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90" r:id="rId2"/>
    <p:sldId id="258" r:id="rId3"/>
    <p:sldId id="259" r:id="rId4"/>
    <p:sldId id="266" r:id="rId5"/>
    <p:sldId id="268" r:id="rId6"/>
    <p:sldId id="301" r:id="rId7"/>
    <p:sldId id="309" r:id="rId8"/>
    <p:sldId id="302" r:id="rId9"/>
    <p:sldId id="303" r:id="rId10"/>
    <p:sldId id="291" r:id="rId11"/>
    <p:sldId id="314" r:id="rId12"/>
    <p:sldId id="260" r:id="rId13"/>
    <p:sldId id="262" r:id="rId14"/>
    <p:sldId id="299" r:id="rId15"/>
    <p:sldId id="310" r:id="rId16"/>
    <p:sldId id="311" r:id="rId17"/>
    <p:sldId id="312" r:id="rId18"/>
    <p:sldId id="313" r:id="rId19"/>
    <p:sldId id="264" r:id="rId20"/>
    <p:sldId id="275" r:id="rId21"/>
    <p:sldId id="274" r:id="rId22"/>
    <p:sldId id="273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687"/>
    <a:srgbClr val="FFFFFF"/>
    <a:srgbClr val="BC5CAC"/>
    <a:srgbClr val="FF6600"/>
    <a:srgbClr val="CE88C2"/>
    <a:srgbClr val="869170"/>
    <a:srgbClr val="F2F2F2"/>
    <a:srgbClr val="D561C7"/>
    <a:srgbClr val="B8DFBC"/>
    <a:srgbClr val="E1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98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5980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3230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2996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3810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518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4348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316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8135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6789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689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6270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8693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280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hyperlink" Target="../../&#1575;&#1604;&#1587;&#1580;&#1604;&#1575;&#1578;/&#1587;&#1580;&#1604;%201446.xls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33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FCC6FF6E-2E1A-D38F-D145-00FF62A81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27779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1446/03/21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الأولى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المحددات وقاعدة </a:t>
                      </a:r>
                      <a:r>
                        <a:rPr lang="ar-SA" sz="40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كرامر</a:t>
                      </a:r>
                      <a:endParaRPr lang="ar-SA" sz="4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7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55B14A7-A41A-D034-FC21-11DC95A9AC17}"/>
              </a:ext>
            </a:extLst>
          </p:cNvPr>
          <p:cNvSpPr txBox="1"/>
          <p:nvPr/>
        </p:nvSpPr>
        <p:spPr>
          <a:xfrm>
            <a:off x="4034791" y="2530979"/>
            <a:ext cx="64927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BC5CAC"/>
                </a:solidFill>
                <a:cs typeface="AGA Aladdin Regular" pitchFamily="2" charset="-78"/>
              </a:rPr>
              <a:t>17) </a:t>
            </a:r>
            <a:r>
              <a:rPr lang="en-US" sz="3600" dirty="0">
                <a:solidFill>
                  <a:srgbClr val="BC5CAC"/>
                </a:solidFill>
                <a:cs typeface="AGA Aladdin Regular" pitchFamily="2" charset="-78"/>
              </a:rPr>
              <a:t>3</a:t>
            </a:r>
            <a:endParaRPr lang="ar-SA" sz="3600" dirty="0">
              <a:solidFill>
                <a:srgbClr val="BC5CAC"/>
              </a:solidFill>
              <a:cs typeface="AGA Aladdin Regular" pitchFamily="2" charset="-78"/>
            </a:endParaRPr>
          </a:p>
          <a:p>
            <a:r>
              <a:rPr lang="ar-SA" sz="3600" dirty="0">
                <a:solidFill>
                  <a:srgbClr val="BC5CAC"/>
                </a:solidFill>
                <a:cs typeface="AGA Aladdin Regular" pitchFamily="2" charset="-78"/>
              </a:rPr>
              <a:t> 19) </a:t>
            </a:r>
            <a:r>
              <a:rPr lang="en-US" sz="3600" dirty="0">
                <a:solidFill>
                  <a:srgbClr val="BC5CAC"/>
                </a:solidFill>
                <a:cs typeface="AGA Aladdin Regular" pitchFamily="2" charset="-78"/>
              </a:rPr>
              <a:t>   -135</a:t>
            </a:r>
            <a:endParaRPr lang="ar-SA" sz="3600" dirty="0">
              <a:solidFill>
                <a:srgbClr val="BC5CAC"/>
              </a:solidFill>
              <a:cs typeface="AGA Aladdin Regular" pitchFamily="2" charset="-78"/>
            </a:endParaRPr>
          </a:p>
        </p:txBody>
      </p:sp>
      <p:pic>
        <p:nvPicPr>
          <p:cNvPr id="28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3B4BA4E7-5B01-7200-708E-6F08DD68C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457947" y="2956044"/>
            <a:ext cx="1297875" cy="11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496ACDD5-F0AE-0152-D64D-BC6666EC2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9EC0ACC1-78B3-6F0C-58E1-676A1E9FE21B}"/>
              </a:ext>
            </a:extLst>
          </p:cNvPr>
          <p:cNvSpPr txBox="1"/>
          <p:nvPr/>
        </p:nvSpPr>
        <p:spPr>
          <a:xfrm>
            <a:off x="8981408" y="4079096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قاعدة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C039AF3-9E7C-D616-D294-6DF84CDDE82C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6731BD51-70C6-648B-7B4A-B809F1C78C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2985"/>
          <a:stretch/>
        </p:blipFill>
        <p:spPr>
          <a:xfrm>
            <a:off x="9200898" y="2194120"/>
            <a:ext cx="1894611" cy="1732550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D6BF556-BFFA-5AAE-A750-08553A7FF3A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747" y="561210"/>
            <a:ext cx="8480539" cy="584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2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496ACDD5-F0AE-0152-D64D-BC6666EC2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9EC0ACC1-78B3-6F0C-58E1-676A1E9FE21B}"/>
              </a:ext>
            </a:extLst>
          </p:cNvPr>
          <p:cNvSpPr txBox="1"/>
          <p:nvPr/>
        </p:nvSpPr>
        <p:spPr>
          <a:xfrm>
            <a:off x="8981408" y="4079096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قاعدة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C039AF3-9E7C-D616-D294-6DF84CDDE82C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6731BD51-70C6-648B-7B4A-B809F1C78C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2985"/>
          <a:stretch/>
        </p:blipFill>
        <p:spPr>
          <a:xfrm>
            <a:off x="9200898" y="2194120"/>
            <a:ext cx="1894611" cy="173255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536F244-F449-02A3-8146-2175B9F0160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4375" y="1479114"/>
            <a:ext cx="3162300" cy="381000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CE6E8D2-350F-AF93-E4FE-A3EEFC4992F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5848" y="1360052"/>
            <a:ext cx="33432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8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83C5E73D-86CE-924D-997C-14B614A50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400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43254" y="555081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B9105E9-FB9A-333C-0CE8-803E67A8BDB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BA858FA-A10E-891A-9ABD-D8C95D83E4A6}"/>
              </a:ext>
            </a:extLst>
          </p:cNvPr>
          <p:cNvSpPr txBox="1"/>
          <p:nvPr/>
        </p:nvSpPr>
        <p:spPr>
          <a:xfrm>
            <a:off x="8981408" y="4079096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قاعدة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DD94038-132B-FD7F-B3D0-451B636A7A72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48783D51-0123-E7E6-B38F-D0ED72A5F91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2985"/>
          <a:stretch/>
        </p:blipFill>
        <p:spPr>
          <a:xfrm>
            <a:off x="9200898" y="2194120"/>
            <a:ext cx="1894611" cy="173255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1F791CF-FA12-B5E2-90F7-22C80C220C0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1261" y="1309899"/>
            <a:ext cx="4219575" cy="695325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2925A27-38D5-6EB2-BB70-C6D8F6BCA7E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84" y="2069049"/>
            <a:ext cx="7962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1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C71022-AEAC-5C7D-3BF6-88D33C17E3B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252D53-398A-DC4B-F611-1818815C8E5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23722A-CD2B-AA64-D532-62F0322FB6C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0B9BBE-A843-2D20-5DC3-00D3DFE79C1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0CC152-5A06-CBA5-EDB9-DED560F59E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4F3737-016B-647A-91D3-AFF86E36A54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E8CB76-FB80-CF70-3E11-F52CBBBB7D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0FBE8FE4-71A0-CAF1-42AA-5BAC6A0E2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C0C2D6-A300-6DCC-5C0C-92B88E9CAB0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7B912F-A1D3-4F25-0C4F-117BAEB0D2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B742E32-F682-6C9E-1AFF-3C6CA1C17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400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375FBA-4361-A40E-2389-505B910E61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5BA67EE-8C10-2B3F-941F-245C301BDB0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0A2AC6AC-818B-BE6B-554F-21BD45769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8849C8D-F709-DDF3-5465-2D5B08EB408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99AA67C-E87D-F71E-3C06-2263A6C36578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158BB1F-52AC-D193-9B1D-112C585A5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444E60-40A6-62CC-AD3D-CFFF5E3DCA7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D6EA995-D067-6231-B42B-629DFF0E6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A645D1E-A071-2C14-79E9-A205B71A94E9}"/>
              </a:ext>
            </a:extLst>
          </p:cNvPr>
          <p:cNvSpPr txBox="1"/>
          <p:nvPr/>
        </p:nvSpPr>
        <p:spPr>
          <a:xfrm>
            <a:off x="8981408" y="4079096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قاعدة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5BA436B-AEEE-6B5A-3D70-6B68B0F1B825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EBB340A1-AA2C-2136-758D-BEF6E3860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2985"/>
          <a:stretch/>
        </p:blipFill>
        <p:spPr>
          <a:xfrm>
            <a:off x="9200898" y="2194120"/>
            <a:ext cx="1894611" cy="173255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F466B9-D089-DC3D-B8C4-B3BD94E974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33EE88F1-1CE9-D907-A618-A98A2155E13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940"/>
          <a:stretch/>
        </p:blipFill>
        <p:spPr>
          <a:xfrm>
            <a:off x="698172" y="1344679"/>
            <a:ext cx="8515350" cy="195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18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D42DADC-B1A7-445D-E214-E9774CB64E8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3E7A314-A1C8-4675-CD08-08127624C49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B6730C-A30D-8121-A1E0-3F8F5A6EA35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F437C07-92F6-77E0-9C50-988725DC983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834301-5A66-7209-F352-C1CE1644315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EEE120-B7D8-42C1-E158-B6C803F4B23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95AD8F-38AD-0E4F-A448-9FB0356549B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4AE83A22-B87D-162B-0451-87DB38597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75043D6-4549-7786-A499-84CB923C53FB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371B0D7-33B1-9947-A696-827E4ECDA57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D84B1A-6E40-B819-FDA0-89CC5852C95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B081EC0-E58E-609F-6EFB-62E181A031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E15B324-BF8D-1E14-A107-4AF61D120269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50C79CD-1069-6274-E4C2-E2077C61D2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1C40609-2CBB-E990-0B30-9254262189F5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48345EB-65A4-59D5-68EC-0277BA85823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AA81230-E482-4B82-6DE4-B2CF35B2C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B225B7A-02BF-C561-944F-F6F28577897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5B8A6EFC-9E58-7AB5-1496-5F8E0B2E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3491FB-6FC9-ED44-51D0-253A0478AFD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A4007F8-0659-21DB-B0C1-FEB0BFC651F1}"/>
              </a:ext>
            </a:extLst>
          </p:cNvPr>
          <p:cNvSpPr txBox="1"/>
          <p:nvPr/>
        </p:nvSpPr>
        <p:spPr>
          <a:xfrm>
            <a:off x="8981408" y="4079096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قاعدة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6FB33D4-3868-B10F-F8CA-EDBB7E20843C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70A2DFD9-9225-1BF4-BD05-B2DE287BC98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2985"/>
          <a:stretch/>
        </p:blipFill>
        <p:spPr>
          <a:xfrm>
            <a:off x="9200898" y="2194120"/>
            <a:ext cx="1894611" cy="1732550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C754F894-0618-C235-3CF0-15CE8ECEFAB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7312" y="1233151"/>
            <a:ext cx="5743575" cy="638175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5DC194E7-441B-346E-778A-D0CAA9E3764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064"/>
          <a:stretch/>
        </p:blipFill>
        <p:spPr>
          <a:xfrm>
            <a:off x="5483350" y="1811214"/>
            <a:ext cx="3505200" cy="107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2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496ACDD5-F0AE-0152-D64D-BC6666EC2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9EC0ACC1-78B3-6F0C-58E1-676A1E9FE21B}"/>
              </a:ext>
            </a:extLst>
          </p:cNvPr>
          <p:cNvSpPr txBox="1"/>
          <p:nvPr/>
        </p:nvSpPr>
        <p:spPr>
          <a:xfrm>
            <a:off x="8981408" y="4079096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نظام من ثلاث معادلات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C039AF3-9E7C-D616-D294-6DF84CDDE82C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6731BD51-70C6-648B-7B4A-B809F1C78C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2985"/>
          <a:stretch/>
        </p:blipFill>
        <p:spPr>
          <a:xfrm>
            <a:off x="9200898" y="2194120"/>
            <a:ext cx="1894611" cy="173255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788A5253-2D5E-757E-BC86-0ECAD90CB4A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747" y="709612"/>
            <a:ext cx="8437747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0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83C5E73D-86CE-924D-997C-14B614A50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43254" y="555081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B9105E9-FB9A-333C-0CE8-803E67A8BDB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BA858FA-A10E-891A-9ABD-D8C95D83E4A6}"/>
              </a:ext>
            </a:extLst>
          </p:cNvPr>
          <p:cNvSpPr txBox="1"/>
          <p:nvPr/>
        </p:nvSpPr>
        <p:spPr>
          <a:xfrm>
            <a:off x="8981408" y="4079096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نظام من ثلاث معادلات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DD94038-132B-FD7F-B3D0-451B636A7A72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48783D51-0123-E7E6-B38F-D0ED72A5F91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2985"/>
          <a:stretch/>
        </p:blipFill>
        <p:spPr>
          <a:xfrm>
            <a:off x="9200898" y="2194120"/>
            <a:ext cx="1894611" cy="173255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E32EA96B-1C58-D3FD-A511-4ED6C4CEB18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6820" y="1194521"/>
            <a:ext cx="4143375" cy="1095375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170B4D01-D0E7-DC1D-94FE-4901151400F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300" y="1767032"/>
            <a:ext cx="871641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50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C71022-AEAC-5C7D-3BF6-88D33C17E3B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252D53-398A-DC4B-F611-1818815C8E5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23722A-CD2B-AA64-D532-62F0322FB6C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0B9BBE-A843-2D20-5DC3-00D3DFE79C1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0CC152-5A06-CBA5-EDB9-DED560F59E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4F3737-016B-647A-91D3-AFF86E36A54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E8CB76-FB80-CF70-3E11-F52CBBBB7D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0FBE8FE4-71A0-CAF1-42AA-5BAC6A0E2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C0C2D6-A300-6DCC-5C0C-92B88E9CAB0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7B912F-A1D3-4F25-0C4F-117BAEB0D2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B742E32-F682-6C9E-1AFF-3C6CA1C17C3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375FBA-4361-A40E-2389-505B910E61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5BA67EE-8C10-2B3F-941F-245C301BDB0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0A2AC6AC-818B-BE6B-554F-21BD45769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8849C8D-F709-DDF3-5465-2D5B08EB408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99AA67C-E87D-F71E-3C06-2263A6C36578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158BB1F-52AC-D193-9B1D-112C585A5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444E60-40A6-62CC-AD3D-CFFF5E3DCA7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D6EA995-D067-6231-B42B-629DFF0E6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5BA436B-AEEE-6B5A-3D70-6B68B0F1B825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EBB340A1-AA2C-2136-758D-BEF6E3860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2985"/>
          <a:stretch/>
        </p:blipFill>
        <p:spPr>
          <a:xfrm>
            <a:off x="9200898" y="2194120"/>
            <a:ext cx="1894611" cy="173255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F466B9-D089-DC3D-B8C4-B3BD94E974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D537E30-1F6C-E21F-503F-359BDAFFCCCA}"/>
              </a:ext>
            </a:extLst>
          </p:cNvPr>
          <p:cNvSpPr txBox="1"/>
          <p:nvPr/>
        </p:nvSpPr>
        <p:spPr>
          <a:xfrm>
            <a:off x="8981408" y="4079096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نظام من ثلاث معادلات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D1E61439-86AA-F835-4CDA-901F85CD03C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364" y="1140109"/>
            <a:ext cx="880140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54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D42DADC-B1A7-445D-E214-E9774CB64E8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3E7A314-A1C8-4675-CD08-08127624C49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B6730C-A30D-8121-A1E0-3F8F5A6EA35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F437C07-92F6-77E0-9C50-988725DC983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834301-5A66-7209-F352-C1CE1644315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EEE120-B7D8-42C1-E158-B6C803F4B23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95AD8F-38AD-0E4F-A448-9FB0356549B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4AE83A22-B87D-162B-0451-87DB38597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75043D6-4549-7786-A499-84CB923C53FB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371B0D7-33B1-9947-A696-827E4ECDA57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D84B1A-6E40-B819-FDA0-89CC5852C95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B081EC0-E58E-609F-6EFB-62E181A031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E15B324-BF8D-1E14-A107-4AF61D120269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50C79CD-1069-6274-E4C2-E2077C61D2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1C40609-2CBB-E990-0B30-9254262189F5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48345EB-65A4-59D5-68EC-0277BA85823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AA81230-E482-4B82-6DE4-B2CF35B2C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B225B7A-02BF-C561-944F-F6F28577897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5B8A6EFC-9E58-7AB5-1496-5F8E0B2E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3491FB-6FC9-ED44-51D0-253A0478AFD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6FB33D4-3868-B10F-F8CA-EDBB7E20843C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70A2DFD9-9225-1BF4-BD05-B2DE287BC98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2985"/>
          <a:stretch/>
        </p:blipFill>
        <p:spPr>
          <a:xfrm>
            <a:off x="9200898" y="2194120"/>
            <a:ext cx="1894611" cy="1732550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3CF1EE2-2AEB-94FD-EA0E-FCFDFA96CC21}"/>
              </a:ext>
            </a:extLst>
          </p:cNvPr>
          <p:cNvSpPr txBox="1"/>
          <p:nvPr/>
        </p:nvSpPr>
        <p:spPr>
          <a:xfrm>
            <a:off x="8981408" y="4079096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نظام من ثلاث معادلات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6B498DA8-2530-BC4C-4DEE-1E9822A8107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91" y="1303610"/>
            <a:ext cx="5743575" cy="638175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60503DD9-78CA-CED4-BB3F-DDDA3A9FC2C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5475006" y="1914098"/>
            <a:ext cx="3505200" cy="13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99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A11972A5-9380-1B61-08BD-0C65E5D84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7E315A4F-04CD-8D19-832C-78D305E4731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917" y="1431974"/>
            <a:ext cx="8273578" cy="1757401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0038BE6D-47D0-2BE5-599C-E98B719238FB}"/>
              </a:ext>
            </a:extLst>
          </p:cNvPr>
          <p:cNvSpPr txBox="1"/>
          <p:nvPr/>
        </p:nvSpPr>
        <p:spPr>
          <a:xfrm>
            <a:off x="8981408" y="4079096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مساحة المثلث.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قاعدة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نظام من ثلاث معادلات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F09FDA8A-7C71-FB62-BEC7-588478664290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F4348ACC-D183-F50A-818F-0C117D399D2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2985"/>
          <a:stretch/>
        </p:blipFill>
        <p:spPr>
          <a:xfrm>
            <a:off x="9200898" y="2194120"/>
            <a:ext cx="1894611" cy="17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BFF1267D-B0EF-ED87-6C04-75B88632F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18740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1446/03/21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الأولى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المحددات وقاعدة </a:t>
                      </a:r>
                      <a:r>
                        <a:rPr lang="ar-SA" sz="40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كرامر</a:t>
                      </a:r>
                      <a:endParaRPr lang="ar-SA" sz="4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026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2A03828D-261F-E8E8-43EF-5C72DCCBE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460799" y="1763122"/>
            <a:ext cx="1297875" cy="11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F379EF55-74F1-6A81-F550-BB99E677C20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73"/>
          <a:stretch/>
        </p:blipFill>
        <p:spPr>
          <a:xfrm>
            <a:off x="4884539" y="2388820"/>
            <a:ext cx="6574676" cy="3520601"/>
          </a:xfrm>
          <a:custGeom>
            <a:avLst/>
            <a:gdLst>
              <a:gd name="connsiteX0" fmla="*/ 5109209 w 6574676"/>
              <a:gd name="connsiteY0" fmla="*/ 1738071 h 3804919"/>
              <a:gd name="connsiteX1" fmla="*/ 5109209 w 6574676"/>
              <a:gd name="connsiteY1" fmla="*/ 3174586 h 3804919"/>
              <a:gd name="connsiteX2" fmla="*/ 6137909 w 6574676"/>
              <a:gd name="connsiteY2" fmla="*/ 3174586 h 3804919"/>
              <a:gd name="connsiteX3" fmla="*/ 6137909 w 6574676"/>
              <a:gd name="connsiteY3" fmla="*/ 1738071 h 3804919"/>
              <a:gd name="connsiteX4" fmla="*/ 0 w 6574676"/>
              <a:gd name="connsiteY4" fmla="*/ 0 h 3804919"/>
              <a:gd name="connsiteX5" fmla="*/ 6574676 w 6574676"/>
              <a:gd name="connsiteY5" fmla="*/ 0 h 3804919"/>
              <a:gd name="connsiteX6" fmla="*/ 6574676 w 6574676"/>
              <a:gd name="connsiteY6" fmla="*/ 3804919 h 3804919"/>
              <a:gd name="connsiteX7" fmla="*/ 0 w 6574676"/>
              <a:gd name="connsiteY7" fmla="*/ 3804919 h 380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4676" h="3804919">
                <a:moveTo>
                  <a:pt x="5109209" y="1738071"/>
                </a:moveTo>
                <a:lnTo>
                  <a:pt x="5109209" y="3174586"/>
                </a:lnTo>
                <a:lnTo>
                  <a:pt x="6137909" y="3174586"/>
                </a:lnTo>
                <a:lnTo>
                  <a:pt x="6137909" y="1738071"/>
                </a:lnTo>
                <a:close/>
                <a:moveTo>
                  <a:pt x="0" y="0"/>
                </a:moveTo>
                <a:lnTo>
                  <a:pt x="6574676" y="0"/>
                </a:lnTo>
                <a:lnTo>
                  <a:pt x="6574676" y="3804919"/>
                </a:lnTo>
                <a:lnTo>
                  <a:pt x="0" y="38049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4F3073C5-039C-991E-519F-94411DC24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37" name="صورة 36">
            <a:extLst>
              <a:ext uri="{FF2B5EF4-FFF2-40B4-BE49-F238E27FC236}">
                <a16:creationId xmlns:a16="http://schemas.microsoft.com/office/drawing/2014/main" id="{927A01DA-0C9A-601B-F286-5432B8F1FCE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839" y="1255667"/>
            <a:ext cx="9021434" cy="914528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2F907C2-2DDC-526D-BFBA-665E9290268D}"/>
              </a:ext>
            </a:extLst>
          </p:cNvPr>
          <p:cNvSpPr txBox="1"/>
          <p:nvPr/>
        </p:nvSpPr>
        <p:spPr>
          <a:xfrm>
            <a:off x="8981408" y="4079096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مساحة المثلث.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قاعدة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نظام من ثلاث معادلات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845365-EAEA-14E7-AC38-77BA433A591B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13279F84-7B70-D90F-CBB4-AFAF863CDF9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2985"/>
          <a:stretch/>
        </p:blipFill>
        <p:spPr>
          <a:xfrm>
            <a:off x="9200898" y="2194120"/>
            <a:ext cx="1894611" cy="17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E4ADB156-8DC4-6B66-2643-BDF5FA84E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1E68A7D-0A99-E2BF-1B56-280A67814BF8}"/>
              </a:ext>
            </a:extLst>
          </p:cNvPr>
          <p:cNvSpPr txBox="1"/>
          <p:nvPr/>
        </p:nvSpPr>
        <p:spPr>
          <a:xfrm>
            <a:off x="8981408" y="4079096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مساحة المثلث.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قاعدة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نظام من ثلاث معادلات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C4FB89-30D9-E2B5-9691-FEADD4216CFE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B75A36E8-7902-65F7-94C2-41808DCE138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2985"/>
          <a:stretch/>
        </p:blipFill>
        <p:spPr>
          <a:xfrm>
            <a:off x="9200898" y="2194120"/>
            <a:ext cx="1894611" cy="17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FEDE9065-4E57-E4B4-C5C1-648A79E80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467B57-244B-7AC9-CD1C-370BB97D9014}"/>
              </a:ext>
            </a:extLst>
          </p:cNvPr>
          <p:cNvSpPr txBox="1"/>
          <p:nvPr/>
        </p:nvSpPr>
        <p:spPr>
          <a:xfrm>
            <a:off x="2611616" y="1473426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22 – 23 – 29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88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0AA115C-518B-4511-E8F5-D6FF88FE4A6B}"/>
              </a:ext>
            </a:extLst>
          </p:cNvPr>
          <p:cNvSpPr txBox="1"/>
          <p:nvPr/>
        </p:nvSpPr>
        <p:spPr>
          <a:xfrm>
            <a:off x="678821" y="3365709"/>
            <a:ext cx="848869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D561C7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الملك عبدالعزيز بن عبدالرحمن:</a:t>
            </a:r>
          </a:p>
          <a:p>
            <a:pPr algn="ctr"/>
            <a:r>
              <a:rPr lang="ar-SA" sz="4000" b="1" i="0" dirty="0">
                <a:solidFill>
                  <a:srgbClr val="80C687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"سأجعل منكم شعبًا عظيمًا، وستستمتعون برفاهية هي أكبر كثيرًا من تلك التي عرفها أجدادكم"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EF0DD8D-F58C-05CC-7CE2-11CC9291FA94}"/>
              </a:ext>
            </a:extLst>
          </p:cNvPr>
          <p:cNvSpPr txBox="1"/>
          <p:nvPr/>
        </p:nvSpPr>
        <p:spPr>
          <a:xfrm>
            <a:off x="8981408" y="4079096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مساحة المثلث.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قاعدة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نظام من ثلاث معادلات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7AF7429-6EC0-A54B-A317-D6F19203B857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088D48C-A7EA-E06C-7A27-846D7810351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2985"/>
          <a:stretch/>
        </p:blipFill>
        <p:spPr>
          <a:xfrm>
            <a:off x="9200898" y="2194120"/>
            <a:ext cx="1894611" cy="17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FE6F2DB9-A8F3-1608-E5F8-18474827C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293414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5957948">
                  <a:extLst>
                    <a:ext uri="{9D8B030D-6E8A-4147-A177-3AD203B41FA5}">
                      <a16:colId xmlns:a16="http://schemas.microsoft.com/office/drawing/2014/main" val="1915451380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1446/03/21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الأولى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المحددات وقاعدة </a:t>
                      </a:r>
                      <a:r>
                        <a:rPr lang="ar-SA" sz="32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كرامر</a:t>
                      </a:r>
                      <a:endParaRPr lang="ar-SA" sz="3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916485" y="1730509"/>
            <a:ext cx="5393423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إيجاد مساحة المثلث.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قاعدة </a:t>
            </a:r>
            <a:r>
              <a:rPr lang="ar-SA" sz="3200" dirty="0" err="1">
                <a:solidFill>
                  <a:srgbClr val="7030A0"/>
                </a:solidFill>
                <a:cs typeface="AGA Aladdin Regular" pitchFamily="2" charset="-78"/>
              </a:rPr>
              <a:t>كرامر</a:t>
            </a:r>
            <a:endParaRPr lang="ar-SA" sz="32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حل نظام من ثلاث معادلات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DA913DB7-F9C0-5456-7D6B-0C3B7EF1029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8769" y="1843009"/>
            <a:ext cx="2314842" cy="3712757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067D407-8F4E-2122-10C9-2C323450EC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4683" y="1802218"/>
            <a:ext cx="2099310" cy="4235580"/>
          </a:xfrm>
          <a:prstGeom prst="rect">
            <a:avLst/>
          </a:prstGeom>
        </p:spPr>
      </p:pic>
      <p:pic>
        <p:nvPicPr>
          <p:cNvPr id="12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074E034B-552B-F0E0-8144-861A95FA9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460799" y="1763122"/>
            <a:ext cx="1297875" cy="11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C75DEB10-EF40-D609-082A-8CCF37945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6EF334B-B68A-7CB5-0112-C5CB392144FC}"/>
              </a:ext>
            </a:extLst>
          </p:cNvPr>
          <p:cNvSpPr txBox="1"/>
          <p:nvPr/>
        </p:nvSpPr>
        <p:spPr>
          <a:xfrm>
            <a:off x="8981408" y="4079096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مساحة المثلث.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قاعدة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نظام من ثلاث معادلات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B0EA3FDF-D671-F583-582D-82891ACE162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2985"/>
          <a:stretch/>
        </p:blipFill>
        <p:spPr>
          <a:xfrm>
            <a:off x="9200898" y="2194120"/>
            <a:ext cx="1894611" cy="1732550"/>
          </a:xfrm>
          <a:prstGeom prst="rect">
            <a:avLst/>
          </a:prstGeom>
        </p:spPr>
      </p:pic>
      <p:pic>
        <p:nvPicPr>
          <p:cNvPr id="26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637E6239-53EC-AF89-CAF7-2FAE1035C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8033661" y="391310"/>
            <a:ext cx="844912" cy="7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680790A3-6C83-DFBE-10F3-1D45CBF84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41287" y="40125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2564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pic>
        <p:nvPicPr>
          <p:cNvPr id="35" name="صورة 34">
            <a:extLst>
              <a:ext uri="{FF2B5EF4-FFF2-40B4-BE49-F238E27FC236}">
                <a16:creationId xmlns:a16="http://schemas.microsoft.com/office/drawing/2014/main" id="{0C9C643D-7C02-F01B-8BB5-0A7FF9163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1167" t="379" r="-1167" b="86377"/>
          <a:stretch/>
        </p:blipFill>
        <p:spPr>
          <a:xfrm>
            <a:off x="9203029" y="2472898"/>
            <a:ext cx="1930764" cy="410111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5646812-7C37-6EF2-1E51-E55C68EEFC4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87" y="1156462"/>
            <a:ext cx="9017554" cy="3057208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950974D7-21EA-4570-EB10-6ED05AB5A6E0}"/>
              </a:ext>
            </a:extLst>
          </p:cNvPr>
          <p:cNvSpPr txBox="1"/>
          <p:nvPr/>
        </p:nvSpPr>
        <p:spPr>
          <a:xfrm>
            <a:off x="8981408" y="4079096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مساحة المثلث.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قاعدة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حل نظام من ثلاث معادلات.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5576FB4-BF3F-C7AE-9382-4F3C1D6BDEB1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487261B-ADBA-96F2-A2D7-8D01D0075441}"/>
              </a:ext>
            </a:extLst>
          </p:cNvPr>
          <p:cNvSpPr txBox="1"/>
          <p:nvPr/>
        </p:nvSpPr>
        <p:spPr>
          <a:xfrm>
            <a:off x="9415765" y="2837365"/>
            <a:ext cx="19888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حساب المحددة </a:t>
            </a:r>
          </a:p>
        </p:txBody>
      </p:sp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610CB87D-794D-2A4C-841B-254587F51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A3E8BDA-0009-A38F-2D9F-2093E7EB976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264" y="494569"/>
            <a:ext cx="7993187" cy="5868859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BE87C56-4137-0E25-4A67-600865A09AB8}"/>
              </a:ext>
            </a:extLst>
          </p:cNvPr>
          <p:cNvSpPr txBox="1"/>
          <p:nvPr/>
        </p:nvSpPr>
        <p:spPr>
          <a:xfrm>
            <a:off x="8981408" y="4079096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مساحة المثلث.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09AA561-F85C-14CB-AB02-5766654C8258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D26BB87F-3C57-DF78-F590-BE01885AB5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2985"/>
          <a:stretch/>
        </p:blipFill>
        <p:spPr>
          <a:xfrm>
            <a:off x="9200898" y="2194120"/>
            <a:ext cx="1894611" cy="17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2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542F226C-8B81-4D69-C649-BD5EF7037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95C490F1-4906-E258-F2BC-DC71BB06222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5227" y="1533671"/>
            <a:ext cx="3209925" cy="3590925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F5E1FAF6-A51E-CD65-EDA2-C3B3AD1BDF0B}"/>
              </a:ext>
            </a:extLst>
          </p:cNvPr>
          <p:cNvSpPr txBox="1"/>
          <p:nvPr/>
        </p:nvSpPr>
        <p:spPr>
          <a:xfrm>
            <a:off x="8981408" y="4079096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مساحة المثلث.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A29E56DF-EDD2-88EA-2431-422D29D2B011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76A2D8C5-02C5-F880-A518-AACFB1604B6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2985"/>
          <a:stretch/>
        </p:blipFill>
        <p:spPr>
          <a:xfrm>
            <a:off x="9200898" y="2194120"/>
            <a:ext cx="1894611" cy="17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01E1FCDE-7F4A-E110-7B88-14979F48F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43254" y="555081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B9105E9-FB9A-333C-0CE8-803E67A8BDB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ACF82E5E-2A8D-E398-E3BE-C33FDE0E9F0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556" y="1158054"/>
            <a:ext cx="8503829" cy="1562100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823898F-A0D0-05DA-A9F6-99716F9B4D72}"/>
              </a:ext>
            </a:extLst>
          </p:cNvPr>
          <p:cNvSpPr txBox="1"/>
          <p:nvPr/>
        </p:nvSpPr>
        <p:spPr>
          <a:xfrm>
            <a:off x="8981408" y="4079096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مساحة المثلث.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78BAC29-54A7-FA30-A4FC-CAE3F56631F8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05967ED9-2D1C-2929-D9E7-F34681BFC1F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2985"/>
          <a:stretch/>
        </p:blipFill>
        <p:spPr>
          <a:xfrm>
            <a:off x="9200898" y="2194120"/>
            <a:ext cx="1894611" cy="17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0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C71022-AEAC-5C7D-3BF6-88D33C17E3B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252D53-398A-DC4B-F611-1818815C8E5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23722A-CD2B-AA64-D532-62F0322FB6C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0B9BBE-A843-2D20-5DC3-00D3DFE79C1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0CC152-5A06-CBA5-EDB9-DED560F59E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4F3737-016B-647A-91D3-AFF86E36A54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E8CB76-FB80-CF70-3E11-F52CBBBB7D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نحلم ونحقق: تعرّفي أكثر على هوية اليوم الوطني السعودي 94 - جمالك">
            <a:extLst>
              <a:ext uri="{FF2B5EF4-FFF2-40B4-BE49-F238E27FC236}">
                <a16:creationId xmlns:a16="http://schemas.microsoft.com/office/drawing/2014/main" id="{A7E4B841-52E5-5223-02DC-3618C0CA0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9" t="29122" r="20639" b="26810"/>
          <a:stretch/>
        </p:blipFill>
        <p:spPr bwMode="auto">
          <a:xfrm>
            <a:off x="2356888" y="389828"/>
            <a:ext cx="7509426" cy="6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C0C2D6-A300-6DCC-5C0C-92B88E9CAB0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7B912F-A1D3-4F25-0C4F-117BAEB0D2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B742E32-F682-6C9E-1AFF-3C6CA1C17C3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375FBA-4361-A40E-2389-505B910E61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5BA67EE-8C10-2B3F-941F-245C301BDB0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0A2AC6AC-818B-BE6B-554F-21BD45769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8849C8D-F709-DDF3-5465-2D5B08EB408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99AA67C-E87D-F71E-3C06-2263A6C36578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158BB1F-52AC-D193-9B1D-112C585A5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444E60-40A6-62CC-AD3D-CFFF5E3DCA7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D6EA995-D067-6231-B42B-629DFF0E6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F466B9-D089-DC3D-B8C4-B3BD94E974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3FC88228-4BD3-7229-D968-A6F1364617C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0740" y="1082366"/>
            <a:ext cx="8791188" cy="3667125"/>
          </a:xfrm>
          <a:custGeom>
            <a:avLst/>
            <a:gdLst>
              <a:gd name="connsiteX0" fmla="*/ 0 w 8791188"/>
              <a:gd name="connsiteY0" fmla="*/ 0 h 3667125"/>
              <a:gd name="connsiteX1" fmla="*/ 8791188 w 8791188"/>
              <a:gd name="connsiteY1" fmla="*/ 0 h 3667125"/>
              <a:gd name="connsiteX2" fmla="*/ 8791188 w 8791188"/>
              <a:gd name="connsiteY2" fmla="*/ 3091708 h 3667125"/>
              <a:gd name="connsiteX3" fmla="*/ 4111220 w 8791188"/>
              <a:gd name="connsiteY3" fmla="*/ 3091708 h 3667125"/>
              <a:gd name="connsiteX4" fmla="*/ 4111220 w 8791188"/>
              <a:gd name="connsiteY4" fmla="*/ 3667125 h 3667125"/>
              <a:gd name="connsiteX5" fmla="*/ 0 w 8791188"/>
              <a:gd name="connsiteY5" fmla="*/ 3667125 h 366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1188" h="3667125">
                <a:moveTo>
                  <a:pt x="0" y="0"/>
                </a:moveTo>
                <a:lnTo>
                  <a:pt x="8791188" y="0"/>
                </a:lnTo>
                <a:lnTo>
                  <a:pt x="8791188" y="3091708"/>
                </a:lnTo>
                <a:lnTo>
                  <a:pt x="4111220" y="3091708"/>
                </a:lnTo>
                <a:lnTo>
                  <a:pt x="4111220" y="3667125"/>
                </a:lnTo>
                <a:lnTo>
                  <a:pt x="0" y="3667125"/>
                </a:lnTo>
                <a:close/>
              </a:path>
            </a:pathLst>
          </a:cu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54732E2-1EB5-9653-DDC4-3F108F45C0F3}"/>
              </a:ext>
            </a:extLst>
          </p:cNvPr>
          <p:cNvSpPr txBox="1"/>
          <p:nvPr/>
        </p:nvSpPr>
        <p:spPr>
          <a:xfrm>
            <a:off x="8981408" y="4079096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مساحة المثلث.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9E86448-73D6-4269-767A-718DADFE039A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المحددات وقاعدة </a:t>
            </a: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كرامر</a:t>
            </a:r>
            <a:endParaRPr lang="ar-SA" sz="2000" dirty="0">
              <a:solidFill>
                <a:schemeClr val="tx2">
                  <a:lumMod val="75000"/>
                  <a:lumOff val="25000"/>
                </a:schemeClr>
              </a:solidFill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1446/03/21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8E9B310A-AEFB-1DD7-95AA-5437BA5831C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2985"/>
          <a:stretch/>
        </p:blipFill>
        <p:spPr>
          <a:xfrm>
            <a:off x="9200898" y="2194120"/>
            <a:ext cx="1894611" cy="17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6777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775</Words>
  <Application>Microsoft Office PowerPoint</Application>
  <PresentationFormat>شاشة عريضة</PresentationFormat>
  <Paragraphs>377</Paragraphs>
  <Slides>22</Slides>
  <Notes>22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0" baseType="lpstr">
      <vt:lpstr>AGA Aladdin Regular</vt:lpstr>
      <vt:lpstr>Aptos</vt:lpstr>
      <vt:lpstr>Aptos Display</vt:lpstr>
      <vt:lpstr>Arial</vt:lpstr>
      <vt:lpstr>Calibri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115</cp:revision>
  <dcterms:created xsi:type="dcterms:W3CDTF">2024-08-19T04:20:33Z</dcterms:created>
  <dcterms:modified xsi:type="dcterms:W3CDTF">2024-09-23T17:38:18Z</dcterms:modified>
</cp:coreProperties>
</file>