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FF00"/>
    <a:srgbClr val="660066"/>
    <a:srgbClr val="FF9933"/>
    <a:srgbClr val="4D4D4D"/>
    <a:srgbClr val="777777"/>
    <a:srgbClr val="80808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3" d="100"/>
          <a:sy n="53" d="100"/>
        </p:scale>
        <p:origin x="-7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FB8858-3E6A-4B51-9A13-373DD440157A}" type="datetimeFigureOut">
              <a:rPr lang="ar-EG"/>
              <a:pPr>
                <a:defRPr/>
              </a:pPr>
              <a:t>06/03/1437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DF929F-F8E5-4E0A-B6C8-A48A704339C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533D9-3023-443E-90E5-42DD06BE42BF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A1239-C297-456E-ACAD-523515A36F0B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57E48-8B52-4E96-AE2E-43EF6EC962AF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582B-8D1A-404E-B0ED-7D3F5E590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7AF9-E943-46AD-AD7F-009DC5188BE2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9C3C-F6E4-44F3-98FA-33C450903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20C6-0796-4F8D-AD0B-81E09F95BFBC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F21E-05E8-42BC-ADA2-A0006DA59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E5B6-767C-4BE4-ACE4-95301DA386A8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D50C-8581-4445-8F91-C7F044F7A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955D-6FEB-48CC-9308-85DDCACA2786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8686-5EEB-4384-94A7-E06E9C131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D1BB-73EF-499E-9836-DC5599E7B833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ED32-30FA-4C77-B748-292342D0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CEB8-09B3-4DE2-B256-A85B2A7DDA58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88F3-AF26-4A4D-9E8C-6301EBC73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F1A5-53DD-46D4-B332-B8F1034EF740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804F-F1D1-4DAC-8859-00DEA41A8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CBBB-9012-4BC7-9FD7-ED870F3115BD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E7DC-7407-4D28-AD44-75A0C894A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58CD-E218-4CCF-B1C3-8F581953AE44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327A-0D92-43A1-801F-FC13E1832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0067-921E-4AC5-A294-A3F308A7DDFC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5134-0352-42FB-B5F5-E44549FC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  <p:sndAc>
      <p:stSnd>
        <p:snd r:embed="rId1" name="newalert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DB3C3-2122-4B8A-9F6B-675C7502C3B7}" type="datetimeFigureOut">
              <a:rPr lang="en-US"/>
              <a:pPr>
                <a:defRPr/>
              </a:pPr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E1554-3A15-4414-A4CF-AA06796A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  <p:sndAc>
      <p:stSnd>
        <p:snd r:embed="rId13" name="newalert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7" Type="http://schemas.openxmlformats.org/officeDocument/2006/relationships/image" Target="../media/image2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18.jpeg"/><Relationship Id="rId4" Type="http://schemas.openxmlformats.org/officeDocument/2006/relationships/audio" Target="../media/audio2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1.jpeg"/><Relationship Id="rId4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audio" Target="../media/audio19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audio" Target="../media/audio2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7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audio" Target="../media/audio2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arpetaMILKdownloa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515" y="1638328"/>
            <a:ext cx="4462485" cy="31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rot="20985065">
            <a:off x="2285402" y="2837103"/>
            <a:ext cx="3382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800" b="1" dirty="0" smtClean="0">
                <a:solidFill>
                  <a:srgbClr val="7030A0"/>
                </a:solidFill>
                <a:latin typeface="Calibri" pitchFamily="34" charset="0"/>
              </a:rPr>
              <a:t>الموضوع الرابع</a:t>
            </a:r>
            <a:endParaRPr lang="ar-EG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Picture 5" descr="buz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802224"/>
            <a:ext cx="2819400" cy="24649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وضوع الراب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91200" y="152400"/>
            <a:ext cx="3048000" cy="2970213"/>
            <a:chOff x="4114800" y="381000"/>
            <a:chExt cx="4648200" cy="6248400"/>
          </a:xfrm>
        </p:grpSpPr>
        <p:sp>
          <p:nvSpPr>
            <p:cNvPr id="3" name="Cube 2"/>
            <p:cNvSpPr/>
            <p:nvPr/>
          </p:nvSpPr>
          <p:spPr>
            <a:xfrm>
              <a:off x="4114800" y="381000"/>
              <a:ext cx="4648200" cy="6248400"/>
            </a:xfrm>
            <a:prstGeom prst="cube">
              <a:avLst/>
            </a:prstGeom>
            <a:blipFill>
              <a:blip r:embed="rId5" cstate="print">
                <a:lum bright="-34000" contrast="53000"/>
              </a:blip>
              <a:stretch>
                <a:fillRect/>
              </a:stretch>
            </a:blipFill>
            <a:ln w="762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252" name="Rectangle 1"/>
            <p:cNvSpPr>
              <a:spLocks noChangeArrowheads="1"/>
            </p:cNvSpPr>
            <p:nvPr/>
          </p:nvSpPr>
          <p:spPr bwMode="auto">
            <a:xfrm>
              <a:off x="4695825" y="3010279"/>
              <a:ext cx="3195638" cy="330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800" b="1" dirty="0" err="1">
                  <a:solidFill>
                    <a:srgbClr val="990033"/>
                  </a:solidFill>
                  <a:latin typeface="Calibri" pitchFamily="34" charset="0"/>
                </a:rPr>
                <a:t>نشاط </a:t>
              </a:r>
              <a:r>
                <a:rPr lang="ar-EG" sz="4800" b="1" dirty="0" smtClean="0">
                  <a:solidFill>
                    <a:srgbClr val="990033"/>
                  </a:solidFill>
                  <a:latin typeface="Calibri" pitchFamily="34" charset="0"/>
                </a:rPr>
                <a:t>(2</a:t>
              </a:r>
              <a:r>
                <a:rPr lang="ar-EG" sz="4800" b="1" dirty="0" err="1" smtClean="0">
                  <a:solidFill>
                    <a:srgbClr val="990033"/>
                  </a:solidFill>
                  <a:latin typeface="Calibri" pitchFamily="34" charset="0"/>
                </a:rPr>
                <a:t>)</a:t>
              </a:r>
              <a:endParaRPr lang="en-US" sz="4800" dirty="0">
                <a:solidFill>
                  <a:srgbClr val="990033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10000" y="3429000"/>
            <a:ext cx="5029200" cy="3200400"/>
            <a:chOff x="6023882" y="381000"/>
            <a:chExt cx="2739118" cy="6248400"/>
          </a:xfrm>
        </p:grpSpPr>
        <p:sp>
          <p:nvSpPr>
            <p:cNvPr id="6" name="Can 5"/>
            <p:cNvSpPr/>
            <p:nvPr/>
          </p:nvSpPr>
          <p:spPr>
            <a:xfrm>
              <a:off x="6023882" y="381000"/>
              <a:ext cx="2739118" cy="6248400"/>
            </a:xfrm>
            <a:prstGeom prst="can">
              <a:avLst/>
            </a:prstGeom>
            <a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lum bright="-26000" contrast="80000"/>
              </a:blip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0250" name="Rectangle 1"/>
            <p:cNvSpPr>
              <a:spLocks noChangeArrowheads="1"/>
            </p:cNvSpPr>
            <p:nvPr/>
          </p:nvSpPr>
          <p:spPr bwMode="auto">
            <a:xfrm>
              <a:off x="6687910" y="678543"/>
              <a:ext cx="1784577" cy="5468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</a:rPr>
                <a:t>نصنع بأنفسنا بالورق الملون مراكب </a:t>
              </a:r>
              <a:r>
                <a:rPr lang="ar-EG" sz="4400" b="1" dirty="0" err="1">
                  <a:latin typeface="Calibri" pitchFamily="34" charset="0"/>
                </a:rPr>
                <a:t>شرعية </a:t>
              </a:r>
              <a:r>
                <a:rPr lang="ar-EG" sz="4400" b="1" dirty="0" err="1" smtClean="0">
                  <a:latin typeface="Calibri" pitchFamily="34" charset="0"/>
                </a:rPr>
                <a:t>-الشكل </a:t>
              </a:r>
              <a:r>
                <a:rPr lang="ar-EG" sz="4400" b="1" dirty="0">
                  <a:latin typeface="Calibri" pitchFamily="34" charset="0"/>
                </a:rPr>
                <a:t>(27</a:t>
              </a:r>
              <a:r>
                <a:rPr lang="ar-EG" sz="4400" b="1" smtClean="0">
                  <a:latin typeface="Calibri" pitchFamily="34" charset="0"/>
                </a:rPr>
                <a:t>):</a:t>
              </a:r>
              <a:endParaRPr lang="en-US" sz="44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28600" y="838200"/>
            <a:ext cx="4495800" cy="3409950"/>
            <a:chOff x="783021" y="304800"/>
            <a:chExt cx="7751379" cy="69933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2000" contrast="72000"/>
            </a:blip>
            <a:srcRect/>
            <a:stretch>
              <a:fillRect/>
            </a:stretch>
          </p:blipFill>
          <p:spPr bwMode="auto">
            <a:xfrm>
              <a:off x="914400" y="304800"/>
              <a:ext cx="7620000" cy="60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9933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246" name="Rectangle 2"/>
            <p:cNvSpPr>
              <a:spLocks noChangeArrowheads="1"/>
            </p:cNvSpPr>
            <p:nvPr/>
          </p:nvSpPr>
          <p:spPr bwMode="auto">
            <a:xfrm>
              <a:off x="783021" y="6713415"/>
              <a:ext cx="180209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EG" sz="3200" b="1">
                  <a:latin typeface="Calibri" pitchFamily="34" charset="0"/>
                </a:rPr>
                <a:t>الشكل (27)</a:t>
              </a:r>
              <a:endParaRPr lang="ar-EG" sz="32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صنع بأنفسنا بالورق الملون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05000" y="838200"/>
            <a:ext cx="5410200" cy="3200400"/>
            <a:chOff x="4114800" y="827313"/>
            <a:chExt cx="4648200" cy="6248400"/>
          </a:xfrm>
        </p:grpSpPr>
        <p:sp>
          <p:nvSpPr>
            <p:cNvPr id="3" name="Teardrop 2"/>
            <p:cNvSpPr/>
            <p:nvPr/>
          </p:nvSpPr>
          <p:spPr>
            <a:xfrm>
              <a:off x="4114800" y="827313"/>
              <a:ext cx="4648200" cy="6248400"/>
            </a:xfrm>
            <a:prstGeom prst="teardrop">
              <a:avLst/>
            </a:prstGeom>
            <a:blipFill>
              <a:blip r:embed="rId5" cstate="print"/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053" name="Rectangle 1"/>
            <p:cNvSpPr>
              <a:spLocks noChangeArrowheads="1"/>
            </p:cNvSpPr>
            <p:nvPr/>
          </p:nvSpPr>
          <p:spPr bwMode="auto">
            <a:xfrm>
              <a:off x="4638541" y="2761342"/>
              <a:ext cx="3666186" cy="198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6000" b="1">
                  <a:solidFill>
                    <a:schemeClr val="bg1"/>
                  </a:solidFill>
                  <a:latin typeface="Calibri" pitchFamily="34" charset="0"/>
                </a:rPr>
                <a:t>الزخرفة بالتكرار </a:t>
              </a:r>
              <a:endParaRPr lang="en-US" sz="60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4" descr="f9fa3306c8a48f0a3c6d2f20bcad6893_Magic_Fishes_ScreenSa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3886200"/>
            <a:ext cx="563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زخرفة بالتكر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زخرفة بالتكر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زخرفة بالتكر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91000" y="381000"/>
            <a:ext cx="4724400" cy="6172200"/>
            <a:chOff x="3957234" y="381000"/>
            <a:chExt cx="4884549" cy="6248400"/>
          </a:xfrm>
        </p:grpSpPr>
        <p:sp>
          <p:nvSpPr>
            <p:cNvPr id="3" name="Rectangle 2"/>
            <p:cNvSpPr/>
            <p:nvPr/>
          </p:nvSpPr>
          <p:spPr>
            <a:xfrm>
              <a:off x="3957234" y="381000"/>
              <a:ext cx="4884549" cy="6248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4036017" y="2155237"/>
              <a:ext cx="4569417" cy="3521154"/>
            </a:xfrm>
            <a:prstGeom prst="rect">
              <a:avLst/>
            </a:prstGeom>
            <a:solidFill>
              <a:schemeClr val="lt1">
                <a:alpha val="62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solidFill>
                    <a:srgbClr val="660066"/>
                  </a:solidFill>
                </a:rPr>
                <a:t>خلق الله هذه السمكة وعل</a:t>
              </a:r>
              <a:r>
                <a:rPr lang="ar-SA" sz="4400" b="1" dirty="0">
                  <a:solidFill>
                    <a:srgbClr val="660066"/>
                  </a:solidFill>
                </a:rPr>
                <a:t>ى</a:t>
              </a:r>
              <a:r>
                <a:rPr lang="ar-EG" sz="4400" b="1" dirty="0">
                  <a:solidFill>
                    <a:srgbClr val="660066"/>
                  </a:solidFill>
                </a:rPr>
                <a:t> جسمها خطوط ملونة، هل </a:t>
              </a:r>
              <a:r>
                <a:rPr lang="ar-EG" sz="4400" b="1" dirty="0" smtClean="0">
                  <a:solidFill>
                    <a:srgbClr val="660066"/>
                  </a:solidFill>
                </a:rPr>
                <a:t>نستطيع </a:t>
              </a:r>
              <a:r>
                <a:rPr lang="ar-EG" sz="4400" b="1" dirty="0">
                  <a:solidFill>
                    <a:srgbClr val="660066"/>
                  </a:solidFill>
                </a:rPr>
                <a:t>عد الخطوط الصفراء؟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solidFill>
                    <a:srgbClr val="660066"/>
                  </a:solidFill>
                </a:rPr>
                <a:t>الشكل (20</a:t>
              </a:r>
              <a:r>
                <a:rPr lang="ar-EG" sz="4400" b="1" dirty="0" err="1" smtClean="0">
                  <a:solidFill>
                    <a:srgbClr val="660066"/>
                  </a:solidFill>
                </a:rPr>
                <a:t>).</a:t>
              </a:r>
              <a:endParaRPr lang="en-US" sz="4400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28600" y="381000"/>
            <a:ext cx="3733800" cy="2286000"/>
            <a:chOff x="228600" y="381000"/>
            <a:chExt cx="3733800" cy="6096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-17000" contrast="31000"/>
            </a:blip>
            <a:srcRect/>
            <a:stretch>
              <a:fillRect/>
            </a:stretch>
          </p:blipFill>
          <p:spPr bwMode="auto">
            <a:xfrm>
              <a:off x="228600" y="381000"/>
              <a:ext cx="3733800" cy="6096000"/>
            </a:xfrm>
            <a:prstGeom prst="dodecagon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1447800" y="452735"/>
              <a:ext cx="13981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ar-EG" sz="2400" b="1">
                  <a:solidFill>
                    <a:srgbClr val="00FFFF"/>
                  </a:solidFill>
                  <a:latin typeface="Calibri" pitchFamily="34" charset="0"/>
                </a:rPr>
                <a:t>الشكل (20)</a:t>
              </a:r>
              <a:endParaRPr lang="en-US" sz="2400">
                <a:solidFill>
                  <a:srgbClr val="00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0" y="3124200"/>
            <a:ext cx="3429000" cy="1514475"/>
          </a:xfrm>
          <a:prstGeom prst="teardrop">
            <a:avLst/>
          </a:prstGeom>
          <a:solidFill>
            <a:srgbClr val="00FF00"/>
          </a:solidFill>
          <a:ln w="57150">
            <a:solidFill>
              <a:srgbClr val="990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ar-EG" sz="3200" b="1" dirty="0"/>
              <a:t>نعم، سبعة خطوط .</a:t>
            </a:r>
            <a:endParaRPr lang="en-US" sz="3200" dirty="0"/>
          </a:p>
        </p:txBody>
      </p:sp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لق الله هذه السمكة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خلق الله هذه السمكة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عم 7 خطو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381000"/>
            <a:ext cx="4724400" cy="6172200"/>
            <a:chOff x="3957234" y="381000"/>
            <a:chExt cx="4884549" cy="6248400"/>
          </a:xfrm>
        </p:grpSpPr>
        <p:sp>
          <p:nvSpPr>
            <p:cNvPr id="3" name="Rectangle 2"/>
            <p:cNvSpPr/>
            <p:nvPr/>
          </p:nvSpPr>
          <p:spPr>
            <a:xfrm>
              <a:off x="3957234" y="381000"/>
              <a:ext cx="4884549" cy="6248400"/>
            </a:xfrm>
            <a:prstGeom prst="rect">
              <a:avLst/>
            </a:prstGeom>
            <a:blipFill>
              <a:blip r:embed="rId5" cstate="print">
                <a:lum bright="-12000" contrast="22000"/>
              </a:blip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104" name="Rectangle 1"/>
            <p:cNvSpPr>
              <a:spLocks noChangeArrowheads="1"/>
            </p:cNvSpPr>
            <p:nvPr/>
          </p:nvSpPr>
          <p:spPr bwMode="auto">
            <a:xfrm>
              <a:off x="3957234" y="1383830"/>
              <a:ext cx="3860369" cy="42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</a:rPr>
                <a:t>وخلق هذا النمر وعل</a:t>
              </a:r>
              <a:r>
                <a:rPr lang="ar-SA" sz="4400" b="1" dirty="0">
                  <a:latin typeface="Calibri" pitchFamily="34" charset="0"/>
                </a:rPr>
                <a:t>ى</a:t>
              </a:r>
              <a:r>
                <a:rPr lang="ar-EG" sz="4400" b="1" dirty="0">
                  <a:latin typeface="Calibri" pitchFamily="34" charset="0"/>
                </a:rPr>
                <a:t> جلده بقع سوداء متعددة ومتشابهة هل نستطيع </a:t>
              </a:r>
              <a:r>
                <a:rPr lang="ar-EG" sz="4400" b="1" dirty="0" err="1">
                  <a:latin typeface="Calibri" pitchFamily="34" charset="0"/>
                </a:rPr>
                <a:t>عدها؟</a:t>
              </a:r>
              <a:r>
                <a:rPr lang="ar-EG" sz="4400" b="1" dirty="0">
                  <a:latin typeface="Calibri" pitchFamily="34" charset="0"/>
                </a:rPr>
                <a:t> </a:t>
              </a:r>
            </a:p>
            <a:p>
              <a:pPr algn="ctr"/>
              <a:r>
                <a:rPr lang="ar-EG" sz="4400" b="1" dirty="0" err="1">
                  <a:latin typeface="Calibri" pitchFamily="34" charset="0"/>
                </a:rPr>
                <a:t>الشكل </a:t>
              </a:r>
              <a:r>
                <a:rPr lang="ar-EG" sz="4400" b="1" dirty="0">
                  <a:latin typeface="Calibri" pitchFamily="34" charset="0"/>
                </a:rPr>
                <a:t>(21</a:t>
              </a:r>
              <a:r>
                <a:rPr lang="ar-EG" sz="4400" b="1" dirty="0" err="1" smtClean="0">
                  <a:latin typeface="Calibri" pitchFamily="34" charset="0"/>
                </a:rPr>
                <a:t>).</a:t>
              </a:r>
              <a:endParaRPr lang="en-US" sz="4400" dirty="0">
                <a:latin typeface="Calibri" pitchFamily="34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76800" y="533400"/>
            <a:ext cx="4038600" cy="2819400"/>
            <a:chOff x="4876800" y="533400"/>
            <a:chExt cx="4038600" cy="6324600"/>
          </a:xfrm>
        </p:grpSpPr>
        <p:pic>
          <p:nvPicPr>
            <p:cNvPr id="5" name="Picture 4" descr="2175alsh3er.jpg"/>
            <p:cNvPicPr>
              <a:picLocks noChangeAspect="1"/>
            </p:cNvPicPr>
            <p:nvPr/>
          </p:nvPicPr>
          <p:blipFill>
            <a:blip r:embed="rId6" cstate="print">
              <a:lum contrast="55000"/>
            </a:blip>
            <a:stretch>
              <a:fillRect/>
            </a:stretch>
          </p:blipFill>
          <p:spPr>
            <a:xfrm>
              <a:off x="4953000" y="533400"/>
              <a:ext cx="3962400" cy="5715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rgbClr val="FFFF00"/>
              </a:solidFill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4876800" y="6211669"/>
              <a:ext cx="20040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ar-EG" sz="3600" b="1" dirty="0" err="1">
                  <a:solidFill>
                    <a:srgbClr val="C00000"/>
                  </a:solidFill>
                  <a:latin typeface="Calibri" pitchFamily="34" charset="0"/>
                </a:rPr>
                <a:t>الشكل </a:t>
              </a:r>
              <a:r>
                <a:rPr lang="ar-EG" sz="3600" b="1" dirty="0">
                  <a:solidFill>
                    <a:srgbClr val="C00000"/>
                  </a:solidFill>
                  <a:latin typeface="Calibri" pitchFamily="34" charset="0"/>
                </a:rPr>
                <a:t>(21</a:t>
              </a:r>
              <a:r>
                <a:rPr lang="ar-EG" sz="3600" b="1" dirty="0" err="1">
                  <a:solidFill>
                    <a:srgbClr val="C00000"/>
                  </a:solidFill>
                  <a:latin typeface="Calibri" pitchFamily="34" charset="0"/>
                </a:rPr>
                <a:t>)</a:t>
              </a:r>
              <a:endParaRPr lang="en-US" sz="36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5029200" y="4114800"/>
            <a:ext cx="3429000" cy="1514475"/>
          </a:xfrm>
          <a:prstGeom prst="teardrop">
            <a:avLst/>
          </a:prstGeom>
          <a:solidFill>
            <a:srgbClr val="00FF00"/>
          </a:solidFill>
          <a:ln w="57150">
            <a:solidFill>
              <a:srgbClr val="990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3200" b="1" dirty="0"/>
              <a:t>لا، لأنها كثيرة جداً.</a:t>
            </a:r>
            <a:endParaRPr lang="en-US" sz="3200" dirty="0"/>
          </a:p>
        </p:txBody>
      </p:sp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خلق هذا النمر وعلى جلده 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خلق هذا النمر وعلى جلده .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ا لأنها كثيرة جد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0" y="381000"/>
            <a:ext cx="5105400" cy="6172200"/>
            <a:chOff x="3957234" y="381000"/>
            <a:chExt cx="4884549" cy="6248400"/>
          </a:xfrm>
        </p:grpSpPr>
        <p:sp>
          <p:nvSpPr>
            <p:cNvPr id="8" name="Rectangle 7"/>
            <p:cNvSpPr/>
            <p:nvPr/>
          </p:nvSpPr>
          <p:spPr>
            <a:xfrm>
              <a:off x="3957234" y="381000"/>
              <a:ext cx="4884549" cy="6248400"/>
            </a:xfrm>
            <a:prstGeom prst="rect">
              <a:avLst/>
            </a:prstGeom>
            <a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lum bright="-3000" contrast="97000"/>
              </a:blip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5151" name="Rectangle 1"/>
            <p:cNvSpPr>
              <a:spLocks noChangeArrowheads="1"/>
            </p:cNvSpPr>
            <p:nvPr/>
          </p:nvSpPr>
          <p:spPr bwMode="auto">
            <a:xfrm>
              <a:off x="4351149" y="2328382"/>
              <a:ext cx="4096719" cy="2835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 dirty="0">
                  <a:solidFill>
                    <a:srgbClr val="00CC00"/>
                  </a:solidFill>
                  <a:latin typeface="Calibri" pitchFamily="34" charset="0"/>
                </a:rPr>
                <a:t>فقد هذا النمر بقعه البنية هل نستطيع رسمها وتلوينها؟</a:t>
              </a:r>
              <a:endParaRPr lang="en-US" sz="4400" dirty="0">
                <a:solidFill>
                  <a:srgbClr val="00CC00"/>
                </a:solidFill>
                <a:latin typeface="Calibri" pitchFamily="34" charset="0"/>
              </a:endParaRPr>
            </a:p>
            <a:p>
              <a:pPr algn="ctr"/>
              <a:r>
                <a:rPr lang="ar-EG" sz="4400" b="1" dirty="0" err="1">
                  <a:solidFill>
                    <a:srgbClr val="00CC00"/>
                  </a:solidFill>
                  <a:latin typeface="Calibri" pitchFamily="34" charset="0"/>
                </a:rPr>
                <a:t>الشكل </a:t>
              </a:r>
              <a:r>
                <a:rPr lang="ar-EG" sz="4400" b="1" dirty="0">
                  <a:solidFill>
                    <a:srgbClr val="00CC00"/>
                  </a:solidFill>
                  <a:latin typeface="Calibri" pitchFamily="34" charset="0"/>
                </a:rPr>
                <a:t>(22</a:t>
              </a:r>
              <a:r>
                <a:rPr lang="ar-EG" sz="4400" b="1" dirty="0" err="1" smtClean="0">
                  <a:solidFill>
                    <a:srgbClr val="00CC00"/>
                  </a:solidFill>
                  <a:latin typeface="Calibri" pitchFamily="34" charset="0"/>
                </a:rPr>
                <a:t>).</a:t>
              </a:r>
              <a:endParaRPr lang="en-US" sz="44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4800" y="609600"/>
            <a:ext cx="3429000" cy="5867400"/>
            <a:chOff x="304800" y="609600"/>
            <a:chExt cx="3429000" cy="5867400"/>
          </a:xfrm>
        </p:grpSpPr>
        <p:grpSp>
          <p:nvGrpSpPr>
            <p:cNvPr id="5143" name="Group 5"/>
            <p:cNvGrpSpPr>
              <a:grpSpLocks/>
            </p:cNvGrpSpPr>
            <p:nvPr/>
          </p:nvGrpSpPr>
          <p:grpSpPr bwMode="auto">
            <a:xfrm>
              <a:off x="304800" y="609600"/>
              <a:ext cx="3429000" cy="5867400"/>
              <a:chOff x="381001" y="533400"/>
              <a:chExt cx="3886200" cy="58674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24000" contrast="31000"/>
              </a:blip>
              <a:srcRect/>
              <a:stretch>
                <a:fillRect/>
              </a:stretch>
            </p:blipFill>
            <p:spPr bwMode="auto">
              <a:xfrm>
                <a:off x="381001" y="533400"/>
                <a:ext cx="3886200" cy="58674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523472" y="838200"/>
                <a:ext cx="114427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85061" y="533400"/>
                <a:ext cx="1982682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EG"/>
              </a:p>
            </p:txBody>
          </p:sp>
        </p:grpSp>
        <p:sp>
          <p:nvSpPr>
            <p:cNvPr id="5144" name="Rectangle 9"/>
            <p:cNvSpPr>
              <a:spLocks noChangeArrowheads="1"/>
            </p:cNvSpPr>
            <p:nvPr/>
          </p:nvSpPr>
          <p:spPr bwMode="auto">
            <a:xfrm>
              <a:off x="1447800" y="4419600"/>
              <a:ext cx="7620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/>
              <a:r>
                <a:rPr lang="ar-EG" sz="2400" b="1">
                  <a:latin typeface="Calibri" pitchFamily="34" charset="0"/>
                </a:rPr>
                <a:t>الشكل (22) </a:t>
              </a:r>
              <a:endParaRPr lang="ar-EG" sz="2400">
                <a:latin typeface="Calibri" pitchFamily="34" charset="0"/>
              </a:endParaRPr>
            </a:p>
          </p:txBody>
        </p:sp>
      </p:grpSp>
      <p:grpSp>
        <p:nvGrpSpPr>
          <p:cNvPr id="7" name="مجموعة 28"/>
          <p:cNvGrpSpPr>
            <a:grpSpLocks/>
          </p:cNvGrpSpPr>
          <p:nvPr/>
        </p:nvGrpSpPr>
        <p:grpSpPr bwMode="auto">
          <a:xfrm>
            <a:off x="1371600" y="2133600"/>
            <a:ext cx="1219200" cy="1828800"/>
            <a:chOff x="1371600" y="2133600"/>
            <a:chExt cx="1219200" cy="1828800"/>
          </a:xfrm>
        </p:grpSpPr>
        <p:sp>
          <p:nvSpPr>
            <p:cNvPr id="11" name="شكل بيضاوي 10"/>
            <p:cNvSpPr/>
            <p:nvPr/>
          </p:nvSpPr>
          <p:spPr>
            <a:xfrm>
              <a:off x="2438400" y="21336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2" name="شكل بيضاوي 11"/>
            <p:cNvSpPr/>
            <p:nvPr/>
          </p:nvSpPr>
          <p:spPr>
            <a:xfrm>
              <a:off x="2286000" y="25146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3" name="شكل بيضاوي 12"/>
            <p:cNvSpPr/>
            <p:nvPr/>
          </p:nvSpPr>
          <p:spPr>
            <a:xfrm>
              <a:off x="1524000" y="22098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4" name="شكل بيضاوي 13"/>
            <p:cNvSpPr/>
            <p:nvPr/>
          </p:nvSpPr>
          <p:spPr>
            <a:xfrm>
              <a:off x="1905000" y="2362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1600200" y="25146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1981200" y="2743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2286000" y="2743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8" name="شكل بيضاوي 17"/>
            <p:cNvSpPr/>
            <p:nvPr/>
          </p:nvSpPr>
          <p:spPr>
            <a:xfrm>
              <a:off x="2133600" y="3124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9" name="شكل بيضاوي 18"/>
            <p:cNvSpPr/>
            <p:nvPr/>
          </p:nvSpPr>
          <p:spPr>
            <a:xfrm>
              <a:off x="1371600" y="28194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0" name="شكل بيضاوي 19"/>
            <p:cNvSpPr/>
            <p:nvPr/>
          </p:nvSpPr>
          <p:spPr>
            <a:xfrm>
              <a:off x="1752600" y="29718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1" name="شكل بيضاوي 20"/>
            <p:cNvSpPr/>
            <p:nvPr/>
          </p:nvSpPr>
          <p:spPr>
            <a:xfrm>
              <a:off x="1447800" y="3124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2" name="شكل بيضاوي 21"/>
            <p:cNvSpPr/>
            <p:nvPr/>
          </p:nvSpPr>
          <p:spPr>
            <a:xfrm>
              <a:off x="1828800" y="33528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3" name="شكل بيضاوي 22"/>
            <p:cNvSpPr/>
            <p:nvPr/>
          </p:nvSpPr>
          <p:spPr>
            <a:xfrm>
              <a:off x="2514600" y="32766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4" name="شكل بيضاوي 23"/>
            <p:cNvSpPr/>
            <p:nvPr/>
          </p:nvSpPr>
          <p:spPr>
            <a:xfrm>
              <a:off x="2362200" y="36576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600200" y="33528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6" name="شكل بيضاوي 25"/>
            <p:cNvSpPr/>
            <p:nvPr/>
          </p:nvSpPr>
          <p:spPr>
            <a:xfrm>
              <a:off x="1981200" y="3505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676400" y="36576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28" name="شكل بيضاوي 27"/>
            <p:cNvSpPr/>
            <p:nvPr/>
          </p:nvSpPr>
          <p:spPr>
            <a:xfrm>
              <a:off x="2057400" y="3886200"/>
              <a:ext cx="76200" cy="76200"/>
            </a:xfrm>
            <a:prstGeom prst="ellipse">
              <a:avLst/>
            </a:prstGeom>
            <a:solidFill>
              <a:srgbClr val="660066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ircle/>
    <p:sndAc>
      <p:stSnd>
        <p:snd r:embed="rId3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د هذا النمر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د هذا النمر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8534400" cy="2819400"/>
            <a:chOff x="4114800" y="381000"/>
            <a:chExt cx="4648200" cy="6248400"/>
          </a:xfrm>
        </p:grpSpPr>
        <p:sp>
          <p:nvSpPr>
            <p:cNvPr id="4" name="Can 3"/>
            <p:cNvSpPr/>
            <p:nvPr/>
          </p:nvSpPr>
          <p:spPr>
            <a:xfrm>
              <a:off x="4114800" y="381000"/>
              <a:ext cx="4648200" cy="6248400"/>
            </a:xfrm>
            <a:prstGeom prst="can">
              <a:avLst/>
            </a:prstGeom>
            <a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lum bright="-24000" contrast="60000"/>
              </a:blip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6156" name="Rectangle 1"/>
            <p:cNvSpPr>
              <a:spLocks noChangeArrowheads="1"/>
            </p:cNvSpPr>
            <p:nvPr/>
          </p:nvSpPr>
          <p:spPr bwMode="auto">
            <a:xfrm>
              <a:off x="4280807" y="880389"/>
              <a:ext cx="4316185" cy="511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800" b="1" dirty="0" err="1">
                  <a:solidFill>
                    <a:srgbClr val="990033"/>
                  </a:solidFill>
                  <a:latin typeface="Calibri" pitchFamily="34" charset="0"/>
                </a:rPr>
                <a:t>التكرار:</a:t>
              </a:r>
              <a:endParaRPr lang="ar-EG" sz="4800" b="1" dirty="0">
                <a:solidFill>
                  <a:srgbClr val="990033"/>
                </a:solidFill>
                <a:latin typeface="Calibri" pitchFamily="34" charset="0"/>
              </a:endParaRPr>
            </a:p>
            <a:p>
              <a:pPr algn="ctr"/>
              <a:r>
                <a:rPr lang="ar-EG" sz="4800" b="1" dirty="0">
                  <a:solidFill>
                    <a:srgbClr val="990033"/>
                  </a:solidFill>
                  <a:latin typeface="Calibri" pitchFamily="34" charset="0"/>
                </a:rPr>
                <a:t>هو إعادة الشكل عدة </a:t>
              </a:r>
              <a:r>
                <a:rPr lang="ar-EG" sz="4800" b="1" dirty="0" err="1">
                  <a:solidFill>
                    <a:srgbClr val="990033"/>
                  </a:solidFill>
                  <a:latin typeface="Calibri" pitchFamily="34" charset="0"/>
                </a:rPr>
                <a:t>مرات </a:t>
              </a:r>
              <a:r>
                <a:rPr lang="ar-EG" sz="4800" b="1" dirty="0" err="1" smtClean="0">
                  <a:solidFill>
                    <a:srgbClr val="990033"/>
                  </a:solidFill>
                  <a:latin typeface="Calibri" pitchFamily="34" charset="0"/>
                </a:rPr>
                <a:t>-</a:t>
              </a:r>
              <a:endParaRPr lang="ar-EG" sz="4800" b="1" dirty="0">
                <a:solidFill>
                  <a:srgbClr val="990033"/>
                </a:solidFill>
                <a:latin typeface="Calibri" pitchFamily="34" charset="0"/>
              </a:endParaRPr>
            </a:p>
            <a:p>
              <a:pPr algn="ctr"/>
              <a:r>
                <a:rPr lang="ar-SA" sz="4800" b="1" dirty="0">
                  <a:solidFill>
                    <a:srgbClr val="990033"/>
                  </a:solidFill>
                  <a:latin typeface="Calibri" pitchFamily="34" charset="0"/>
                </a:rPr>
                <a:t>ا</a:t>
              </a:r>
              <a:r>
                <a:rPr lang="ar-EG" sz="4800" b="1" dirty="0" err="1">
                  <a:solidFill>
                    <a:srgbClr val="990033"/>
                  </a:solidFill>
                  <a:latin typeface="Calibri" pitchFamily="34" charset="0"/>
                </a:rPr>
                <a:t>لشكلان </a:t>
              </a:r>
              <a:r>
                <a:rPr lang="ar-EG" sz="4800" b="1" dirty="0">
                  <a:solidFill>
                    <a:srgbClr val="990033"/>
                  </a:solidFill>
                  <a:latin typeface="Calibri" pitchFamily="34" charset="0"/>
                </a:rPr>
                <a:t>(23، 24</a:t>
              </a:r>
              <a:r>
                <a:rPr lang="ar-EG" sz="4800" b="1" dirty="0" err="1" smtClean="0">
                  <a:solidFill>
                    <a:srgbClr val="990033"/>
                  </a:solidFill>
                  <a:latin typeface="Calibri" pitchFamily="34" charset="0"/>
                </a:rPr>
                <a:t>).</a:t>
              </a:r>
              <a:endParaRPr lang="en-US" sz="4800" dirty="0">
                <a:solidFill>
                  <a:srgbClr val="990033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48200" y="3276600"/>
            <a:ext cx="4114800" cy="3124200"/>
            <a:chOff x="4648200" y="3276600"/>
            <a:chExt cx="4114800" cy="31242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15000" contrast="54000"/>
            </a:blip>
            <a:srcRect/>
            <a:stretch>
              <a:fillRect/>
            </a:stretch>
          </p:blipFill>
          <p:spPr bwMode="auto">
            <a:xfrm>
              <a:off x="4648200" y="3276600"/>
              <a:ext cx="4114800" cy="3124200"/>
            </a:xfrm>
            <a:prstGeom prst="rect">
              <a:avLst/>
            </a:prstGeom>
            <a:ln w="76200">
              <a:solidFill>
                <a:srgbClr val="00FF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4648200" y="3276600"/>
              <a:ext cx="17011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EG" sz="2800" b="1">
                  <a:latin typeface="Calibri" pitchFamily="34" charset="0"/>
                </a:rPr>
                <a:t>الشكل (23) </a:t>
              </a:r>
              <a:endParaRPr lang="ar-EG" sz="2800">
                <a:latin typeface="Calibri" pitchFamily="34" charset="0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52400" y="3276600"/>
            <a:ext cx="4191000" cy="3124200"/>
            <a:chOff x="152400" y="3276600"/>
            <a:chExt cx="4191000" cy="312420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print">
              <a:lum bright="-15000" contrast="54000"/>
            </a:blip>
            <a:srcRect/>
            <a:stretch>
              <a:fillRect/>
            </a:stretch>
          </p:blipFill>
          <p:spPr bwMode="auto">
            <a:xfrm>
              <a:off x="219075" y="3276600"/>
              <a:ext cx="4124325" cy="3124201"/>
            </a:xfrm>
            <a:prstGeom prst="rect">
              <a:avLst/>
            </a:prstGeom>
            <a:ln w="76200">
              <a:solidFill>
                <a:srgbClr val="00FF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152400" y="3276600"/>
              <a:ext cx="191590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EG" sz="3200" b="1">
                  <a:latin typeface="Calibri" pitchFamily="34" charset="0"/>
                </a:rPr>
                <a:t>الشكل (24) </a:t>
              </a:r>
              <a:endParaRPr lang="ar-EG" sz="32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circle/>
    <p:sndAc>
      <p:stSnd>
        <p:snd r:embed="rId3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كرار هو إعادة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كرار هو إعادة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كرار هو إعادة .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381000"/>
            <a:ext cx="5402263" cy="6172200"/>
            <a:chOff x="3957234" y="381000"/>
            <a:chExt cx="4884549" cy="6248400"/>
          </a:xfrm>
        </p:grpSpPr>
        <p:sp>
          <p:nvSpPr>
            <p:cNvPr id="4" name="Rectangle 3"/>
            <p:cNvSpPr/>
            <p:nvPr/>
          </p:nvSpPr>
          <p:spPr>
            <a:xfrm>
              <a:off x="3957234" y="381000"/>
              <a:ext cx="4884549" cy="624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7175" name="Rectangle 1"/>
            <p:cNvSpPr>
              <a:spLocks noChangeArrowheads="1"/>
            </p:cNvSpPr>
            <p:nvPr/>
          </p:nvSpPr>
          <p:spPr bwMode="auto">
            <a:xfrm>
              <a:off x="4082102" y="1460970"/>
              <a:ext cx="3900292" cy="42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400" b="1" dirty="0">
                  <a:latin typeface="Calibri" pitchFamily="34" charset="0"/>
                </a:rPr>
                <a:t>المربعات </a:t>
              </a:r>
              <a:r>
                <a:rPr lang="ar-EG" sz="4400" b="1" dirty="0" err="1" smtClean="0">
                  <a:latin typeface="Calibri" pitchFamily="34" charset="0"/>
                </a:rPr>
                <a:t>متشابهة.</a:t>
              </a:r>
              <a:r>
                <a:rPr lang="ar-EG" sz="4400" b="1" dirty="0" smtClean="0">
                  <a:latin typeface="Calibri" pitchFamily="34" charset="0"/>
                </a:rPr>
                <a:t>  المربعات </a:t>
              </a:r>
              <a:r>
                <a:rPr lang="ar-EG" sz="4400" b="1" dirty="0" err="1" smtClean="0">
                  <a:latin typeface="Calibri" pitchFamily="34" charset="0"/>
                </a:rPr>
                <a:t>متساوية.</a:t>
              </a:r>
              <a:r>
                <a:rPr lang="ar-EG" sz="4400" b="1" dirty="0" smtClean="0">
                  <a:latin typeface="Calibri" pitchFamily="34" charset="0"/>
                </a:rPr>
                <a:t>  </a:t>
              </a:r>
              <a:r>
                <a:rPr lang="ar-EG" sz="4400" b="1" dirty="0">
                  <a:latin typeface="Calibri" pitchFamily="34" charset="0"/>
                </a:rPr>
                <a:t>المربعات بلون </a:t>
              </a:r>
              <a:r>
                <a:rPr lang="ar-EG" sz="4400" b="1" dirty="0" err="1" smtClean="0">
                  <a:latin typeface="Calibri" pitchFamily="34" charset="0"/>
                </a:rPr>
                <a:t>واحد.</a:t>
              </a:r>
              <a:r>
                <a:rPr lang="ar-EG" sz="4400" b="1" dirty="0" smtClean="0">
                  <a:latin typeface="Calibri" pitchFamily="34" charset="0"/>
                </a:rPr>
                <a:t> </a:t>
              </a:r>
              <a:r>
                <a:rPr lang="ar-EG" sz="4400" b="1" dirty="0">
                  <a:latin typeface="Calibri" pitchFamily="34" charset="0"/>
                </a:rPr>
                <a:t>المربعات متكررة </a:t>
              </a:r>
            </a:p>
            <a:p>
              <a:pPr algn="ctr"/>
              <a:r>
                <a:rPr lang="ar-EG" sz="4400" b="1" dirty="0">
                  <a:latin typeface="Calibri" pitchFamily="34" charset="0"/>
                </a:rPr>
                <a:t>تكراراً </a:t>
              </a:r>
              <a:r>
                <a:rPr lang="ar-EG" sz="4400" b="1" dirty="0" err="1" smtClean="0">
                  <a:latin typeface="Calibri" pitchFamily="34" charset="0"/>
                </a:rPr>
                <a:t>عادياً.</a:t>
              </a:r>
              <a:r>
                <a:rPr lang="ar-EG" sz="4400" b="1" dirty="0" smtClean="0">
                  <a:latin typeface="Calibri" pitchFamily="34" charset="0"/>
                </a:rPr>
                <a:t> </a:t>
              </a:r>
              <a:endParaRPr lang="ar-EG" sz="4400" b="1" dirty="0">
                <a:latin typeface="Calibri" pitchFamily="34" charset="0"/>
              </a:endParaRPr>
            </a:p>
            <a:p>
              <a:pPr algn="ctr"/>
              <a:r>
                <a:rPr lang="ar-EG" sz="4400" b="1" dirty="0" err="1">
                  <a:latin typeface="Calibri" pitchFamily="34" charset="0"/>
                </a:rPr>
                <a:t>الشكل </a:t>
              </a:r>
              <a:r>
                <a:rPr lang="ar-EG" sz="4400" b="1" dirty="0">
                  <a:latin typeface="Calibri" pitchFamily="34" charset="0"/>
                </a:rPr>
                <a:t>(25</a:t>
              </a:r>
              <a:r>
                <a:rPr lang="ar-EG" sz="4400" b="1" dirty="0" err="1" smtClean="0">
                  <a:latin typeface="Calibri" pitchFamily="34" charset="0"/>
                </a:rPr>
                <a:t>).</a:t>
              </a:r>
              <a:endParaRPr lang="en-US" sz="4400" dirty="0">
                <a:latin typeface="Calibri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4800" y="609600"/>
            <a:ext cx="3124200" cy="5791200"/>
            <a:chOff x="304800" y="609600"/>
            <a:chExt cx="3124200" cy="5791200"/>
          </a:xfrm>
        </p:grpSpPr>
        <p:pic>
          <p:nvPicPr>
            <p:cNvPr id="7172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8000" contrast="32000"/>
            </a:blip>
            <a:srcRect/>
            <a:stretch>
              <a:fillRect/>
            </a:stretch>
          </p:blipFill>
          <p:spPr bwMode="auto">
            <a:xfrm>
              <a:off x="304800" y="609600"/>
              <a:ext cx="3124200" cy="579120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295400" y="5715000"/>
              <a:ext cx="20297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ar-EG" sz="3200" b="1">
                  <a:latin typeface="Calibri" pitchFamily="34" charset="0"/>
                </a:rPr>
                <a:t>الشكل  (25) </a:t>
              </a:r>
              <a:endParaRPr lang="ar-EG" sz="32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ربعات متشابهة المربعات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مربعات متشابهة المربعات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91200" y="152400"/>
            <a:ext cx="3048000" cy="2970213"/>
            <a:chOff x="4114800" y="381000"/>
            <a:chExt cx="4648200" cy="6248400"/>
          </a:xfrm>
        </p:grpSpPr>
        <p:sp>
          <p:nvSpPr>
            <p:cNvPr id="3" name="Cube 2"/>
            <p:cNvSpPr/>
            <p:nvPr/>
          </p:nvSpPr>
          <p:spPr>
            <a:xfrm>
              <a:off x="4114800" y="381000"/>
              <a:ext cx="4648200" cy="6248400"/>
            </a:xfrm>
            <a:prstGeom prst="cube">
              <a:avLst/>
            </a:prstGeom>
            <a:blipFill>
              <a:blip r:embed="rId5" cstate="print">
                <a:lum bright="-34000" contrast="53000"/>
              </a:blip>
              <a:stretch>
                <a:fillRect/>
              </a:stretch>
            </a:blipFill>
            <a:ln w="762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200" name="Rectangle 1"/>
            <p:cNvSpPr>
              <a:spLocks noChangeArrowheads="1"/>
            </p:cNvSpPr>
            <p:nvPr/>
          </p:nvSpPr>
          <p:spPr bwMode="auto">
            <a:xfrm>
              <a:off x="4695825" y="3010279"/>
              <a:ext cx="3195638" cy="330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800" b="1" dirty="0" err="1">
                  <a:solidFill>
                    <a:srgbClr val="990033"/>
                  </a:solidFill>
                  <a:latin typeface="Calibri" pitchFamily="34" charset="0"/>
                </a:rPr>
                <a:t>نشاط </a:t>
              </a:r>
              <a:r>
                <a:rPr lang="ar-EG" sz="4800" b="1" dirty="0" smtClean="0">
                  <a:solidFill>
                    <a:srgbClr val="990033"/>
                  </a:solidFill>
                  <a:latin typeface="Calibri" pitchFamily="34" charset="0"/>
                </a:rPr>
                <a:t>(1</a:t>
              </a:r>
              <a:r>
                <a:rPr lang="ar-EG" sz="4800" b="1" dirty="0" err="1" smtClean="0">
                  <a:solidFill>
                    <a:srgbClr val="990033"/>
                  </a:solidFill>
                  <a:latin typeface="Calibri" pitchFamily="34" charset="0"/>
                </a:rPr>
                <a:t>)</a:t>
              </a:r>
              <a:endParaRPr lang="en-US" sz="4800" dirty="0">
                <a:solidFill>
                  <a:srgbClr val="990033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4800" y="3124200"/>
            <a:ext cx="8534400" cy="3429000"/>
            <a:chOff x="4114800" y="646889"/>
            <a:chExt cx="4648200" cy="5982511"/>
          </a:xfrm>
        </p:grpSpPr>
        <p:sp>
          <p:nvSpPr>
            <p:cNvPr id="6" name="Can 5"/>
            <p:cNvSpPr/>
            <p:nvPr/>
          </p:nvSpPr>
          <p:spPr>
            <a:xfrm>
              <a:off x="4114800" y="779834"/>
              <a:ext cx="4648200" cy="5849566"/>
            </a:xfrm>
            <a:prstGeom prst="can">
              <a:avLst/>
            </a:prstGeom>
            <a:blipFill>
              <a:blip r:embed="rId6" cstate="print"/>
              <a:stretch>
                <a:fillRect/>
              </a:stretch>
            </a:blipFill>
            <a:ln w="762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198" name="Rectangle 1"/>
            <p:cNvSpPr>
              <a:spLocks noChangeArrowheads="1"/>
            </p:cNvSpPr>
            <p:nvPr/>
          </p:nvSpPr>
          <p:spPr bwMode="auto">
            <a:xfrm>
              <a:off x="5940879" y="646889"/>
              <a:ext cx="2822121" cy="4146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ar-EG" sz="4800" b="1" dirty="0">
                  <a:solidFill>
                    <a:srgbClr val="4D4D4D"/>
                  </a:solidFill>
                  <a:latin typeface="Calibri" pitchFamily="34" charset="0"/>
                </a:rPr>
                <a:t>نشاهد </a:t>
              </a:r>
              <a:r>
                <a:rPr lang="ar-EG" sz="4800" b="1" dirty="0" err="1">
                  <a:solidFill>
                    <a:srgbClr val="4D4D4D"/>
                  </a:solidFill>
                  <a:latin typeface="Calibri" pitchFamily="34" charset="0"/>
                </a:rPr>
                <a:t>الشكل </a:t>
              </a:r>
              <a:r>
                <a:rPr lang="ar-EG" sz="4800" b="1" dirty="0" smtClean="0">
                  <a:solidFill>
                    <a:srgbClr val="4D4D4D"/>
                  </a:solidFill>
                  <a:latin typeface="Calibri" pitchFamily="34" charset="0"/>
                </a:rPr>
                <a:t>(26</a:t>
              </a:r>
              <a:r>
                <a:rPr lang="ar-EG" sz="4800" b="1" dirty="0" err="1">
                  <a:solidFill>
                    <a:srgbClr val="4D4D4D"/>
                  </a:solidFill>
                  <a:latin typeface="Calibri" pitchFamily="34" charset="0"/>
                </a:rPr>
                <a:t>)</a:t>
              </a:r>
              <a:endParaRPr lang="ar-EG" sz="4800" b="1" dirty="0">
                <a:solidFill>
                  <a:srgbClr val="4D4D4D"/>
                </a:solidFill>
                <a:latin typeface="Calibri" pitchFamily="34" charset="0"/>
              </a:endParaRPr>
            </a:p>
            <a:p>
              <a:pPr algn="ctr"/>
              <a:r>
                <a:rPr lang="ar-EG" sz="4800" b="1" dirty="0">
                  <a:solidFill>
                    <a:srgbClr val="4D4D4D"/>
                  </a:solidFill>
                  <a:latin typeface="Calibri" pitchFamily="34" charset="0"/>
                </a:rPr>
                <a:t>هل يوجد تكرار في </a:t>
              </a:r>
            </a:p>
            <a:p>
              <a:pPr algn="ctr"/>
              <a:r>
                <a:rPr lang="ar-EG" sz="4800" b="1" dirty="0">
                  <a:solidFill>
                    <a:srgbClr val="4D4D4D"/>
                  </a:solidFill>
                  <a:latin typeface="Calibri" pitchFamily="34" charset="0"/>
                </a:rPr>
                <a:t>الزخارف الموجودة؟</a:t>
              </a:r>
              <a:endParaRPr lang="en-US" sz="4800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lum bright="-9000" contrast="54000"/>
          </a:blip>
          <a:srcRect/>
          <a:stretch>
            <a:fillRect/>
          </a:stretch>
        </p:blipFill>
        <p:spPr bwMode="auto">
          <a:xfrm>
            <a:off x="228600" y="304800"/>
            <a:ext cx="56388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شاط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شاهد الشكل 26 هل يوجد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شاهد الشكل 26 هل يوجد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81200" y="1066800"/>
            <a:ext cx="5029200" cy="4826000"/>
          </a:xfrm>
          <a:prstGeom prst="cloud">
            <a:avLst/>
          </a:prstGeom>
          <a:solidFill>
            <a:srgbClr val="00FF00"/>
          </a:solidFill>
          <a:ln w="57150">
            <a:solidFill>
              <a:srgbClr val="9900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4000" b="1" dirty="0"/>
              <a:t>نعم، نلاحظ التكرار في رسومات الإطار الخارجي للصورة مع مربعات ملونة.</a:t>
            </a:r>
            <a:endParaRPr lang="en-US" sz="4000" dirty="0"/>
          </a:p>
        </p:txBody>
      </p:sp>
    </p:spTree>
  </p:cSld>
  <p:clrMapOvr>
    <a:masterClrMapping/>
  </p:clrMapOvr>
  <p:transition>
    <p:circle/>
    <p:sndAc>
      <p:stSnd>
        <p:snd r:embed="rId2" name="newale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عم نلاحظ التكرار 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4ebc1d8551b735c4145850f53fd2f5ffdced7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175</Words>
  <Application>Microsoft Office PowerPoint</Application>
  <PresentationFormat>عرض على الشاشة (3:4)‏</PresentationFormat>
  <Paragraphs>32</Paragraphs>
  <Slides>10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الأول الابتدائي - الفصل الدراسي الثاني</dc:title>
  <dc:subject>4- الزخرفة بالتكرار</dc:subject>
  <dc:creator>أ/ بندر الحازمي</dc:creator>
  <cp:keywords>حقيبة إنجاز المعلم والمعلمة</cp:keywords>
  <cp:lastModifiedBy>hzm.man.14</cp:lastModifiedBy>
  <cp:revision>45</cp:revision>
  <dcterms:created xsi:type="dcterms:W3CDTF">2006-08-16T00:00:00Z</dcterms:created>
  <dcterms:modified xsi:type="dcterms:W3CDTF">2015-12-17T19:49:32Z</dcterms:modified>
</cp:coreProperties>
</file>