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4"/>
  </p:sldMasterIdLst>
  <p:notesMasterIdLst>
    <p:notesMasterId r:id="rId21"/>
  </p:notesMasterIdLst>
  <p:sldIdLst>
    <p:sldId id="370" r:id="rId5"/>
    <p:sldId id="379" r:id="rId6"/>
    <p:sldId id="303" r:id="rId7"/>
    <p:sldId id="387" r:id="rId8"/>
    <p:sldId id="304" r:id="rId9"/>
    <p:sldId id="307" r:id="rId10"/>
    <p:sldId id="301" r:id="rId11"/>
    <p:sldId id="380" r:id="rId12"/>
    <p:sldId id="437" r:id="rId13"/>
    <p:sldId id="443" r:id="rId14"/>
    <p:sldId id="312" r:id="rId15"/>
    <p:sldId id="439" r:id="rId16"/>
    <p:sldId id="440" r:id="rId17"/>
    <p:sldId id="444" r:id="rId18"/>
    <p:sldId id="445" r:id="rId19"/>
    <p:sldId id="446" r:id="rId20"/>
  </p:sldIdLst>
  <p:sldSz cx="12192000" cy="6858000"/>
  <p:notesSz cx="6784975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DB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A8963A-A25C-4F2F-856F-ECF25ACA7EB0}" v="5" dt="2024-10-03T05:20:13.6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6" autoAdjust="0"/>
    <p:restoredTop sz="93922" autoAdjust="0"/>
  </p:normalViewPr>
  <p:slideViewPr>
    <p:cSldViewPr snapToGrid="0">
      <p:cViewPr varScale="1">
        <p:scale>
          <a:sx n="65" d="100"/>
          <a:sy n="65" d="100"/>
        </p:scale>
        <p:origin x="8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156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3249" y="0"/>
            <a:ext cx="2940156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504F2-F07D-497F-8792-7EFF710633CB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498" y="4767262"/>
            <a:ext cx="542798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0156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3249" y="9408981"/>
            <a:ext cx="2940156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FB820-80EB-4AC3-A065-BA6269A36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91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Q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FB820-80EB-4AC3-A065-BA6269A36F1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11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Q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FB820-80EB-4AC3-A065-BA6269A36F1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253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Q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FB820-80EB-4AC3-A065-BA6269A36F1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883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2664-FEA6-413D-8C25-1294D47ED311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9081C-D43D-4F90-9AB0-A5D2CFB36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54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784D-44DD-41D3-AE1F-0EADE2938AC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72361-0F1C-42C6-900E-AB18AD4F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362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2664-FEA6-413D-8C25-1294D47ED311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9081C-D43D-4F90-9AB0-A5D2CFB36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673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784D-44DD-41D3-AE1F-0EADE2938AC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72361-0F1C-42C6-900E-AB18AD4F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59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784D-44DD-41D3-AE1F-0EADE2938AC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72361-0F1C-42C6-900E-AB18AD4F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32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2664-FEA6-413D-8C25-1294D47ED311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9081C-D43D-4F90-9AB0-A5D2CFB36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76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2664-FEA6-413D-8C25-1294D47ED311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9081C-D43D-4F90-9AB0-A5D2CFB36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778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784D-44DD-41D3-AE1F-0EADE2938AC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72361-0F1C-42C6-900E-AB18AD4F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431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2664-FEA6-413D-8C25-1294D47ED311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9081C-D43D-4F90-9AB0-A5D2CFB36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811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784D-44DD-41D3-AE1F-0EADE2938AC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72361-0F1C-42C6-900E-AB18AD4F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058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784D-44DD-41D3-AE1F-0EADE2938AC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72361-0F1C-42C6-900E-AB18AD4F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392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784D-44DD-41D3-AE1F-0EADE2938AC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72361-0F1C-42C6-900E-AB18AD4F607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4097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784D-44DD-41D3-AE1F-0EADE2938AC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72361-0F1C-42C6-900E-AB18AD4F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784D-44DD-41D3-AE1F-0EADE2938AC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72361-0F1C-42C6-900E-AB18AD4F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624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784D-44DD-41D3-AE1F-0EADE2938AC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72361-0F1C-42C6-900E-AB18AD4F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888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784D-44DD-41D3-AE1F-0EADE2938AC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72361-0F1C-42C6-900E-AB18AD4F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95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784D-44DD-41D3-AE1F-0EADE2938AC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72361-0F1C-42C6-900E-AB18AD4F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031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CA015-257D-4540-8A61-02AE3C6E7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9BC8C-2BCC-4983-B42B-EBA148E57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0F705-8FEC-481A-A5BD-D07F316B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784D-44DD-41D3-AE1F-0EADE2938AC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78FE0-45E9-4617-A752-5197765D9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B05AF-7F19-4DAD-A475-912C34CD3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72361-0F1C-42C6-900E-AB18AD4F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11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3A9784D-44DD-41D3-AE1F-0EADE2938AC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2E72361-0F1C-42C6-900E-AB18AD4F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39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 descr="data:image/jpeg;base64,/9j/4AAQSkZJRgABAQAAAQABAAD/2wCEAAkGBxQSDw8NDw8ODw8NDw0QDw8NEA8PDw8PFBEXFhURFBQYHCggGBolHBQUITEhJSkrLy4uFx8zODMsNygtLisBCgoKDg0OGhAQGywkICYsLCwvLCwsLCwsLCwsLCwsLCwsLCwsLCwsLCwsLCwsLCwsLCwsLCwsLCwsLCwsLCwsLP/AABEIAMgAyAMBEQACEQEDEQH/xAAcAAEAAQUBAQAAAAAAAAAAAAAAAQIEBQYHAwj/xABAEAABAwIDBAYHBAgHAAAAAAABAAIDBBEFEiEGMUFRBxNhcYGRFCIyQlKhwSOCsdEzQ1NicpKi4RUWJGNzwvD/xAAbAQEAAgMBAQAAAAAAAAAAAAAABAUBAgMGB//EAC8RAQACAgEEAQIDBwUAAAAAAAABAgMRBAUSITFBE1EiYZEGIzJCcYGxFBZDUqH/2gAMAwEAAhEDEQA/AO4oCAgICAgICCEBAQEBYErIICAgICAgIIQSEBAQEBAQEBAQEEXQYrGtoaekF6iZrCfZZe73dzRqtLZK09pXH4ebkeMddtGxHpaaDampXPHxTPyDyAJUW3Lj4heYf2dtMfvLfoxR6WKq+kFNbkesJ87rn/q7fZL/ANu4f+0rqm6XJAftaNhHExSkHyI+qzHMn5hxv+zdf5b/AKtmwrpJo5bB7nU7uUws3+YaKRXk1sreR0Tk4vUd0fk26nqWyND43te07nMIcD4hd4mJVF6WpOrRp63WWpdBKAgICAgICAgICAgICAgIIKDn23m3wpyaWkyvqNRJJe7Yey3F34KJn5Hb+Gvt6DpfR5zfvMviv+XIamodI90sr3SSPN3PeSXHxVfMzb29fjx1xRqsah5rVuICE+RNDJ4Fj09G/PTyFoPtRm5jf3t+q6Y8lqT4ROVwsXJrrJH93ZNjdtoq4dW4CGpaPWiJuHfvMPEKyxZ4u8b1DpeTizv3VtgXdVekoCCEEoCAgICAgICAgICCklBpHSLth6LH6PAb1MoIv+yb8R7eSi58/bGo9rzpHTJ5Fvq5P4Y/9cUJ4m5JJJJNySd5JVbvfl7SI1GhYbCAjHsTbIgIwrhlcxzZGOLHsIc1zdC1w3ELNZmJ8MXpGSJrMbd12C2sFdCWvs2phAEreDgd0jew2Vpgzd8PB9T6fPFybj+GfTa1IVYglBCCUEIJQQglAQEBAQEGD2tx0UdK6c2Lz6sTT70h3eHFcsuT6ddp3T+HPLzRT4+f6Pn7EKp0sj5ZHFz3uJc48SeKqZnc7l9CrSuOIrSNRC3WssiyStq2sEY13ncF0x4puhcrm0wR59sPNiL3H2rfw6KZGKsKDJ1DLefelMda8e+fHVJx1lrTm5qfzMtRYgH+q4ZXcD7p/JR8mD5ha8XqW/GSP7r1R5jS5idx4EIZPZzGXUdTHVMuQ02kaD7cZ9oLfFkmltonN4teRhmkvoylnbIxkjCHMka1zSOIIuCriJiY2+d5KTS01n3D2WWogICAgICAgICAgIIKDi/S3jYdViEutHStseRkfYk99gFXcmZvfth7HouOnH405b/P+GgseDqCD3aqNNZhdUzUvG6yqJWu3RdYXQPqJ4qaL25nhoPAc3eAuVtSvdbTjyM8YMc3n4d1wjYaip2gNpYpH2GaSZoe9xHG5VvXHFY1D59n5WTNabWld1uydFK0tkoqZwP+20HzC21DlGS33c12z6G25XVGGOIc0EupZDmD/wDjedx7D8lpav2ScPJ1OrOXwUZaS1wLS0kOaRYhwOoIXCVrSPleh+tuxRMtdeV5wM0zHbZWuK02Iw7Z0R4kZaDqidaWQx/dIzN+R+Ss+Lbupp4nrmCMfJ3Hz5bwpKlEEoCAgICAgICAghAKD5w2+2TxEVE9TLTPfE+SR4fTnrWhpdpcDW9rcFG+nrcrv/W1vStPiGiteWnQlrhoeBB7ViYbxfXmsrqHE3DfZ3fofNc7YqynYuoZaR58uxdC2Cve5+JSxOZH1YZTl/vlx9Z7eywAvxuVvgw9s7Quq9SjPSMdf7uugKWoEoIIRiXGemvBRDJDXxtAbUF0c9hulABY7xGYeA5qPmjXlcdOyd26y57gOFzVUwip4nSv3nLuaObidAFGtWb+IXOPNTB+O86h0rD+ieRwDqirZGTvZFGZCPvEj8FtXhz8y5Zv2hrE/u67/qrreiV4BMNY1x4Nliy/1B30WbcPXqWuP9oo/wCSn6Ml0V4XPSVFbTVMZZmZA9p3sfYvBc13Hgt+NS1JmJRus8nFyKUvjdJClvPpQEBAQEEIJQEBAQEBBCDB45snR1YIqKWJ5PvhobIO5w1WNRLeuW9fTToOhikZVMn66V9OwlzqWUBwe73RnvfLzFjfTXnrFId55V5h0qKMNAa0BrWgAACwAHABbou5mdqwjAjIg0npcpTLh3VNGaR9RTtjHN5eAFyyxuPCd068Vy90+l5srg0dDTNp4wM1gZZLWdI/iT9FtSuo8uPKz2y5JmWY69bo6OvTwK2VNjdYZiV+x1xccVmWEoJQEBAQEBAQEBAQEEICAgICAgglGGmbU4q11fR0Iseq62pl19lwbljb/U4+A5rla/4ohYYsFo49ss/0XfpK6oB6UgekoJFSgzeEy5o+4kIL5BCCUBAQEBAQEBBCCUAoIQSghAQCUGhbc9ILKXNTU1pakghx/Vw9/M9ijZs8RGoXXTuk2zfjyeK/5cuwDFXCuZUSvLnSvIke46kv0ufGyi4bz3xtfc/jxbizSkenSzVKz+NvDgqkEiqQVCpQbfs+y0DSffJd4cEGSQEBAQEEIJQEBAQEBBCAgICDxqqlsbHSSOaxjBdznGwA71iZiI3LalLXntrG5cg216SHy5qeivFFqHSnSR/d8I+ag5eRM+KvVcDo9cf48vmft9nOlEXosyT59t1wHHusYI3m0rBbX3xzHarDBmi0al4/qnTrYrTev8LMwYkY3h4ANuB13qSptNgpq2Cpb67Qx/xR2aQgykeFQFoABPbmIJQbBRTBzbNFslmkcBYbh8kFygIIQEBBKCEEoCCEBAQEBAQeVTO2NjpHuDWMaXOc7QADeViZ17bUpa9orWPMuF7dbYPrH5W3ZTMceqjv7RH6x/byHBVmXNOSdR6e36f06vEpu3m0tOuuSfvyhPbHz4E0eNsps9gc9ZMIaZt3NsXvNwyIH3nHzsumOlrT4ROXysWGm7/o6lVbHiFkMfWvmkyHrHuAaHOvvA4D8laViYjy8RmvF7zasahi5cNfCT6jrEe03XVZcmV2enlc4Ag27eSDeaCQW6s+17XeDxQXgQQglAQEEIJQEEIJQQglAQQgIOZdL+OkCOgjOjwZJyDrlBsxnibnwChcq+vwvS9A4kTM57fHpySd9yocPR2nahZaiwb02rYnYqSvfndeKlYRnltq/myPt7eF13w4O72q+f1KvHjtr5s7lg+ExUsTYII2xsaOA1cficeJVhWsRGoeRzZr5bd1pYPFq/7Z4+E5fJbObxirxxse9B7w1MQOcNDXcS3j4IPWprgckjDZzD8igztFVCRocN/EILlAQEBAQEBAQEBAQEEIBKD502vxL0iuqZ73aZHNZ/Az1R+B81U5bd13v+Bi+jx61/JrxK0h3kWWNspsxhBq6uGkBLRI673De2Nurj9PFdMde6dIvL5EYMU3fSFDRshjZDE0MjjaGtaNwAVnEREah4a97XtNrLhZatF2soXCpLmEASNDtee4/ggwDmTDdZ3ddBUwynSwHef7IMvSYeSAXy5TcEhouLckGwYe8RkWeXZiBbncoNgQEBBKAghBKCEEoIQSghAQWeL1HV08837KKV/k0la2nUOuGvdkiv5vmTNpc7zqT2lVP5voW4iNPFHPcCMuidCdLmrKiYj9DA0DsL3fk0qVxY8yout31irX7y7SpzzAUGvbSkZ47+6038SgxTnjssg8dLoIknv6rdTx5DvQZ7DMAcx4kllD8pBDGNIF+ZJOqDPoJQEBAQEBAQEBAQEEIMZtJQvnpKinic1kk0TmNc++UE6XNlraO6rtgyfTyVvPxLhmL9FWJj2RBK0bhFJl+RXCuCKrPL1S2X34avW7MYjT6y0lU0DeQwyN77tuk44+Wac6Y9WW+E09VUS+jwQPll0uwMILe1x93xWn0IlIjqeSnmfLvnRbslNQRTvqjH1tSYbsjJcGNYHaE87vK7YsfYrefzZ5Mx+Tel2V4UGp4k7PJIDwcR5IMNNQv92QgcrAoKPQjvfI49g9VBW2YAhrdBoNEHRGbh3BBUghBKCEBAQSggoCAglBCAghBj8XxqClZ1lRMyMcMx9Z3YBxWtrxX27YePkzTqlZlo8/S/TB9mU9Q9nx+o3xynVR55UfZbV6Hl7dzaGy7MbYUtaS2B2WW13RSDJIRzHxeC60y1t6V/K4WXB/F5j7tkC6oYgINaxiPLM4j3g13ju+iDHSOQY6vqMrSfJB4YFEXzxB3vSNv3Xug6cgIJQEBBCCUBAQEEIJQQUBBofSPtk6ky0tOR18jS57zr1TOFhzOvkovIzTXxC86R02ueZyZPUfH3cXxKtfK8vke6R3FzzmcT3/AEULcz7en7a0jtpGoWiba+npTzuje2WJxZJGQ5j272u5hZjxO2t6xas1n5fSWyOM+l0UFVaznts8DcHjR3zVnjt3ViXiOXh+jltVmVujiDXce/Tfcb+JQYiUoMHibrvazlqUGZ2Wj/1EfZc/JBviCUBAQEBAQEEXQLoF0C6AghB889I0rjilWHe69rR/DlFvqq/LG7S9h0/JWnGrpq5XGY0sK27o2IIWGPGty750R0zmYVEXX+0fLI2/wucbKxwRqryPVLxbkTpui7K4KDW8eP233GoMPOUGBJzSOd2oNm2Sb9uOxrkG6IF0BAQEBAQU3QMyCMyBmQMyCMyBmQcm6YtmHlwxOnYXgNy1LGi7mgezIBxFrg+C4ZKb8rTg8vtj6cuQxV41DtQdxHBcLY9rbHzO1cRTBxDWHM52jWtBLnHkANSuX07JscvFr23nZXo4qKh7X1THU1OCC7PpLIPha3h3ldceCd+Vfy+qY617aeZdxpo2xsZEwBrI2ta1o3BoFgFNiNRp5q1ptMzL0zrLUdKACTuAQaliVYHOLz/4IMV12c5WjWxPgBclBjITqg27ZBnryO+FrQO9x/sg2nMgZkDMgm6BdAugXQeWZBSXIIzoIMiCOtQU9cgpM6DzNUBxQlrWJbJYfO8yS0cBe43LmjJmPblWJrEukZLMhhNBTUoy0sEMN95jaA497t5TTSbTLI+mjmsse0+lhBIqkHhiFV9mR8WiDVa2TtQZLB6LJTzTuHryxuDf3WW+v5INbgGqDctltGSHmWfIH80GcEiCoOQTmQTmQTdBOZAug8yEEEIKS1BQWoKSxBQYkHm6DtKDwkoQeJQW78JaeLvNBR/hDebvNBIw5o5+aD0FKBzQVBgCDwdKCS13q8r8RzCC3NDCSS5zjfgDYIIxmuAi0NmiwdfTTgO5BgYKmO97t8wgyEde3cHgAncDoUGRosUGZrQQbkCw5IM6Ju1BWJEFQkQSHoKg5BOZBXZAsgjKggtQRlQRlQUliCMiCnq0EGJBQYUFJp0Hk+k7UGOrMCMmnWyN5W1QWH+V5eFWbfvR3/7IPWHZp9/XnEg+Hq7D8Sg9xszHxjjP3GoK27Mw/sY/5QguKfA4mG7ImNPMN1QXzaayCsQoKhEgrDEEhqCQ1BcWQLIFkEWQLIIyoGVAyoGRBBagjIgZEDIgZEECNBORBIYgZUE5EDKgZUDKgnKgZUDKgrsgWQLIFkCyCLIJsgiyBZAsgWQLIFkCyBZAsgWQLIFkE2QLIFkCyBZBNkH/2Q=="/>
          <p:cNvSpPr>
            <a:spLocks noChangeAspect="1" noChangeArrowheads="1"/>
          </p:cNvSpPr>
          <p:nvPr/>
        </p:nvSpPr>
        <p:spPr bwMode="auto">
          <a:xfrm>
            <a:off x="15716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2" descr="Image result for ‫البطارية الجافة ومكوناتها‬‎"/>
          <p:cNvSpPr>
            <a:spLocks noChangeAspect="1" noChangeArrowheads="1"/>
          </p:cNvSpPr>
          <p:nvPr/>
        </p:nvSpPr>
        <p:spPr bwMode="auto">
          <a:xfrm>
            <a:off x="309563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B73516C7-3BE7-4BAF-9351-29B9DFBF27A2}"/>
              </a:ext>
            </a:extLst>
          </p:cNvPr>
          <p:cNvSpPr txBox="1"/>
          <p:nvPr/>
        </p:nvSpPr>
        <p:spPr>
          <a:xfrm>
            <a:off x="5817009" y="871036"/>
            <a:ext cx="6333456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r" rtl="1"/>
            <a:r>
              <a:rPr lang="ar-QA" sz="2800" b="1" dirty="0"/>
              <a:t>س1:- </a:t>
            </a:r>
            <a:r>
              <a:rPr lang="ar-EG" sz="2800" b="1" dirty="0"/>
              <a:t>أ</a:t>
            </a:r>
            <a:r>
              <a:rPr lang="ar-QA" sz="2800" b="1" dirty="0"/>
              <a:t>كمل الفراغ في الجمل الاتية :-</a:t>
            </a:r>
            <a:endParaRPr lang="en-US" sz="2800" b="1" dirty="0"/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75CE9D10-8405-4ECA-961D-514FEC393919}"/>
              </a:ext>
            </a:extLst>
          </p:cNvPr>
          <p:cNvSpPr txBox="1"/>
          <p:nvPr/>
        </p:nvSpPr>
        <p:spPr>
          <a:xfrm>
            <a:off x="5806675" y="2279024"/>
            <a:ext cx="6333456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r" rtl="1"/>
            <a:r>
              <a:rPr lang="en-US" sz="2800" b="1" dirty="0"/>
              <a:t>1</a:t>
            </a:r>
            <a:r>
              <a:rPr lang="ar-QA" sz="2800" b="1" dirty="0"/>
              <a:t>-</a:t>
            </a:r>
            <a:r>
              <a:rPr lang="en-US" sz="2800" b="1" dirty="0"/>
              <a:t> </a:t>
            </a:r>
            <a:r>
              <a:rPr lang="ar-QA" sz="2800" b="1" dirty="0">
                <a:latin typeface="Calibri" panose="020F0502020204030204" pitchFamily="34" charset="0"/>
              </a:rPr>
              <a:t>العدد الذري = عدد ------------------</a:t>
            </a:r>
            <a:endParaRPr lang="en-US" sz="2800" dirty="0"/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4BB8DB87-307D-461F-92DF-7FA509C78125}"/>
              </a:ext>
            </a:extLst>
          </p:cNvPr>
          <p:cNvSpPr txBox="1"/>
          <p:nvPr/>
        </p:nvSpPr>
        <p:spPr>
          <a:xfrm>
            <a:off x="5000578" y="3609774"/>
            <a:ext cx="7139553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r" rtl="1"/>
            <a:r>
              <a:rPr lang="en-US" sz="2800" b="1" dirty="0">
                <a:ea typeface="Calibri" panose="020F0502020204030204" pitchFamily="34" charset="0"/>
              </a:rPr>
              <a:t>2</a:t>
            </a:r>
            <a:r>
              <a:rPr lang="ar-QA" sz="2800" b="1" dirty="0">
                <a:ea typeface="Calibri" panose="020F0502020204030204" pitchFamily="34" charset="0"/>
              </a:rPr>
              <a:t>- تدور الالكترونات في افلاك في مستويات طاقة ؟</a:t>
            </a:r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id="{0224DCC8-DCB7-4B75-AD20-9B84B14DF15E}"/>
              </a:ext>
            </a:extLst>
          </p:cNvPr>
          <p:cNvSpPr txBox="1"/>
          <p:nvPr/>
        </p:nvSpPr>
        <p:spPr>
          <a:xfrm>
            <a:off x="2384716" y="4940524"/>
            <a:ext cx="9807284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r" rtl="1"/>
            <a:r>
              <a:rPr lang="en-US" sz="2800" b="1" dirty="0">
                <a:ea typeface="Calibri" panose="020F0502020204030204" pitchFamily="34" charset="0"/>
              </a:rPr>
              <a:t>3</a:t>
            </a:r>
            <a:r>
              <a:rPr lang="ar-QA" sz="2800" b="1" dirty="0">
                <a:ea typeface="Calibri" panose="020F0502020204030204" pitchFamily="34" charset="0"/>
              </a:rPr>
              <a:t>- ما النموذج الذي يشير ان الذرة كرة موجبة الشحنة تتوزع فيها الكترونات سالبة؟</a:t>
            </a: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B44211E1-0969-4BF9-9C37-AC08C2BF6731}"/>
              </a:ext>
            </a:extLst>
          </p:cNvPr>
          <p:cNvSpPr txBox="1"/>
          <p:nvPr/>
        </p:nvSpPr>
        <p:spPr>
          <a:xfrm>
            <a:off x="2650281" y="44322"/>
            <a:ext cx="6333455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r" rtl="1"/>
            <a:r>
              <a:rPr lang="ar-QA" sz="3600" b="1" dirty="0">
                <a:solidFill>
                  <a:srgbClr val="FF0000"/>
                </a:solidFill>
              </a:rPr>
              <a:t>الوحدة الأولى – طبيعة المادة ومكوناتها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54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 descr="data:image/jpeg;base64,/9j/4AAQSkZJRgABAQAAAQABAAD/2wCEAAkGBxQSDw8NDw8ODw8NDw0QDw8NEA8PDw8PFBEXFhURFBQYHCggGBolHBQUITEhJSkrLy4uFx8zODMsNygtLisBCgoKDg0OGhAQGywkICYsLCwvLCwsLCwsLCwsLCwsLCwsLCwsLCwsLCwsLCwsLCwsLCwsLCwsLCwsLCwsLCwsLP/AABEIAMgAyAMBEQACEQEDEQH/xAAcAAEAAQUBAQAAAAAAAAAAAAAAAQIEBQYHAwj/xABAEAABAwIDBAYHBAgHAAAAAAABAAIDBBEFEiEGMUFRBxNhcYGRFCIyQlKhwSOCsdEzQ1NicpKi4RUWJGNzwvD/xAAbAQEAAgMBAQAAAAAAAAAAAAAABAUBAgMGB//EAC8RAQACAgEEAQIDBwUAAAAAAAABAgMRBAUSITFBE1EiYZEGIzJCcYGxFBZDUqH/2gAMAwEAAhEDEQA/AO4oCAgICAgICCEBAQEBYErIICAgICAgIIQSEBAQEBAQEBAQEEXQYrGtoaekF6iZrCfZZe73dzRqtLZK09pXH4ebkeMddtGxHpaaDampXPHxTPyDyAJUW3Lj4heYf2dtMfvLfoxR6WKq+kFNbkesJ87rn/q7fZL/ANu4f+0rqm6XJAftaNhHExSkHyI+qzHMn5hxv+zdf5b/AKtmwrpJo5bB7nU7uUws3+YaKRXk1sreR0Tk4vUd0fk26nqWyND43te07nMIcD4hd4mJVF6WpOrRp63WWpdBKAgICAgICAgICAgICAgIIKDn23m3wpyaWkyvqNRJJe7Yey3F34KJn5Hb+Gvt6DpfR5zfvMviv+XIamodI90sr3SSPN3PeSXHxVfMzb29fjx1xRqsah5rVuICE+RNDJ4Fj09G/PTyFoPtRm5jf3t+q6Y8lqT4ROVwsXJrrJH93ZNjdtoq4dW4CGpaPWiJuHfvMPEKyxZ4u8b1DpeTizv3VtgXdVekoCCEEoCAgICAgICAgICCklBpHSLth6LH6PAb1MoIv+yb8R7eSi58/bGo9rzpHTJ5Fvq5P4Y/9cUJ4m5JJJJNySd5JVbvfl7SI1GhYbCAjHsTbIgIwrhlcxzZGOLHsIc1zdC1w3ELNZmJ8MXpGSJrMbd12C2sFdCWvs2phAEreDgd0jew2Vpgzd8PB9T6fPFybj+GfTa1IVYglBCCUEIJQQglAQEBAQEGD2tx0UdK6c2Lz6sTT70h3eHFcsuT6ddp3T+HPLzRT4+f6Pn7EKp0sj5ZHFz3uJc48SeKqZnc7l9CrSuOIrSNRC3WssiyStq2sEY13ncF0x4puhcrm0wR59sPNiL3H2rfw6KZGKsKDJ1DLefelMda8e+fHVJx1lrTm5qfzMtRYgH+q4ZXcD7p/JR8mD5ha8XqW/GSP7r1R5jS5idx4EIZPZzGXUdTHVMuQ02kaD7cZ9oLfFkmltonN4teRhmkvoylnbIxkjCHMka1zSOIIuCriJiY2+d5KTS01n3D2WWogICAgICAgICAgIIKDi/S3jYdViEutHStseRkfYk99gFXcmZvfth7HouOnH405b/P+GgseDqCD3aqNNZhdUzUvG6yqJWu3RdYXQPqJ4qaL25nhoPAc3eAuVtSvdbTjyM8YMc3n4d1wjYaip2gNpYpH2GaSZoe9xHG5VvXHFY1D59n5WTNabWld1uydFK0tkoqZwP+20HzC21DlGS33c12z6G25XVGGOIc0EupZDmD/wDjedx7D8lpav2ScPJ1OrOXwUZaS1wLS0kOaRYhwOoIXCVrSPleh+tuxRMtdeV5wM0zHbZWuK02Iw7Z0R4kZaDqidaWQx/dIzN+R+Ss+Lbupp4nrmCMfJ3Hz5bwpKlEEoCAgICAgICAghAKD5w2+2TxEVE9TLTPfE+SR4fTnrWhpdpcDW9rcFG+nrcrv/W1vStPiGiteWnQlrhoeBB7ViYbxfXmsrqHE3DfZ3fofNc7YqynYuoZaR58uxdC2Cve5+JSxOZH1YZTl/vlx9Z7eywAvxuVvgw9s7Quq9SjPSMdf7uugKWoEoIIRiXGemvBRDJDXxtAbUF0c9hulABY7xGYeA5qPmjXlcdOyd26y57gOFzVUwip4nSv3nLuaObidAFGtWb+IXOPNTB+O86h0rD+ieRwDqirZGTvZFGZCPvEj8FtXhz8y5Zv2hrE/u67/qrreiV4BMNY1x4Nliy/1B30WbcPXqWuP9oo/wCSn6Ml0V4XPSVFbTVMZZmZA9p3sfYvBc13Hgt+NS1JmJRus8nFyKUvjdJClvPpQEBAQEEIJQEBAQEBBCDB45snR1YIqKWJ5PvhobIO5w1WNRLeuW9fTToOhikZVMn66V9OwlzqWUBwe73RnvfLzFjfTXnrFId55V5h0qKMNAa0BrWgAACwAHABbou5mdqwjAjIg0npcpTLh3VNGaR9RTtjHN5eAFyyxuPCd068Vy90+l5srg0dDTNp4wM1gZZLWdI/iT9FtSuo8uPKz2y5JmWY69bo6OvTwK2VNjdYZiV+x1xccVmWEoJQEBAQEBAQEBAQEEICAgICAgglGGmbU4q11fR0Iseq62pl19lwbljb/U4+A5rla/4ohYYsFo49ss/0XfpK6oB6UgekoJFSgzeEy5o+4kIL5BCCUBAQEBAQEBBCCUAoIQSghAQCUGhbc9ILKXNTU1pakghx/Vw9/M9ijZs8RGoXXTuk2zfjyeK/5cuwDFXCuZUSvLnSvIke46kv0ufGyi4bz3xtfc/jxbizSkenSzVKz+NvDgqkEiqQVCpQbfs+y0DSffJd4cEGSQEBAQEEIJQEBAQEBBCAgICDxqqlsbHSSOaxjBdznGwA71iZiI3LalLXntrG5cg216SHy5qeivFFqHSnSR/d8I+ag5eRM+KvVcDo9cf48vmft9nOlEXosyT59t1wHHusYI3m0rBbX3xzHarDBmi0al4/qnTrYrTev8LMwYkY3h4ANuB13qSptNgpq2Cpb67Qx/xR2aQgykeFQFoABPbmIJQbBRTBzbNFslmkcBYbh8kFygIIQEBBKCEEoCCEBAQEBAQeVTO2NjpHuDWMaXOc7QADeViZ17bUpa9orWPMuF7dbYPrH5W3ZTMceqjv7RH6x/byHBVmXNOSdR6e36f06vEpu3m0tOuuSfvyhPbHz4E0eNsps9gc9ZMIaZt3NsXvNwyIH3nHzsumOlrT4ROXysWGm7/o6lVbHiFkMfWvmkyHrHuAaHOvvA4D8laViYjy8RmvF7zasahi5cNfCT6jrEe03XVZcmV2enlc4Ag27eSDeaCQW6s+17XeDxQXgQQglAQEEIJQEEIJQQglAQQgIOZdL+OkCOgjOjwZJyDrlBsxnibnwChcq+vwvS9A4kTM57fHpySd9yocPR2nahZaiwb02rYnYqSvfndeKlYRnltq/myPt7eF13w4O72q+f1KvHjtr5s7lg+ExUsTYII2xsaOA1cficeJVhWsRGoeRzZr5bd1pYPFq/7Z4+E5fJbObxirxxse9B7w1MQOcNDXcS3j4IPWprgckjDZzD8igztFVCRocN/EILlAQEBAQEBAQEBAQEEIBKD502vxL0iuqZ73aZHNZ/Az1R+B81U5bd13v+Bi+jx61/JrxK0h3kWWNspsxhBq6uGkBLRI673De2Nurj9PFdMde6dIvL5EYMU3fSFDRshjZDE0MjjaGtaNwAVnEREah4a97XtNrLhZatF2soXCpLmEASNDtee4/ggwDmTDdZ3ddBUwynSwHef7IMvSYeSAXy5TcEhouLckGwYe8RkWeXZiBbncoNgQEBBKAghBKCEEoIQSghAQWeL1HV08837KKV/k0la2nUOuGvdkiv5vmTNpc7zqT2lVP5voW4iNPFHPcCMuidCdLmrKiYj9DA0DsL3fk0qVxY8yout31irX7y7SpzzAUGvbSkZ47+6038SgxTnjssg8dLoIknv6rdTx5DvQZ7DMAcx4kllD8pBDGNIF+ZJOqDPoJQEBAQEBAQEBAQEEIMZtJQvnpKinic1kk0TmNc++UE6XNlraO6rtgyfTyVvPxLhmL9FWJj2RBK0bhFJl+RXCuCKrPL1S2X34avW7MYjT6y0lU0DeQwyN77tuk44+Wac6Y9WW+E09VUS+jwQPll0uwMILe1x93xWn0IlIjqeSnmfLvnRbslNQRTvqjH1tSYbsjJcGNYHaE87vK7YsfYrefzZ5Mx+Tel2V4UGp4k7PJIDwcR5IMNNQv92QgcrAoKPQjvfI49g9VBW2YAhrdBoNEHRGbh3BBUghBKCEBAQSggoCAglBCAghBj8XxqClZ1lRMyMcMx9Z3YBxWtrxX27YePkzTqlZlo8/S/TB9mU9Q9nx+o3xynVR55UfZbV6Hl7dzaGy7MbYUtaS2B2WW13RSDJIRzHxeC60y1t6V/K4WXB/F5j7tkC6oYgINaxiPLM4j3g13ju+iDHSOQY6vqMrSfJB4YFEXzxB3vSNv3Xug6cgIJQEBBCCUBAQEEIJQQUBBofSPtk6ky0tOR18jS57zr1TOFhzOvkovIzTXxC86R02ueZyZPUfH3cXxKtfK8vke6R3FzzmcT3/AEULcz7en7a0jtpGoWiba+npTzuje2WJxZJGQ5j272u5hZjxO2t6xas1n5fSWyOM+l0UFVaznts8DcHjR3zVnjt3ViXiOXh+jltVmVujiDXce/Tfcb+JQYiUoMHibrvazlqUGZ2Wj/1EfZc/JBviCUBAQEBAQEEXQLoF0C6AghB889I0rjilWHe69rR/DlFvqq/LG7S9h0/JWnGrpq5XGY0sK27o2IIWGPGty750R0zmYVEXX+0fLI2/wucbKxwRqryPVLxbkTpui7K4KDW8eP233GoMPOUGBJzSOd2oNm2Sb9uOxrkG6IF0BAQEBAQU3QMyCMyBmQMyCMyBmQcm6YtmHlwxOnYXgNy1LGi7mgezIBxFrg+C4ZKb8rTg8vtj6cuQxV41DtQdxHBcLY9rbHzO1cRTBxDWHM52jWtBLnHkANSuX07JscvFr23nZXo4qKh7X1THU1OCC7PpLIPha3h3ldceCd+Vfy+qY617aeZdxpo2xsZEwBrI2ta1o3BoFgFNiNRp5q1ptMzL0zrLUdKACTuAQaliVYHOLz/4IMV12c5WjWxPgBclBjITqg27ZBnryO+FrQO9x/sg2nMgZkDMgm6BdAugXQeWZBSXIIzoIMiCOtQU9cgpM6DzNUBxQlrWJbJYfO8yS0cBe43LmjJmPblWJrEukZLMhhNBTUoy0sEMN95jaA497t5TTSbTLI+mjmsse0+lhBIqkHhiFV9mR8WiDVa2TtQZLB6LJTzTuHryxuDf3WW+v5INbgGqDctltGSHmWfIH80GcEiCoOQTmQTmQTdBOZAug8yEEEIKS1BQWoKSxBQYkHm6DtKDwkoQeJQW78JaeLvNBR/hDebvNBIw5o5+aD0FKBzQVBgCDwdKCS13q8r8RzCC3NDCSS5zjfgDYIIxmuAi0NmiwdfTTgO5BgYKmO97t8wgyEde3cHgAncDoUGRosUGZrQQbkCw5IM6Ju1BWJEFQkQSHoKg5BOZBXZAsgjKggtQRlQRlQUliCMiCnq0EGJBQYUFJp0Hk+k7UGOrMCMmnWyN5W1QWH+V5eFWbfvR3/7IPWHZp9/XnEg+Hq7D8Sg9xszHxjjP3GoK27Mw/sY/5QguKfA4mG7ImNPMN1QXzaayCsQoKhEgrDEEhqCQ1BcWQLIFkEWQLIIyoGVAyoGRBBagjIgZEDIgZEECNBORBIYgZUE5EDKgZUDKgnKgZUDKgrsgWQLIFkCyCLIJsgiyBZAsgWQLIFkCyBZAsgWQLIFkE2QLIFkCyBZBNkH/2Q=="/>
          <p:cNvSpPr>
            <a:spLocks noChangeAspect="1" noChangeArrowheads="1"/>
          </p:cNvSpPr>
          <p:nvPr/>
        </p:nvSpPr>
        <p:spPr bwMode="auto">
          <a:xfrm>
            <a:off x="15716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2" descr="Image result for ‫البطارية الجافة ومكوناتها‬‎"/>
          <p:cNvSpPr>
            <a:spLocks noChangeAspect="1" noChangeArrowheads="1"/>
          </p:cNvSpPr>
          <p:nvPr/>
        </p:nvSpPr>
        <p:spPr bwMode="auto">
          <a:xfrm>
            <a:off x="309563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F63AA704-64EB-48DB-A393-C29E34BC7F0C}"/>
              </a:ext>
            </a:extLst>
          </p:cNvPr>
          <p:cNvSpPr txBox="1"/>
          <p:nvPr/>
        </p:nvSpPr>
        <p:spPr>
          <a:xfrm>
            <a:off x="4431232" y="3729552"/>
            <a:ext cx="7786220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r" rtl="1"/>
            <a:r>
              <a:rPr lang="en-US" sz="2800" b="1" dirty="0">
                <a:ea typeface="Calibri" panose="020F0502020204030204" pitchFamily="34" charset="0"/>
              </a:rPr>
              <a:t>6</a:t>
            </a:r>
            <a:r>
              <a:rPr lang="ar-QA" sz="2800" b="1" dirty="0">
                <a:ea typeface="Calibri" panose="020F0502020204030204" pitchFamily="34" charset="0"/>
              </a:rPr>
              <a:t>-</a:t>
            </a:r>
            <a:r>
              <a:rPr lang="en-US" sz="2800" b="1" dirty="0">
                <a:ea typeface="Calibri" panose="020F0502020204030204" pitchFamily="34" charset="0"/>
              </a:rPr>
              <a:t> </a:t>
            </a:r>
            <a:r>
              <a:rPr lang="ar-QA" sz="2800" b="1" dirty="0">
                <a:ea typeface="Calibri" panose="020F0502020204030204" pitchFamily="34" charset="0"/>
              </a:rPr>
              <a:t>ما نوع النموذج في الشكل التالي ---------------------------</a:t>
            </a: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07105DC2-DFAA-4F82-990B-8068AAB35DEA}"/>
              </a:ext>
            </a:extLst>
          </p:cNvPr>
          <p:cNvSpPr txBox="1"/>
          <p:nvPr/>
        </p:nvSpPr>
        <p:spPr>
          <a:xfrm>
            <a:off x="4367808" y="5346488"/>
            <a:ext cx="7786219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r" rtl="1"/>
            <a:r>
              <a:rPr lang="en-US" sz="2800" b="1" dirty="0">
                <a:ea typeface="Calibri" panose="020F0502020204030204" pitchFamily="34" charset="0"/>
              </a:rPr>
              <a:t>7</a:t>
            </a:r>
            <a:r>
              <a:rPr lang="ar-QA" sz="2800" b="1" dirty="0">
                <a:ea typeface="Calibri" panose="020F0502020204030204" pitchFamily="34" charset="0"/>
              </a:rPr>
              <a:t>-</a:t>
            </a:r>
            <a:r>
              <a:rPr lang="en-US" sz="2800" b="1" dirty="0">
                <a:ea typeface="Calibri" panose="020F0502020204030204" pitchFamily="34" charset="0"/>
              </a:rPr>
              <a:t> </a:t>
            </a:r>
            <a:r>
              <a:rPr lang="ar-QA" sz="2800" b="1" dirty="0">
                <a:ea typeface="Calibri" panose="020F0502020204030204" pitchFamily="34" charset="0"/>
              </a:rPr>
              <a:t>ما نوع الجزي في الشكل ؟</a:t>
            </a:r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id="{0224DCC8-DCB7-4B75-AD20-9B84B14DF15E}"/>
              </a:ext>
            </a:extLst>
          </p:cNvPr>
          <p:cNvSpPr txBox="1"/>
          <p:nvPr/>
        </p:nvSpPr>
        <p:spPr>
          <a:xfrm>
            <a:off x="5161524" y="2333186"/>
            <a:ext cx="7080164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r" rtl="1"/>
            <a:r>
              <a:rPr lang="en-US" sz="2800" b="1" dirty="0">
                <a:ea typeface="Calibri" panose="020F0502020204030204" pitchFamily="34" charset="0"/>
              </a:rPr>
              <a:t>5</a:t>
            </a:r>
            <a:r>
              <a:rPr lang="ar-QA" sz="2800" b="1" dirty="0">
                <a:ea typeface="Calibri" panose="020F0502020204030204" pitchFamily="34" charset="0"/>
              </a:rPr>
              <a:t>-  كم عدد الالكترونات في النواة  ---------------------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D610B755-0B0B-4680-AC87-088FAA3EF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2" y="3721440"/>
            <a:ext cx="2102162" cy="2307317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58663660-5F8E-4DD5-9946-BFF265FAF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3" y="537710"/>
            <a:ext cx="3077293" cy="2806358"/>
          </a:xfrm>
          <a:prstGeom prst="rect">
            <a:avLst/>
          </a:prstGeom>
        </p:spPr>
      </p:pic>
      <p:sp>
        <p:nvSpPr>
          <p:cNvPr id="16" name="TextBox 13">
            <a:extLst>
              <a:ext uri="{FF2B5EF4-FFF2-40B4-BE49-F238E27FC236}">
                <a16:creationId xmlns:a16="http://schemas.microsoft.com/office/drawing/2014/main" id="{E6AC7028-3073-4F75-A376-B9DD07A74C74}"/>
              </a:ext>
            </a:extLst>
          </p:cNvPr>
          <p:cNvSpPr txBox="1"/>
          <p:nvPr/>
        </p:nvSpPr>
        <p:spPr>
          <a:xfrm>
            <a:off x="5137288" y="1118224"/>
            <a:ext cx="7080164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r" rtl="1"/>
            <a:r>
              <a:rPr lang="en-US" sz="2800" b="1" dirty="0">
                <a:ea typeface="Calibri" panose="020F0502020204030204" pitchFamily="34" charset="0"/>
              </a:rPr>
              <a:t>4</a:t>
            </a:r>
            <a:r>
              <a:rPr lang="ar-QA" sz="2800" b="1" dirty="0">
                <a:ea typeface="Calibri" panose="020F0502020204030204" pitchFamily="34" charset="0"/>
              </a:rPr>
              <a:t>-  كم العدد الذري للذرة في الشكل المجاور؟ </a:t>
            </a:r>
          </a:p>
        </p:txBody>
      </p:sp>
    </p:spTree>
    <p:extLst>
      <p:ext uri="{BB962C8B-B14F-4D97-AF65-F5344CB8AC3E}">
        <p14:creationId xmlns:p14="http://schemas.microsoft.com/office/powerpoint/2010/main" val="120968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3170A2C3-2374-4FC8-BBBF-7FC0756F0F07}"/>
              </a:ext>
            </a:extLst>
          </p:cNvPr>
          <p:cNvSpPr/>
          <p:nvPr/>
        </p:nvSpPr>
        <p:spPr>
          <a:xfrm>
            <a:off x="9228406" y="2236763"/>
            <a:ext cx="1842868" cy="309489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B6D3015-1922-45A6-B4C5-63FEC86BFE83}"/>
              </a:ext>
            </a:extLst>
          </p:cNvPr>
          <p:cNvSpPr txBox="1">
            <a:spLocks/>
          </p:cNvSpPr>
          <p:nvPr/>
        </p:nvSpPr>
        <p:spPr>
          <a:xfrm>
            <a:off x="3747541" y="294402"/>
            <a:ext cx="8423432" cy="592545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QA" sz="2800" b="1" dirty="0"/>
              <a:t>8- يسمى النموذج الذي يبين الذرات وهي تتلامس ----------------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6F2AEFA-D5DE-419C-AF92-9C8564A95E7E}"/>
              </a:ext>
            </a:extLst>
          </p:cNvPr>
          <p:cNvSpPr txBox="1">
            <a:spLocks/>
          </p:cNvSpPr>
          <p:nvPr/>
        </p:nvSpPr>
        <p:spPr>
          <a:xfrm>
            <a:off x="3425013" y="1445252"/>
            <a:ext cx="8715983" cy="592545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QA" sz="2800" b="1" dirty="0"/>
              <a:t>9- ماذا يسمى النموذج الموضح  ----------------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DD1671A-98E6-87C8-EC1A-0986C5BE9F26}"/>
              </a:ext>
            </a:extLst>
          </p:cNvPr>
          <p:cNvSpPr txBox="1">
            <a:spLocks/>
          </p:cNvSpPr>
          <p:nvPr/>
        </p:nvSpPr>
        <p:spPr>
          <a:xfrm>
            <a:off x="8363462" y="5729962"/>
            <a:ext cx="1772530" cy="5370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rtl="1"/>
            <a:endParaRPr lang="ar-QA" sz="2800" b="1" dirty="0">
              <a:highlight>
                <a:srgbClr val="00FFFF"/>
              </a:highlight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12128BC-AA7B-4852-E14A-51CCDF77097E}"/>
              </a:ext>
            </a:extLst>
          </p:cNvPr>
          <p:cNvSpPr txBox="1">
            <a:spLocks/>
          </p:cNvSpPr>
          <p:nvPr/>
        </p:nvSpPr>
        <p:spPr>
          <a:xfrm>
            <a:off x="983493" y="4946496"/>
            <a:ext cx="11208507" cy="38462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QA" sz="2800" b="1" dirty="0"/>
              <a:t>11     ما المقصود بعبارة ( الذرة متعادلة كهربائياً)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81FF6A-D164-56B4-B6DF-C4FD31D3CDB0}"/>
              </a:ext>
            </a:extLst>
          </p:cNvPr>
          <p:cNvSpPr txBox="1">
            <a:spLocks/>
          </p:cNvSpPr>
          <p:nvPr/>
        </p:nvSpPr>
        <p:spPr>
          <a:xfrm>
            <a:off x="3425013" y="2863262"/>
            <a:ext cx="8715983" cy="592545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QA" sz="2800" b="1" dirty="0"/>
              <a:t>10  ما الذي تمثله العصا ؟ ----------------</a:t>
            </a:r>
          </a:p>
        </p:txBody>
      </p:sp>
      <p:pic>
        <p:nvPicPr>
          <p:cNvPr id="1026" name="Picture 2" descr="الكلور Cl₂ - نماذج ثلاثية الأبعاد - موزايك للتعليم و التعلم الرقمي">
            <a:extLst>
              <a:ext uri="{FF2B5EF4-FFF2-40B4-BE49-F238E27FC236}">
                <a16:creationId xmlns:a16="http://schemas.microsoft.com/office/drawing/2014/main" id="{EC78C1CA-1AFA-5F23-1218-50410FB0F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74" y="2375311"/>
            <a:ext cx="289560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652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4" grpId="0" animBg="1"/>
      <p:bldP spid="9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6D951E-6CE5-E951-3393-3C6CCD8AD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101" y="833921"/>
            <a:ext cx="9232900" cy="4461979"/>
          </a:xfrm>
          <a:prstGeom prst="rect">
            <a:avLst/>
          </a:prstGeom>
        </p:spPr>
      </p:pic>
      <p:sp>
        <p:nvSpPr>
          <p:cNvPr id="9" name="AutoShape 2" descr="data:image/jpeg;base64,/9j/4AAQSkZJRgABAQAAAQABAAD/2wCEAAkGBxQSDw8NDw8ODw8NDw0QDw8NEA8PDw8PFBEXFhURFBQYHCggGBolHBQUITEhJSkrLy4uFx8zODMsNygtLisBCgoKDg0OGhAQGywkICYsLCwvLCwsLCwsLCwsLCwsLCwsLCwsLCwsLCwsLCwsLCwsLCwsLCwsLCwsLCwsLCwsLP/AABEIAMgAyAMBEQACEQEDEQH/xAAcAAEAAQUBAQAAAAAAAAAAAAAAAQIEBQYHAwj/xABAEAABAwIDBAYHBAgHAAAAAAABAAIDBBEFEiEGMUFRBxNhcYGRFCIyQlKhwSOCsdEzQ1NicpKi4RUWJGNzwvD/xAAbAQEAAgMBAQAAAAAAAAAAAAAABAUBAgMGB//EAC8RAQACAgEEAQIDBwUAAAAAAAABAgMRBAUSITFBE1EiYZEGIzJCcYGxFBZDUqH/2gAMAwEAAhEDEQA/AO4oCAgICAgICCEBAQEBYErIICAgICAgIIQSEBAQEBAQEBAQEEXQYrGtoaekF6iZrCfZZe73dzRqtLZK09pXH4ebkeMddtGxHpaaDampXPHxTPyDyAJUW3Lj4heYf2dtMfvLfoxR6WKq+kFNbkesJ87rn/q7fZL/ANu4f+0rqm6XJAftaNhHExSkHyI+qzHMn5hxv+zdf5b/AKtmwrpJo5bB7nU7uUws3+YaKRXk1sreR0Tk4vUd0fk26nqWyND43te07nMIcD4hd4mJVF6WpOrRp63WWpdBKAgICAgICAgICAgICAgIIKDn23m3wpyaWkyvqNRJJe7Yey3F34KJn5Hb+Gvt6DpfR5zfvMviv+XIamodI90sr3SSPN3PeSXHxVfMzb29fjx1xRqsah5rVuICE+RNDJ4Fj09G/PTyFoPtRm5jf3t+q6Y8lqT4ROVwsXJrrJH93ZNjdtoq4dW4CGpaPWiJuHfvMPEKyxZ4u8b1DpeTizv3VtgXdVekoCCEEoCAgICAgICAgICCklBpHSLth6LH6PAb1MoIv+yb8R7eSi58/bGo9rzpHTJ5Fvq5P4Y/9cUJ4m5JJJJNySd5JVbvfl7SI1GhYbCAjHsTbIgIwrhlcxzZGOLHsIc1zdC1w3ELNZmJ8MXpGSJrMbd12C2sFdCWvs2phAEreDgd0jew2Vpgzd8PB9T6fPFybj+GfTa1IVYglBCCUEIJQQglAQEBAQEGD2tx0UdK6c2Lz6sTT70h3eHFcsuT6ddp3T+HPLzRT4+f6Pn7EKp0sj5ZHFz3uJc48SeKqZnc7l9CrSuOIrSNRC3WssiyStq2sEY13ncF0x4puhcrm0wR59sPNiL3H2rfw6KZGKsKDJ1DLefelMda8e+fHVJx1lrTm5qfzMtRYgH+q4ZXcD7p/JR8mD5ha8XqW/GSP7r1R5jS5idx4EIZPZzGXUdTHVMuQ02kaD7cZ9oLfFkmltonN4teRhmkvoylnbIxkjCHMka1zSOIIuCriJiY2+d5KTS01n3D2WWogICAgICAgICAgIIKDi/S3jYdViEutHStseRkfYk99gFXcmZvfth7HouOnH405b/P+GgseDqCD3aqNNZhdUzUvG6yqJWu3RdYXQPqJ4qaL25nhoPAc3eAuVtSvdbTjyM8YMc3n4d1wjYaip2gNpYpH2GaSZoe9xHG5VvXHFY1D59n5WTNabWld1uydFK0tkoqZwP+20HzC21DlGS33c12z6G25XVGGOIc0EupZDmD/wDjedx7D8lpav2ScPJ1OrOXwUZaS1wLS0kOaRYhwOoIXCVrSPleh+tuxRMtdeV5wM0zHbZWuK02Iw7Z0R4kZaDqidaWQx/dIzN+R+Ss+Lbupp4nrmCMfJ3Hz5bwpKlEEoCAgICAgICAghAKD5w2+2TxEVE9TLTPfE+SR4fTnrWhpdpcDW9rcFG+nrcrv/W1vStPiGiteWnQlrhoeBB7ViYbxfXmsrqHE3DfZ3fofNc7YqynYuoZaR58uxdC2Cve5+JSxOZH1YZTl/vlx9Z7eywAvxuVvgw9s7Quq9SjPSMdf7uugKWoEoIIRiXGemvBRDJDXxtAbUF0c9hulABY7xGYeA5qPmjXlcdOyd26y57gOFzVUwip4nSv3nLuaObidAFGtWb+IXOPNTB+O86h0rD+ieRwDqirZGTvZFGZCPvEj8FtXhz8y5Zv2hrE/u67/qrreiV4BMNY1x4Nliy/1B30WbcPXqWuP9oo/wCSn6Ml0V4XPSVFbTVMZZmZA9p3sfYvBc13Hgt+NS1JmJRus8nFyKUvjdJClvPpQEBAQEEIJQEBAQEBBCDB45snR1YIqKWJ5PvhobIO5w1WNRLeuW9fTToOhikZVMn66V9OwlzqWUBwe73RnvfLzFjfTXnrFId55V5h0qKMNAa0BrWgAACwAHABbou5mdqwjAjIg0npcpTLh3VNGaR9RTtjHN5eAFyyxuPCd068Vy90+l5srg0dDTNp4wM1gZZLWdI/iT9FtSuo8uPKz2y5JmWY69bo6OvTwK2VNjdYZiV+x1xccVmWEoJQEBAQEBAQEBAQEEICAgICAgglGGmbU4q11fR0Iseq62pl19lwbljb/U4+A5rla/4ohYYsFo49ss/0XfpK6oB6UgekoJFSgzeEy5o+4kIL5BCCUBAQEBAQEBBCCUAoIQSghAQCUGhbc9ILKXNTU1pakghx/Vw9/M9ijZs8RGoXXTuk2zfjyeK/5cuwDFXCuZUSvLnSvIke46kv0ufGyi4bz3xtfc/jxbizSkenSzVKz+NvDgqkEiqQVCpQbfs+y0DSffJd4cEGSQEBAQEEIJQEBAQEBBCAgICDxqqlsbHSSOaxjBdznGwA71iZiI3LalLXntrG5cg216SHy5qeivFFqHSnSR/d8I+ag5eRM+KvVcDo9cf48vmft9nOlEXosyT59t1wHHusYI3m0rBbX3xzHarDBmi0al4/qnTrYrTev8LMwYkY3h4ANuB13qSptNgpq2Cpb67Qx/xR2aQgykeFQFoABPbmIJQbBRTBzbNFslmkcBYbh8kFygIIQEBBKCEEoCCEBAQEBAQeVTO2NjpHuDWMaXOc7QADeViZ17bUpa9orWPMuF7dbYPrH5W3ZTMceqjv7RH6x/byHBVmXNOSdR6e36f06vEpu3m0tOuuSfvyhPbHz4E0eNsps9gc9ZMIaZt3NsXvNwyIH3nHzsumOlrT4ROXysWGm7/o6lVbHiFkMfWvmkyHrHuAaHOvvA4D8laViYjy8RmvF7zasahi5cNfCT6jrEe03XVZcmV2enlc4Ag27eSDeaCQW6s+17XeDxQXgQQglAQEEIJQEEIJQQglAQQgIOZdL+OkCOgjOjwZJyDrlBsxnibnwChcq+vwvS9A4kTM57fHpySd9yocPR2nahZaiwb02rYnYqSvfndeKlYRnltq/myPt7eF13w4O72q+f1KvHjtr5s7lg+ExUsTYII2xsaOA1cficeJVhWsRGoeRzZr5bd1pYPFq/7Z4+E5fJbObxirxxse9B7w1MQOcNDXcS3j4IPWprgckjDZzD8igztFVCRocN/EILlAQEBAQEBAQEBAQEEIBKD502vxL0iuqZ73aZHNZ/Az1R+B81U5bd13v+Bi+jx61/JrxK0h3kWWNspsxhBq6uGkBLRI673De2Nurj9PFdMde6dIvL5EYMU3fSFDRshjZDE0MjjaGtaNwAVnEREah4a97XtNrLhZatF2soXCpLmEASNDtee4/ggwDmTDdZ3ddBUwynSwHef7IMvSYeSAXy5TcEhouLckGwYe8RkWeXZiBbncoNgQEBBKAghBKCEEoIQSghAQWeL1HV08837KKV/k0la2nUOuGvdkiv5vmTNpc7zqT2lVP5voW4iNPFHPcCMuidCdLmrKiYj9DA0DsL3fk0qVxY8yout31irX7y7SpzzAUGvbSkZ47+6038SgxTnjssg8dLoIknv6rdTx5DvQZ7DMAcx4kllD8pBDGNIF+ZJOqDPoJQEBAQEBAQEBAQEEIMZtJQvnpKinic1kk0TmNc++UE6XNlraO6rtgyfTyVvPxLhmL9FWJj2RBK0bhFJl+RXCuCKrPL1S2X34avW7MYjT6y0lU0DeQwyN77tuk44+Wac6Y9WW+E09VUS+jwQPll0uwMILe1x93xWn0IlIjqeSnmfLvnRbslNQRTvqjH1tSYbsjJcGNYHaE87vK7YsfYrefzZ5Mx+Tel2V4UGp4k7PJIDwcR5IMNNQv92QgcrAoKPQjvfI49g9VBW2YAhrdBoNEHRGbh3BBUghBKCEBAQSggoCAglBCAghBj8XxqClZ1lRMyMcMx9Z3YBxWtrxX27YePkzTqlZlo8/S/TB9mU9Q9nx+o3xynVR55UfZbV6Hl7dzaGy7MbYUtaS2B2WW13RSDJIRzHxeC60y1t6V/K4WXB/F5j7tkC6oYgINaxiPLM4j3g13ju+iDHSOQY6vqMrSfJB4YFEXzxB3vSNv3Xug6cgIJQEBBCCUBAQEEIJQQUBBofSPtk6ky0tOR18jS57zr1TOFhzOvkovIzTXxC86R02ueZyZPUfH3cXxKtfK8vke6R3FzzmcT3/AEULcz7en7a0jtpGoWiba+npTzuje2WJxZJGQ5j272u5hZjxO2t6xas1n5fSWyOM+l0UFVaznts8DcHjR3zVnjt3ViXiOXh+jltVmVujiDXce/Tfcb+JQYiUoMHibrvazlqUGZ2Wj/1EfZc/JBviCUBAQEBAQEEXQLoF0C6AghB889I0rjilWHe69rR/DlFvqq/LG7S9h0/JWnGrpq5XGY0sK27o2IIWGPGty750R0zmYVEXX+0fLI2/wucbKxwRqryPVLxbkTpui7K4KDW8eP233GoMPOUGBJzSOd2oNm2Sb9uOxrkG6IF0BAQEBAQU3QMyCMyBmQMyCMyBmQcm6YtmHlwxOnYXgNy1LGi7mgezIBxFrg+C4ZKb8rTg8vtj6cuQxV41DtQdxHBcLY9rbHzO1cRTBxDWHM52jWtBLnHkANSuX07JscvFr23nZXo4qKh7X1THU1OCC7PpLIPha3h3ldceCd+Vfy+qY617aeZdxpo2xsZEwBrI2ta1o3BoFgFNiNRp5q1ptMzL0zrLUdKACTuAQaliVYHOLz/4IMV12c5WjWxPgBclBjITqg27ZBnryO+FrQO9x/sg2nMgZkDMgm6BdAugXQeWZBSXIIzoIMiCOtQU9cgpM6DzNUBxQlrWJbJYfO8yS0cBe43LmjJmPblWJrEukZLMhhNBTUoy0sEMN95jaA497t5TTSbTLI+mjmsse0+lhBIqkHhiFV9mR8WiDVa2TtQZLB6LJTzTuHryxuDf3WW+v5INbgGqDctltGSHmWfIH80GcEiCoOQTmQTmQTdBOZAug8yEEEIKS1BQWoKSxBQYkHm6DtKDwkoQeJQW78JaeLvNBR/hDebvNBIw5o5+aD0FKBzQVBgCDwdKCS13q8r8RzCC3NDCSS5zjfgDYIIxmuAi0NmiwdfTTgO5BgYKmO97t8wgyEde3cHgAncDoUGRosUGZrQQbkCw5IM6Ju1BWJEFQkQSHoKg5BOZBXZAsgjKggtQRlQRlQUliCMiCnq0EGJBQYUFJp0Hk+k7UGOrMCMmnWyN5W1QWH+V5eFWbfvR3/7IPWHZp9/XnEg+Hq7D8Sg9xszHxjjP3GoK27Mw/sY/5QguKfA4mG7ImNPMN1QXzaayCsQoKhEgrDEEhqCQ1BcWQLIFkEWQLIIyoGVAyoGRBBagjIgZEDIgZEECNBORBIYgZUE5EDKgZUDKgnKgZUDKgrsgWQLIFkCyCLIJsgiyBZAsgWQLIFkCyBZAsgWQLIFkE2QLIFkCyBZBNkH/2Q=="/>
          <p:cNvSpPr>
            <a:spLocks noChangeAspect="1" noChangeArrowheads="1"/>
          </p:cNvSpPr>
          <p:nvPr/>
        </p:nvSpPr>
        <p:spPr bwMode="auto">
          <a:xfrm>
            <a:off x="15716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2" descr="Image result for ‫البطارية الجافة ومكوناتها‬‎"/>
          <p:cNvSpPr>
            <a:spLocks noChangeAspect="1" noChangeArrowheads="1"/>
          </p:cNvSpPr>
          <p:nvPr/>
        </p:nvSpPr>
        <p:spPr bwMode="auto">
          <a:xfrm>
            <a:off x="309563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B73516C7-3BE7-4BAF-9351-29B9DFBF27A2}"/>
              </a:ext>
            </a:extLst>
          </p:cNvPr>
          <p:cNvSpPr txBox="1"/>
          <p:nvPr/>
        </p:nvSpPr>
        <p:spPr>
          <a:xfrm>
            <a:off x="5883996" y="172740"/>
            <a:ext cx="633345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QA" sz="3200" b="1" dirty="0"/>
              <a:t>س</a:t>
            </a:r>
            <a:r>
              <a:rPr lang="en-US" sz="3200" b="1" dirty="0"/>
              <a:t>2</a:t>
            </a:r>
            <a:r>
              <a:rPr lang="ar-QA" sz="3200" b="1" dirty="0"/>
              <a:t>:- </a:t>
            </a:r>
            <a:r>
              <a:rPr lang="ar-EG" sz="3200" b="1" dirty="0"/>
              <a:t>أ</a:t>
            </a:r>
            <a:r>
              <a:rPr lang="ar-QA" sz="3200" b="1" dirty="0"/>
              <a:t>كمل الفراغ في الج</a:t>
            </a:r>
            <a:r>
              <a:rPr lang="ar-EG" sz="3200" b="1" dirty="0"/>
              <a:t>دول</a:t>
            </a:r>
            <a:r>
              <a:rPr lang="ar-QA" sz="3200" b="1" dirty="0"/>
              <a:t> الاتي :-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189951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3170A2C3-2374-4FC8-BBBF-7FC0756F0F07}"/>
              </a:ext>
            </a:extLst>
          </p:cNvPr>
          <p:cNvSpPr/>
          <p:nvPr/>
        </p:nvSpPr>
        <p:spPr>
          <a:xfrm>
            <a:off x="9243396" y="2236763"/>
            <a:ext cx="1842868" cy="309489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9C70C5B1-1563-462E-B54C-A255FEE1A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547"/>
            <a:ext cx="4027417" cy="2043489"/>
          </a:xfrm>
          <a:prstGeom prst="rect">
            <a:avLst/>
          </a:prstGeom>
        </p:spPr>
      </p:pic>
      <p:sp>
        <p:nvSpPr>
          <p:cNvPr id="19" name="TextBox 13">
            <a:extLst>
              <a:ext uri="{FF2B5EF4-FFF2-40B4-BE49-F238E27FC236}">
                <a16:creationId xmlns:a16="http://schemas.microsoft.com/office/drawing/2014/main" id="{07405112-9D91-42A0-8DB2-44E69CAC719C}"/>
              </a:ext>
            </a:extLst>
          </p:cNvPr>
          <p:cNvSpPr txBox="1"/>
          <p:nvPr/>
        </p:nvSpPr>
        <p:spPr>
          <a:xfrm>
            <a:off x="3740863" y="1663291"/>
            <a:ext cx="8297800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r" rtl="1"/>
            <a:r>
              <a:rPr lang="ar-QA" sz="3200" b="1" dirty="0"/>
              <a:t>1-ما نوع النموذج في كل من الشكل </a:t>
            </a:r>
            <a:r>
              <a:rPr lang="en-US" sz="3200" b="1" dirty="0"/>
              <a:t>a-b </a:t>
            </a:r>
            <a:r>
              <a:rPr lang="ar-QA" sz="3200" b="1" dirty="0"/>
              <a:t> ؟---------------</a:t>
            </a:r>
            <a:endParaRPr lang="en-US" sz="3200" dirty="0"/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08660B93-2125-4D49-A0BE-154CE02868C7}"/>
              </a:ext>
            </a:extLst>
          </p:cNvPr>
          <p:cNvSpPr txBox="1"/>
          <p:nvPr/>
        </p:nvSpPr>
        <p:spPr>
          <a:xfrm>
            <a:off x="103191" y="2754218"/>
            <a:ext cx="11935472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r" rtl="1"/>
            <a:r>
              <a:rPr lang="ar-QA" sz="3200" b="1" dirty="0"/>
              <a:t>2-ما نوع الجزيء</a:t>
            </a:r>
            <a:r>
              <a:rPr lang="en-US" sz="3200" b="1" dirty="0"/>
              <a:t>a </a:t>
            </a:r>
            <a:r>
              <a:rPr lang="ar-QA" sz="3200" b="1" dirty="0"/>
              <a:t> ؟---------------------والسبب </a:t>
            </a:r>
            <a:r>
              <a:rPr lang="ar-QA" sz="3600" b="1" dirty="0"/>
              <a:t>------------------------------</a:t>
            </a:r>
            <a:endParaRPr lang="en-US" sz="3200" dirty="0"/>
          </a:p>
        </p:txBody>
      </p:sp>
      <p:sp>
        <p:nvSpPr>
          <p:cNvPr id="26" name="TextBox 13">
            <a:extLst>
              <a:ext uri="{FF2B5EF4-FFF2-40B4-BE49-F238E27FC236}">
                <a16:creationId xmlns:a16="http://schemas.microsoft.com/office/drawing/2014/main" id="{A80CDF54-6792-46DD-925B-6D8AB1A3409F}"/>
              </a:ext>
            </a:extLst>
          </p:cNvPr>
          <p:cNvSpPr txBox="1"/>
          <p:nvPr/>
        </p:nvSpPr>
        <p:spPr>
          <a:xfrm>
            <a:off x="759500" y="3851510"/>
            <a:ext cx="11280842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r" rtl="1"/>
            <a:r>
              <a:rPr lang="ar-QA" sz="3200" b="1" dirty="0"/>
              <a:t>3-ما نوع الجزيء</a:t>
            </a:r>
            <a:r>
              <a:rPr lang="en-US" sz="3200" b="1" dirty="0"/>
              <a:t>b </a:t>
            </a:r>
            <a:r>
              <a:rPr lang="ar-QA" sz="3200" b="1" dirty="0"/>
              <a:t> ؟-------------------- والسبب  ----------------------------</a:t>
            </a:r>
            <a:endParaRPr lang="en-US" sz="3200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B8ECAAEC-D603-4859-A845-10E116511FD1}"/>
              </a:ext>
            </a:extLst>
          </p:cNvPr>
          <p:cNvSpPr txBox="1">
            <a:spLocks/>
          </p:cNvSpPr>
          <p:nvPr/>
        </p:nvSpPr>
        <p:spPr>
          <a:xfrm>
            <a:off x="5674710" y="523272"/>
            <a:ext cx="6220729" cy="3839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QA" sz="2800" b="1" dirty="0"/>
              <a:t>س</a:t>
            </a:r>
            <a:r>
              <a:rPr lang="en-US" sz="2800" b="1" dirty="0"/>
              <a:t>3</a:t>
            </a:r>
            <a:r>
              <a:rPr lang="ar-QA" sz="2800" b="1" dirty="0"/>
              <a:t> :-اعتمد الشكل المجاور للإجابة عمايلي:</a:t>
            </a:r>
            <a:endParaRPr lang="en-US" sz="2800" b="1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BB7CB38-22B7-4BA1-9A4C-ABCAF743D8B8}"/>
              </a:ext>
            </a:extLst>
          </p:cNvPr>
          <p:cNvSpPr txBox="1">
            <a:spLocks/>
          </p:cNvSpPr>
          <p:nvPr/>
        </p:nvSpPr>
        <p:spPr>
          <a:xfrm>
            <a:off x="4191448" y="4915058"/>
            <a:ext cx="8000552" cy="62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sz="3200" b="1" cap="all" baseline="0">
                <a:effectLst/>
                <a:highlight>
                  <a:srgbClr val="00FFFF"/>
                </a:highligh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highlight>
                  <a:srgbClr val="FFFF00"/>
                </a:highlight>
              </a:rPr>
              <a:t> .4</a:t>
            </a:r>
            <a:r>
              <a:rPr lang="ar-EG" dirty="0">
                <a:highlight>
                  <a:srgbClr val="FFFF00"/>
                </a:highlight>
              </a:rPr>
              <a:t> ماذا تمثل العصي </a:t>
            </a:r>
            <a:r>
              <a:rPr lang="ar-QA" dirty="0">
                <a:highlight>
                  <a:srgbClr val="FFFF00"/>
                </a:highlight>
              </a:rPr>
              <a:t>في </a:t>
            </a:r>
            <a:r>
              <a:rPr lang="ar-EG" dirty="0">
                <a:highlight>
                  <a:srgbClr val="FFFF00"/>
                </a:highlight>
              </a:rPr>
              <a:t>كلا </a:t>
            </a:r>
            <a:r>
              <a:rPr lang="ar-QA" dirty="0">
                <a:highlight>
                  <a:srgbClr val="FFFF00"/>
                </a:highlight>
              </a:rPr>
              <a:t>الشكل</a:t>
            </a:r>
            <a:r>
              <a:rPr lang="ar-EG" dirty="0">
                <a:highlight>
                  <a:srgbClr val="FFFF00"/>
                </a:highlight>
              </a:rPr>
              <a:t>ين </a:t>
            </a:r>
            <a:r>
              <a:rPr lang="ar-QA" dirty="0">
                <a:highlight>
                  <a:srgbClr val="FFFF00"/>
                </a:highlight>
              </a:rPr>
              <a:t>؟ 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41138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5" grpId="0" animBg="1"/>
      <p:bldP spid="26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116BA8F6-1FAC-4C0E-9FA7-A247BB43F7BB}"/>
              </a:ext>
            </a:extLst>
          </p:cNvPr>
          <p:cNvSpPr txBox="1">
            <a:spLocks/>
          </p:cNvSpPr>
          <p:nvPr/>
        </p:nvSpPr>
        <p:spPr>
          <a:xfrm>
            <a:off x="969884" y="683229"/>
            <a:ext cx="11208507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QA" sz="2800" b="1" dirty="0">
                <a:cs typeface="+mn-cs"/>
              </a:rPr>
              <a:t>1.اذكر ادلة حدوث تفاعل كيمائي :.</a:t>
            </a: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DE69DF73-9A5F-46DE-B2AB-3B0A64DBFB89}"/>
              </a:ext>
            </a:extLst>
          </p:cNvPr>
          <p:cNvSpPr txBox="1"/>
          <p:nvPr/>
        </p:nvSpPr>
        <p:spPr>
          <a:xfrm>
            <a:off x="3099983" y="29332"/>
            <a:ext cx="5504368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 rtl="1"/>
            <a:r>
              <a:rPr lang="ar-QA" sz="3600" b="1" dirty="0">
                <a:solidFill>
                  <a:srgbClr val="FF0000"/>
                </a:solidFill>
              </a:rPr>
              <a:t>الوحدة الثانية – التغيرات الكيميائية</a:t>
            </a:r>
            <a:endParaRPr lang="en-US" sz="3600" b="1" dirty="0">
              <a:solidFill>
                <a:srgbClr val="FF0000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9CAF340-8705-4D39-F00D-38A031AA11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519337"/>
              </p:ext>
            </p:extLst>
          </p:nvPr>
        </p:nvGraphicFramePr>
        <p:xfrm>
          <a:off x="2315497" y="2227006"/>
          <a:ext cx="9261987" cy="2374491"/>
        </p:xfrm>
        <a:graphic>
          <a:graphicData uri="http://schemas.openxmlformats.org/drawingml/2006/table">
            <a:tbl>
              <a:tblPr/>
              <a:tblGrid>
                <a:gridCol w="9261987">
                  <a:extLst>
                    <a:ext uri="{9D8B030D-6E8A-4147-A177-3AD203B41FA5}">
                      <a16:colId xmlns:a16="http://schemas.microsoft.com/office/drawing/2014/main" val="4231960668"/>
                    </a:ext>
                  </a:extLst>
                </a:gridCol>
              </a:tblGrid>
              <a:tr h="2374491">
                <a:tc>
                  <a:txBody>
                    <a:bodyPr/>
                    <a:lstStyle/>
                    <a:p>
                      <a:pPr algn="r"/>
                      <a:r>
                        <a:rPr lang="ar-QA" dirty="0"/>
                        <a:t>1-</a:t>
                      </a:r>
                    </a:p>
                    <a:p>
                      <a:pPr algn="r"/>
                      <a:r>
                        <a:rPr lang="ar-QA" dirty="0"/>
                        <a:t>2-</a:t>
                      </a:r>
                    </a:p>
                    <a:p>
                      <a:pPr algn="r"/>
                      <a:r>
                        <a:rPr lang="ar-QA" dirty="0"/>
                        <a:t>3- </a:t>
                      </a:r>
                    </a:p>
                    <a:p>
                      <a:pPr algn="r"/>
                      <a:r>
                        <a:rPr lang="ar-QA" dirty="0"/>
                        <a:t>4-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7162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216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3170A2C3-2374-4FC8-BBBF-7FC0756F0F07}"/>
              </a:ext>
            </a:extLst>
          </p:cNvPr>
          <p:cNvSpPr/>
          <p:nvPr/>
        </p:nvSpPr>
        <p:spPr>
          <a:xfrm>
            <a:off x="9228406" y="2236763"/>
            <a:ext cx="1842868" cy="309489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C9A4134-5D46-4E3C-B970-1E9E9DF005F0}"/>
              </a:ext>
            </a:extLst>
          </p:cNvPr>
          <p:cNvSpPr txBox="1">
            <a:spLocks/>
          </p:cNvSpPr>
          <p:nvPr/>
        </p:nvSpPr>
        <p:spPr>
          <a:xfrm>
            <a:off x="-27409" y="1"/>
            <a:ext cx="12109481" cy="3568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endParaRPr lang="ar-QA" sz="2400" b="1" dirty="0"/>
          </a:p>
          <a:p>
            <a:pPr algn="r" rtl="1"/>
            <a:r>
              <a:rPr lang="ar-EG" sz="2800" b="1" dirty="0"/>
              <a:t>2</a:t>
            </a:r>
            <a:r>
              <a:rPr lang="ar-QA" sz="2800" b="1" dirty="0"/>
              <a:t>. حدد نوع التفاعل في الاتي؟</a:t>
            </a:r>
          </a:p>
          <a:p>
            <a:pPr algn="r" rtl="1"/>
            <a:endParaRPr lang="ar-QA" sz="2800" b="1" dirty="0"/>
          </a:p>
          <a:p>
            <a:pPr marL="742950" indent="-742950" algn="r" rtl="1">
              <a:buFont typeface="+mj-lt"/>
              <a:buAutoNum type="alphaLcParenR"/>
            </a:pPr>
            <a:endParaRPr lang="ar-QA" sz="2400" b="1" dirty="0"/>
          </a:p>
          <a:p>
            <a:pPr marL="742950" indent="-742950" algn="r" rtl="1">
              <a:buFont typeface="+mj-lt"/>
              <a:buAutoNum type="alphaLcParenR"/>
            </a:pPr>
            <a:r>
              <a:rPr lang="ar-QA" sz="2800" b="1" dirty="0">
                <a:highlight>
                  <a:srgbClr val="C0C0C0"/>
                </a:highlight>
              </a:rPr>
              <a:t>   أكسيد الكالسيوم + ثاني أكسيد الكربون ---------- كربونات الكالسيوم</a:t>
            </a:r>
          </a:p>
          <a:p>
            <a:pPr marL="742950" indent="-742950" algn="r" rtl="1">
              <a:buFont typeface="+mj-lt"/>
              <a:buAutoNum type="alphaLcParenR"/>
            </a:pPr>
            <a:r>
              <a:rPr lang="ar-QA" sz="2800" b="1" dirty="0">
                <a:highlight>
                  <a:srgbClr val="C0C0C0"/>
                </a:highlight>
              </a:rPr>
              <a:t>نوع التفاعل </a:t>
            </a:r>
          </a:p>
          <a:p>
            <a:pPr marL="742950" indent="-742950" algn="r" rtl="1">
              <a:buFont typeface="+mj-lt"/>
              <a:buAutoNum type="alphaLcParenR"/>
            </a:pPr>
            <a:endParaRPr lang="ar-QA" sz="2400" b="1" dirty="0"/>
          </a:p>
          <a:p>
            <a:pPr marL="742950" indent="-742950" algn="r" rtl="1">
              <a:buFont typeface="+mj-lt"/>
              <a:buAutoNum type="alphaLcParenR"/>
            </a:pPr>
            <a:r>
              <a:rPr lang="ar-QA" sz="2800" b="1" dirty="0">
                <a:highlight>
                  <a:srgbClr val="C0C0C0"/>
                </a:highlight>
              </a:rPr>
              <a:t>صدأ الحديد</a:t>
            </a:r>
            <a:r>
              <a:rPr lang="ar-QA" sz="3200" dirty="0">
                <a:highlight>
                  <a:srgbClr val="C0C0C0"/>
                </a:highlight>
              </a:rPr>
              <a:t>.............................................</a:t>
            </a:r>
          </a:p>
          <a:p>
            <a:pPr algn="r" rtl="1"/>
            <a:endParaRPr lang="ar-QA" sz="3200" dirty="0">
              <a:highlight>
                <a:srgbClr val="FFFF00"/>
              </a:highlight>
            </a:endParaRPr>
          </a:p>
          <a:p>
            <a:pPr marL="742950" indent="-742950" algn="r" rtl="1">
              <a:buFont typeface="+mj-lt"/>
              <a:buAutoNum type="alphaLcParenR"/>
            </a:pPr>
            <a:r>
              <a:rPr lang="ar-QA" sz="2800" b="1" dirty="0">
                <a:highlight>
                  <a:srgbClr val="C0C0C0"/>
                </a:highlight>
              </a:rPr>
              <a:t>تفاعل حمض الهيدروكلوريك مع هيدروكسيد الصوديوم --------------------- </a:t>
            </a:r>
            <a:endParaRPr lang="ar-QA" sz="2400" b="1" dirty="0">
              <a:highlight>
                <a:srgbClr val="C0C0C0"/>
              </a:highlight>
            </a:endParaRPr>
          </a:p>
          <a:p>
            <a:pPr algn="r" rtl="1"/>
            <a:r>
              <a:rPr lang="ar-QA" sz="2400" b="1" dirty="0"/>
              <a:t>     </a:t>
            </a:r>
            <a:endParaRPr lang="en-US" sz="2400" b="1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6E7DE53-AAF8-4757-BCBC-064864916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00" y="3965002"/>
            <a:ext cx="11686199" cy="998266"/>
          </a:xfrm>
        </p:spPr>
        <p:txBody>
          <a:bodyPr>
            <a:noAutofit/>
          </a:bodyPr>
          <a:lstStyle/>
          <a:p>
            <a:pPr algn="r" rtl="1"/>
            <a:r>
              <a:rPr lang="en-US" sz="2800" b="1" dirty="0">
                <a:highlight>
                  <a:srgbClr val="00FF00"/>
                </a:highlight>
              </a:rPr>
              <a:t>B</a:t>
            </a:r>
            <a:r>
              <a:rPr lang="ar-QA" sz="2800" b="1" dirty="0">
                <a:highlight>
                  <a:srgbClr val="00FF00"/>
                </a:highlight>
              </a:rPr>
              <a:t>) كلوريد الصوديوم + ..................                     حمض الهيدروكلوريك + هيدروكسيد الصوديوم</a:t>
            </a:r>
            <a:endParaRPr lang="en-US" sz="2800" b="1" dirty="0">
              <a:highlight>
                <a:srgbClr val="00FF00"/>
              </a:highlight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460D224-8FF3-42E9-922E-A400ADD1B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3020" y="3429000"/>
            <a:ext cx="3639052" cy="552579"/>
          </a:xfr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ar-EG" sz="2800" b="1" dirty="0"/>
              <a:t>3</a:t>
            </a:r>
            <a:r>
              <a:rPr lang="ar-QA" sz="2800" b="1" dirty="0"/>
              <a:t>.أكمل المعاد</a:t>
            </a:r>
            <a:r>
              <a:rPr lang="ar-EG" sz="2800" b="1" dirty="0"/>
              <a:t>له</a:t>
            </a:r>
            <a:r>
              <a:rPr lang="ar-QA" sz="2800" b="1" dirty="0"/>
              <a:t> التالية:</a:t>
            </a:r>
            <a:endParaRPr lang="en-US" sz="2800" b="1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E09060F-A003-4F06-8786-3DAB2B052722}"/>
              </a:ext>
            </a:extLst>
          </p:cNvPr>
          <p:cNvCxnSpPr>
            <a:cxnSpLocks/>
          </p:cNvCxnSpPr>
          <p:nvPr/>
        </p:nvCxnSpPr>
        <p:spPr>
          <a:xfrm>
            <a:off x="5904580" y="4492908"/>
            <a:ext cx="122388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FC12A231-C99D-4D66-BA6A-0B6C0B3E4D24}"/>
              </a:ext>
            </a:extLst>
          </p:cNvPr>
          <p:cNvSpPr txBox="1">
            <a:spLocks/>
          </p:cNvSpPr>
          <p:nvPr/>
        </p:nvSpPr>
        <p:spPr>
          <a:xfrm>
            <a:off x="568411" y="5042899"/>
            <a:ext cx="11370688" cy="59254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en-US" sz="2800" b="1" dirty="0">
                <a:highlight>
                  <a:srgbClr val="00FF00"/>
                </a:highlight>
              </a:rPr>
              <a:t>C</a:t>
            </a:r>
            <a:r>
              <a:rPr lang="ar-QA" sz="2800" b="1" dirty="0">
                <a:highlight>
                  <a:srgbClr val="00FF00"/>
                </a:highlight>
              </a:rPr>
              <a:t>) </a:t>
            </a:r>
            <a:r>
              <a:rPr lang="ar-EG" sz="2800" b="1" dirty="0">
                <a:highlight>
                  <a:srgbClr val="00FF00"/>
                </a:highlight>
              </a:rPr>
              <a:t>حدد المواد المتفاعلة في التفاعل السابق؟</a:t>
            </a:r>
            <a:endParaRPr lang="ar-QA" sz="2800" b="1" dirty="0">
              <a:highlight>
                <a:srgbClr val="00FF00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BF4089-6D06-CB51-2A40-6D224339EE48}"/>
              </a:ext>
            </a:extLst>
          </p:cNvPr>
          <p:cNvSpPr txBox="1">
            <a:spLocks/>
          </p:cNvSpPr>
          <p:nvPr/>
        </p:nvSpPr>
        <p:spPr>
          <a:xfrm>
            <a:off x="617821" y="5867285"/>
            <a:ext cx="11370688" cy="59254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en-US" sz="2800" b="1" dirty="0">
                <a:highlight>
                  <a:srgbClr val="00FF00"/>
                </a:highlight>
              </a:rPr>
              <a:t>d</a:t>
            </a:r>
            <a:r>
              <a:rPr lang="ar-QA" sz="2800" b="1" dirty="0">
                <a:highlight>
                  <a:srgbClr val="00FF00"/>
                </a:highlight>
              </a:rPr>
              <a:t>) </a:t>
            </a:r>
            <a:r>
              <a:rPr lang="ar-EG" sz="2800" b="1" dirty="0">
                <a:highlight>
                  <a:srgbClr val="00FF00"/>
                </a:highlight>
              </a:rPr>
              <a:t>حدد المواد الناتجة في التفاعل السابق؟</a:t>
            </a:r>
            <a:endParaRPr lang="ar-QA" sz="2800" b="1" dirty="0">
              <a:highlight>
                <a:srgbClr val="00FF00"/>
              </a:highlight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2C1461A-8D2A-48F9-EE20-384E825D4D8A}"/>
              </a:ext>
            </a:extLst>
          </p:cNvPr>
          <p:cNvCxnSpPr/>
          <p:nvPr/>
        </p:nvCxnSpPr>
        <p:spPr>
          <a:xfrm>
            <a:off x="5416973" y="1372136"/>
            <a:ext cx="111705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99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build="p"/>
      <p:bldP spid="15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90D5B-D61D-EC1E-C230-409AD848763A}"/>
              </a:ext>
            </a:extLst>
          </p:cNvPr>
          <p:cNvSpPr txBox="1">
            <a:spLocks/>
          </p:cNvSpPr>
          <p:nvPr/>
        </p:nvSpPr>
        <p:spPr>
          <a:xfrm>
            <a:off x="85648" y="663187"/>
            <a:ext cx="10810163" cy="6316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QA" sz="3200" b="1" dirty="0"/>
              <a:t>                                                                          </a:t>
            </a:r>
            <a:r>
              <a:rPr lang="ar-EG" sz="3200" b="1" dirty="0"/>
              <a:t>اكسجين   +   </a:t>
            </a:r>
            <a:r>
              <a:rPr lang="ar-QA" sz="3200" b="1" dirty="0"/>
              <a:t>حديد</a:t>
            </a:r>
            <a:endParaRPr lang="ar-QA" sz="28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368F6A-A112-439C-B4E0-ECA1B3259543}"/>
              </a:ext>
            </a:extLst>
          </p:cNvPr>
          <p:cNvSpPr txBox="1">
            <a:spLocks/>
          </p:cNvSpPr>
          <p:nvPr/>
        </p:nvSpPr>
        <p:spPr>
          <a:xfrm>
            <a:off x="3386815" y="7827"/>
            <a:ext cx="8759877" cy="6316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2800" b="1" dirty="0"/>
              <a:t>5</a:t>
            </a:r>
            <a:r>
              <a:rPr lang="ar-QA" sz="2800" b="1" dirty="0"/>
              <a:t>  - أكمل المعادلات الاتية بشكل صحيح:- ثم حدد نوع كل تفاعل.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C4F9220-8B04-4689-A556-9191E5C87CF1}"/>
              </a:ext>
            </a:extLst>
          </p:cNvPr>
          <p:cNvSpPr txBox="1">
            <a:spLocks/>
          </p:cNvSpPr>
          <p:nvPr/>
        </p:nvSpPr>
        <p:spPr>
          <a:xfrm>
            <a:off x="6096000" y="2009165"/>
            <a:ext cx="5312140" cy="6316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endParaRPr lang="ar-QA" sz="2800" b="1" dirty="0"/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id="{F4AF1E62-C5F1-473C-B991-F2D985BD125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162" y="3092175"/>
            <a:ext cx="11228569" cy="723900"/>
          </a:xfrm>
          <a:prstGeom prst="rect">
            <a:avLst/>
          </a:prstGeom>
        </p:spPr>
      </p:pic>
      <p:pic>
        <p:nvPicPr>
          <p:cNvPr id="16" name="Picture 8">
            <a:extLst>
              <a:ext uri="{FF2B5EF4-FFF2-40B4-BE49-F238E27FC236}">
                <a16:creationId xmlns:a16="http://schemas.microsoft.com/office/drawing/2014/main" id="{E652E643-BDE3-491B-BEE6-C8C2BEA9864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163" y="1892681"/>
            <a:ext cx="11228568" cy="62865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88E0E4D0-6E47-4513-8250-C2E030444FE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163" y="4390373"/>
            <a:ext cx="11228568" cy="740123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CC4676DE-FD10-4ACB-9ED0-FDA95098242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5603444"/>
            <a:ext cx="11187189" cy="7239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1F275B4-5822-E71F-20DD-2CE039D95271}"/>
              </a:ext>
            </a:extLst>
          </p:cNvPr>
          <p:cNvCxnSpPr>
            <a:cxnSpLocks/>
          </p:cNvCxnSpPr>
          <p:nvPr/>
        </p:nvCxnSpPr>
        <p:spPr>
          <a:xfrm>
            <a:off x="3525941" y="993050"/>
            <a:ext cx="1524385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372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ستطيل 18">
            <a:extLst>
              <a:ext uri="{FF2B5EF4-FFF2-40B4-BE49-F238E27FC236}">
                <a16:creationId xmlns:a16="http://schemas.microsoft.com/office/drawing/2014/main" id="{50D7ACFF-B46A-44EB-90EE-D12AE33EF0D5}"/>
              </a:ext>
            </a:extLst>
          </p:cNvPr>
          <p:cNvSpPr/>
          <p:nvPr/>
        </p:nvSpPr>
        <p:spPr>
          <a:xfrm>
            <a:off x="2958771" y="280198"/>
            <a:ext cx="881853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  <a:latin typeface="Al-Jazeera-Arabic-Bold"/>
              </a:rPr>
              <a:t>6</a:t>
            </a:r>
            <a:r>
              <a:rPr lang="ar-QA" sz="3200" b="1" dirty="0">
                <a:solidFill>
                  <a:srgbClr val="FF0000"/>
                </a:solidFill>
                <a:latin typeface="Al-Jazeera-Arabic-Bold"/>
              </a:rPr>
              <a:t>- ماذا يحدث لكل من الآتي في التفاعل الكيميائي و الفيزيائي؟</a:t>
            </a:r>
            <a:endParaRPr lang="ar-QA" sz="4000" dirty="0">
              <a:solidFill>
                <a:srgbClr val="FF0000"/>
              </a:solidFill>
            </a:endParaRPr>
          </a:p>
        </p:txBody>
      </p:sp>
      <p:graphicFrame>
        <p:nvGraphicFramePr>
          <p:cNvPr id="2" name="جدول 2">
            <a:extLst>
              <a:ext uri="{FF2B5EF4-FFF2-40B4-BE49-F238E27FC236}">
                <a16:creationId xmlns:a16="http://schemas.microsoft.com/office/drawing/2014/main" id="{8D4DA7E0-4006-4596-8C20-BED98F4AF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704110"/>
              </p:ext>
            </p:extLst>
          </p:nvPr>
        </p:nvGraphicFramePr>
        <p:xfrm>
          <a:off x="1617444" y="1451277"/>
          <a:ext cx="5950397" cy="115824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565624">
                  <a:extLst>
                    <a:ext uri="{9D8B030D-6E8A-4147-A177-3AD203B41FA5}">
                      <a16:colId xmlns:a16="http://schemas.microsoft.com/office/drawing/2014/main" val="3608765768"/>
                    </a:ext>
                  </a:extLst>
                </a:gridCol>
                <a:gridCol w="3384773">
                  <a:extLst>
                    <a:ext uri="{9D8B030D-6E8A-4147-A177-3AD203B41FA5}">
                      <a16:colId xmlns:a16="http://schemas.microsoft.com/office/drawing/2014/main" val="1265717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QA" sz="3200" b="1" dirty="0">
                          <a:solidFill>
                            <a:srgbClr val="FF0000"/>
                          </a:solidFill>
                        </a:rPr>
                        <a:t>ينتج مادة جديدة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QA" sz="3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185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QA" sz="3200" b="1" dirty="0">
                          <a:solidFill>
                            <a:srgbClr val="FF0000"/>
                          </a:solidFill>
                        </a:rPr>
                        <a:t>يمكن عكسه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QA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8645269"/>
                  </a:ext>
                </a:extLst>
              </a:tr>
            </a:tbl>
          </a:graphicData>
        </a:graphic>
      </p:graphicFrame>
      <p:sp>
        <p:nvSpPr>
          <p:cNvPr id="20" name="Title 1">
            <a:extLst>
              <a:ext uri="{FF2B5EF4-FFF2-40B4-BE49-F238E27FC236}">
                <a16:creationId xmlns:a16="http://schemas.microsoft.com/office/drawing/2014/main" id="{5D961268-ED61-444D-986C-0FED66D868CA}"/>
              </a:ext>
            </a:extLst>
          </p:cNvPr>
          <p:cNvSpPr txBox="1">
            <a:spLocks/>
          </p:cNvSpPr>
          <p:nvPr/>
        </p:nvSpPr>
        <p:spPr>
          <a:xfrm>
            <a:off x="135808" y="4082516"/>
            <a:ext cx="11208507" cy="16613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571500" indent="-571500" algn="r" rtl="1">
              <a:buFont typeface="Arial" panose="020B0604020202020204" pitchFamily="34" charset="0"/>
              <a:buChar char="•"/>
            </a:pPr>
            <a:endParaRPr lang="ar-EG" sz="2800" b="1" dirty="0"/>
          </a:p>
          <a:p>
            <a:pPr algn="r" rtl="1"/>
            <a:r>
              <a:rPr lang="ar-EG" sz="3400" b="1" dirty="0"/>
              <a:t>7</a:t>
            </a:r>
            <a:r>
              <a:rPr lang="ar-QA" sz="3400" b="1" dirty="0"/>
              <a:t>. ما الأدلة عل</a:t>
            </a:r>
            <a:r>
              <a:rPr lang="ar-EG" sz="3400" b="1" dirty="0"/>
              <a:t>ى</a:t>
            </a:r>
            <a:r>
              <a:rPr lang="ar-QA" sz="3400" b="1" dirty="0"/>
              <a:t> حدوث التفاعل الكيميائي؟</a:t>
            </a:r>
          </a:p>
          <a:p>
            <a:pPr algn="r" rtl="1"/>
            <a:endParaRPr lang="ar-EG" sz="2400" b="1" dirty="0"/>
          </a:p>
          <a:p>
            <a:pPr algn="r" rtl="1"/>
            <a:endParaRPr lang="ar-QA" sz="2400" b="1" dirty="0"/>
          </a:p>
          <a:p>
            <a:pPr marL="742950" indent="-742950" algn="r" rtl="1" fontAlgn="t">
              <a:buFont typeface="+mj-lt"/>
              <a:buAutoNum type="alphaLcParenR"/>
            </a:pPr>
            <a:r>
              <a:rPr lang="ar-QA" sz="2400" b="1" dirty="0"/>
              <a:t>..........................................                                     </a:t>
            </a:r>
            <a:r>
              <a:rPr lang="en-US" sz="2400" b="1" dirty="0"/>
              <a:t>(C</a:t>
            </a:r>
            <a:r>
              <a:rPr lang="ar-QA" sz="2400" b="1" dirty="0"/>
              <a:t>..........................................</a:t>
            </a:r>
            <a:endParaRPr lang="en-US" sz="2400" b="1" dirty="0"/>
          </a:p>
          <a:p>
            <a:pPr marL="742950" indent="-742950" algn="r" rtl="1" fontAlgn="t">
              <a:buFont typeface="+mj-lt"/>
              <a:buAutoNum type="alphaLcParenR"/>
            </a:pPr>
            <a:endParaRPr lang="en-US" sz="2400" b="1" dirty="0"/>
          </a:p>
          <a:p>
            <a:pPr marL="742950" indent="-742950" algn="r" rtl="1" fontAlgn="t">
              <a:buFont typeface="+mj-lt"/>
              <a:buAutoNum type="alphaLcParenR"/>
            </a:pPr>
            <a:endParaRPr lang="en-US" sz="2400" b="1" dirty="0"/>
          </a:p>
          <a:p>
            <a:pPr marL="742950" indent="-742950" algn="r" rtl="1" fontAlgn="t">
              <a:buFont typeface="+mj-lt"/>
              <a:buAutoNum type="alphaLcParenR"/>
            </a:pPr>
            <a:r>
              <a:rPr lang="ar-QA" sz="2400" b="1" dirty="0"/>
              <a:t>..................................                                           </a:t>
            </a:r>
            <a:r>
              <a:rPr lang="en-US" sz="2400" b="1" dirty="0"/>
              <a:t>D</a:t>
            </a:r>
            <a:r>
              <a:rPr lang="ar-QA" sz="2400" b="1" dirty="0"/>
              <a:t>)..........................................</a:t>
            </a:r>
            <a:endParaRPr lang="en-US" sz="2400" b="1" dirty="0"/>
          </a:p>
          <a:p>
            <a:pPr marL="742950" indent="-742950" algn="r" rtl="1" fontAlgn="t">
              <a:buFont typeface="+mj-lt"/>
              <a:buAutoNum type="alphaLcParenR"/>
            </a:pPr>
            <a:endParaRPr lang="ar-QA" sz="2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7D4901-7D54-566B-3ABA-9B4837F6C541}"/>
              </a:ext>
            </a:extLst>
          </p:cNvPr>
          <p:cNvSpPr txBox="1"/>
          <p:nvPr/>
        </p:nvSpPr>
        <p:spPr>
          <a:xfrm>
            <a:off x="7985375" y="1507177"/>
            <a:ext cx="3098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QA" sz="2800" b="1" dirty="0">
                <a:solidFill>
                  <a:srgbClr val="FF0000"/>
                </a:solidFill>
              </a:rPr>
              <a:t>التفاعل الكيميائي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5E88EF-2814-7084-BDFD-8069C4790DF0}"/>
              </a:ext>
            </a:extLst>
          </p:cNvPr>
          <p:cNvSpPr txBox="1"/>
          <p:nvPr/>
        </p:nvSpPr>
        <p:spPr>
          <a:xfrm>
            <a:off x="7985375" y="3035819"/>
            <a:ext cx="3098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QA" sz="2800" b="1" dirty="0">
                <a:solidFill>
                  <a:srgbClr val="FF0000"/>
                </a:solidFill>
              </a:rPr>
              <a:t>التفاعل الفيزيائي 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جدول 2">
            <a:extLst>
              <a:ext uri="{FF2B5EF4-FFF2-40B4-BE49-F238E27FC236}">
                <a16:creationId xmlns:a16="http://schemas.microsoft.com/office/drawing/2014/main" id="{16454A5C-3BDB-D3B6-E739-3E59E9558B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006366"/>
              </p:ext>
            </p:extLst>
          </p:nvPr>
        </p:nvGraphicFramePr>
        <p:xfrm>
          <a:off x="1672517" y="2966913"/>
          <a:ext cx="5950397" cy="115824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565624">
                  <a:extLst>
                    <a:ext uri="{9D8B030D-6E8A-4147-A177-3AD203B41FA5}">
                      <a16:colId xmlns:a16="http://schemas.microsoft.com/office/drawing/2014/main" val="3608765768"/>
                    </a:ext>
                  </a:extLst>
                </a:gridCol>
                <a:gridCol w="3384773">
                  <a:extLst>
                    <a:ext uri="{9D8B030D-6E8A-4147-A177-3AD203B41FA5}">
                      <a16:colId xmlns:a16="http://schemas.microsoft.com/office/drawing/2014/main" val="1265717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QA" sz="3200" b="1" dirty="0">
                          <a:solidFill>
                            <a:srgbClr val="FF0000"/>
                          </a:solidFill>
                        </a:rPr>
                        <a:t>ينتج مادة جديدة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32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185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QA" sz="3200" b="1" dirty="0">
                          <a:solidFill>
                            <a:srgbClr val="FF0000"/>
                          </a:solidFill>
                        </a:rPr>
                        <a:t>يمكن عكسه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QA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8645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87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12">
            <a:extLst>
              <a:ext uri="{FF2B5EF4-FFF2-40B4-BE49-F238E27FC236}">
                <a16:creationId xmlns:a16="http://schemas.microsoft.com/office/drawing/2014/main" id="{2C638905-7E08-E426-3D39-DAE558FA4BBA}"/>
              </a:ext>
            </a:extLst>
          </p:cNvPr>
          <p:cNvSpPr/>
          <p:nvPr/>
        </p:nvSpPr>
        <p:spPr>
          <a:xfrm>
            <a:off x="1842965" y="2220016"/>
            <a:ext cx="10009655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r" rtl="1"/>
            <a:r>
              <a:rPr lang="en-US" sz="2800" b="1" dirty="0">
                <a:solidFill>
                  <a:srgbClr val="73008D"/>
                </a:solidFill>
                <a:latin typeface="Arial-BoldMT"/>
              </a:rPr>
              <a:t>b</a:t>
            </a:r>
            <a:r>
              <a:rPr lang="ar-QA" sz="2800" b="1" dirty="0">
                <a:solidFill>
                  <a:srgbClr val="73008D"/>
                </a:solidFill>
                <a:latin typeface="Arial-BoldMT"/>
              </a:rPr>
              <a:t>- </a:t>
            </a:r>
            <a:r>
              <a:rPr lang="ar-EG" sz="2800" b="1" dirty="0">
                <a:solidFill>
                  <a:srgbClr val="73008D"/>
                </a:solidFill>
                <a:latin typeface="Arial-BoldMT"/>
              </a:rPr>
              <a:t>التغير</a:t>
            </a:r>
            <a:r>
              <a:rPr lang="en-US" sz="2800" b="1" dirty="0">
                <a:solidFill>
                  <a:srgbClr val="73008D"/>
                </a:solidFill>
                <a:latin typeface="Arial-BoldMT"/>
              </a:rPr>
              <a:t> </a:t>
            </a:r>
            <a:r>
              <a:rPr lang="ar-EG" sz="2800" b="1" dirty="0">
                <a:solidFill>
                  <a:srgbClr val="73008D"/>
                </a:solidFill>
                <a:latin typeface="Arial-BoldMT"/>
              </a:rPr>
              <a:t>الفيزيائي قابل للانعكاس بينما التغير الكيميائي   ----------------- </a:t>
            </a:r>
            <a:endParaRPr lang="ar-QA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E3EF7F-39C6-40F3-B5EB-D13E9ECE4B48}"/>
              </a:ext>
            </a:extLst>
          </p:cNvPr>
          <p:cNvSpPr txBox="1"/>
          <p:nvPr/>
        </p:nvSpPr>
        <p:spPr>
          <a:xfrm>
            <a:off x="-23139247" y="6398767"/>
            <a:ext cx="35289712" cy="369332"/>
          </a:xfrm>
          <a:custGeom>
            <a:avLst/>
            <a:gdLst>
              <a:gd name="connsiteX0" fmla="*/ 0 w 8136904"/>
              <a:gd name="connsiteY0" fmla="*/ 0 h 369332"/>
              <a:gd name="connsiteX1" fmla="*/ 8136904 w 8136904"/>
              <a:gd name="connsiteY1" fmla="*/ 0 h 369332"/>
              <a:gd name="connsiteX2" fmla="*/ 8136904 w 8136904"/>
              <a:gd name="connsiteY2" fmla="*/ 369332 h 369332"/>
              <a:gd name="connsiteX3" fmla="*/ 0 w 8136904"/>
              <a:gd name="connsiteY3" fmla="*/ 369332 h 369332"/>
              <a:gd name="connsiteX4" fmla="*/ 0 w 8136904"/>
              <a:gd name="connsiteY4" fmla="*/ 0 h 369332"/>
              <a:gd name="connsiteX0" fmla="*/ 0 w 8136904"/>
              <a:gd name="connsiteY0" fmla="*/ 13467 h 382799"/>
              <a:gd name="connsiteX1" fmla="*/ 1253333 w 8136904"/>
              <a:gd name="connsiteY1" fmla="*/ 0 h 382799"/>
              <a:gd name="connsiteX2" fmla="*/ 8136904 w 8136904"/>
              <a:gd name="connsiteY2" fmla="*/ 13467 h 382799"/>
              <a:gd name="connsiteX3" fmla="*/ 8136904 w 8136904"/>
              <a:gd name="connsiteY3" fmla="*/ 382799 h 382799"/>
              <a:gd name="connsiteX4" fmla="*/ 0 w 8136904"/>
              <a:gd name="connsiteY4" fmla="*/ 382799 h 382799"/>
              <a:gd name="connsiteX5" fmla="*/ 0 w 8136904"/>
              <a:gd name="connsiteY5" fmla="*/ 13467 h 382799"/>
              <a:gd name="connsiteX0" fmla="*/ 0 w 8136904"/>
              <a:gd name="connsiteY0" fmla="*/ 32323 h 401655"/>
              <a:gd name="connsiteX1" fmla="*/ 1253333 w 8136904"/>
              <a:gd name="connsiteY1" fmla="*/ 18856 h 401655"/>
              <a:gd name="connsiteX2" fmla="*/ 8136904 w 8136904"/>
              <a:gd name="connsiteY2" fmla="*/ 32323 h 401655"/>
              <a:gd name="connsiteX3" fmla="*/ 8136904 w 8136904"/>
              <a:gd name="connsiteY3" fmla="*/ 401655 h 401655"/>
              <a:gd name="connsiteX4" fmla="*/ 0 w 8136904"/>
              <a:gd name="connsiteY4" fmla="*/ 401655 h 401655"/>
              <a:gd name="connsiteX5" fmla="*/ 0 w 8136904"/>
              <a:gd name="connsiteY5" fmla="*/ 32323 h 401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6904" h="401655">
                <a:moveTo>
                  <a:pt x="0" y="32323"/>
                </a:moveTo>
                <a:cubicBezTo>
                  <a:pt x="208889" y="-31477"/>
                  <a:pt x="-102818" y="18856"/>
                  <a:pt x="1253333" y="18856"/>
                </a:cubicBezTo>
                <a:lnTo>
                  <a:pt x="8136904" y="32323"/>
                </a:lnTo>
                <a:lnTo>
                  <a:pt x="8136904" y="401655"/>
                </a:lnTo>
                <a:lnTo>
                  <a:pt x="0" y="401655"/>
                </a:lnTo>
                <a:lnTo>
                  <a:pt x="0" y="3232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defTabSz="914400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1287463" algn="r"/>
                <a:tab pos="2743200" algn="ctr"/>
                <a:tab pos="5486400" algn="r"/>
              </a:tabLst>
            </a:pPr>
            <a:r>
              <a:rPr lang="ar-QA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رؤية الوزارة</a:t>
            </a:r>
            <a:r>
              <a:rPr lang="en-US" altLang="en-US" b="1" dirty="0">
                <a:solidFill>
                  <a:srgbClr val="6324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ar-QA" altLang="en-US" b="1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الريادة في توفير فرص تعلّم دائمة ومبتكرة وذات جودة عالية للمجتمع القطري</a:t>
            </a:r>
            <a:r>
              <a:rPr lang="en-US" altLang="en-US" b="1" dirty="0">
                <a:solidFill>
                  <a:srgbClr val="6324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ar-QA" altLang="en-US" b="1" dirty="0">
                <a:solidFill>
                  <a:srgbClr val="6324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solidFill>
                  <a:srgbClr val="6324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ar-QA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رسالة الوزارة</a:t>
            </a:r>
            <a:r>
              <a:rPr lang="en-US" altLang="en-US" b="1" dirty="0">
                <a:solidFill>
                  <a:srgbClr val="6324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ar-QA" altLang="en-US" b="1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تنظيم ودعم فرص تعلّم ذات جودة عالية لكافة المراحل والمستويات ، وذلك بهدف تنمية المعارف والمهارات</a:t>
            </a:r>
            <a:r>
              <a:rPr lang="en-US" altLang="en-US" b="1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ar-QA" altLang="en-US" b="1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والاتجاهات اللازمة لأفراد المجتمع القطري ، بما يناسب إمكاناتهم وقدراتهم وفق القيم والاحتياجات الوطنية . الأمانة</a:t>
            </a:r>
            <a:endParaRPr lang="ar-QA" b="1" dirty="0">
              <a:solidFill>
                <a:schemeClr val="accent1"/>
              </a:solidFill>
            </a:endParaRP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50D7ACFF-B46A-44EB-90EE-D12AE33EF0D5}"/>
              </a:ext>
            </a:extLst>
          </p:cNvPr>
          <p:cNvSpPr/>
          <p:nvPr/>
        </p:nvSpPr>
        <p:spPr>
          <a:xfrm>
            <a:off x="2958771" y="280198"/>
            <a:ext cx="881853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ar-EG" sz="3200" b="1" dirty="0">
                <a:solidFill>
                  <a:srgbClr val="FF0000"/>
                </a:solidFill>
                <a:latin typeface="Al-Jazeera-Arabic-Bold"/>
              </a:rPr>
              <a:t>8</a:t>
            </a:r>
            <a:r>
              <a:rPr lang="ar-QA" sz="3200" b="1" dirty="0">
                <a:solidFill>
                  <a:srgbClr val="FF0000"/>
                </a:solidFill>
                <a:latin typeface="Al-Jazeera-Arabic-Bold"/>
              </a:rPr>
              <a:t>- </a:t>
            </a:r>
            <a:r>
              <a:rPr lang="ar-EG" sz="3200" b="1" dirty="0">
                <a:solidFill>
                  <a:srgbClr val="FF0000"/>
                </a:solidFill>
                <a:latin typeface="Al-Jazeera-Arabic-Bold"/>
              </a:rPr>
              <a:t>أكمل الفراغ في العبارة الاتية </a:t>
            </a:r>
            <a:r>
              <a:rPr lang="ar-QA" sz="3200" b="1" dirty="0">
                <a:solidFill>
                  <a:srgbClr val="FF0000"/>
                </a:solidFill>
                <a:latin typeface="Al-Jazeera-Arabic-Bold"/>
              </a:rPr>
              <a:t>؟</a:t>
            </a:r>
            <a:endParaRPr lang="ar-QA" sz="4000" dirty="0">
              <a:solidFill>
                <a:srgbClr val="FF0000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E2BB8558-5A07-4CC2-A495-5C91C92040CD}"/>
              </a:ext>
            </a:extLst>
          </p:cNvPr>
          <p:cNvSpPr/>
          <p:nvPr/>
        </p:nvSpPr>
        <p:spPr>
          <a:xfrm>
            <a:off x="1842965" y="1309841"/>
            <a:ext cx="10009655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r" rtl="1"/>
            <a:r>
              <a:rPr lang="en-US" sz="2800" b="1" dirty="0">
                <a:solidFill>
                  <a:srgbClr val="73008D"/>
                </a:solidFill>
                <a:latin typeface="Arial-BoldMT"/>
              </a:rPr>
              <a:t>a</a:t>
            </a:r>
            <a:r>
              <a:rPr lang="ar-QA" sz="2800" b="1" dirty="0">
                <a:solidFill>
                  <a:srgbClr val="73008D"/>
                </a:solidFill>
                <a:latin typeface="Arial-BoldMT"/>
              </a:rPr>
              <a:t>- </a:t>
            </a:r>
            <a:r>
              <a:rPr lang="ar-EG" sz="2800" b="1" dirty="0">
                <a:solidFill>
                  <a:srgbClr val="73008D"/>
                </a:solidFill>
                <a:latin typeface="Arial-BoldMT"/>
              </a:rPr>
              <a:t>في التغير الكيميائي ينتج مواد جديدة بينما في التغير الفيزيائي ----------------- </a:t>
            </a:r>
            <a:endParaRPr lang="ar-QA" sz="3200" dirty="0"/>
          </a:p>
        </p:txBody>
      </p:sp>
    </p:spTree>
    <p:extLst>
      <p:ext uri="{BB962C8B-B14F-4D97-AF65-F5344CB8AC3E}">
        <p14:creationId xmlns:p14="http://schemas.microsoft.com/office/powerpoint/2010/main" val="64506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4199 -0.00417 L 1.62594 0.01273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03" y="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9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63E79B-B939-474B-AC45-AE5B748EB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92" y="332313"/>
            <a:ext cx="5486400" cy="31812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BAAE1B-29AC-47E9-304C-9C75167EF485}"/>
              </a:ext>
            </a:extLst>
          </p:cNvPr>
          <p:cNvSpPr txBox="1">
            <a:spLocks/>
          </p:cNvSpPr>
          <p:nvPr/>
        </p:nvSpPr>
        <p:spPr>
          <a:xfrm>
            <a:off x="2504048" y="24518"/>
            <a:ext cx="9542585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endParaRPr lang="ar-QA" sz="2800" b="1" dirty="0">
              <a:cs typeface="+mn-cs"/>
            </a:endParaRPr>
          </a:p>
          <a:p>
            <a:pPr algn="r" rtl="1"/>
            <a:r>
              <a:rPr lang="ar-EG" sz="2800" b="1" dirty="0"/>
              <a:t>5. أكتب أسماء </a:t>
            </a:r>
            <a:r>
              <a:rPr lang="ar-QA" sz="2800" b="1" dirty="0"/>
              <a:t>الأجزاء المشار اليها</a:t>
            </a:r>
            <a:r>
              <a:rPr lang="ar-EG" sz="2800" b="1" dirty="0"/>
              <a:t> بالشكل المجاور والتي توضح أجزاء القلب </a:t>
            </a:r>
            <a:r>
              <a:rPr lang="ar-QA" sz="2800" b="1" dirty="0"/>
              <a:t>: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endParaRPr lang="ar-QA" sz="2800" b="1" dirty="0"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062F3B-29DB-3738-E1EB-3461C5A2F17F}"/>
              </a:ext>
            </a:extLst>
          </p:cNvPr>
          <p:cNvSpPr txBox="1">
            <a:spLocks/>
          </p:cNvSpPr>
          <p:nvPr/>
        </p:nvSpPr>
        <p:spPr>
          <a:xfrm>
            <a:off x="2351648" y="4013640"/>
            <a:ext cx="983185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EG" sz="2800" b="1" dirty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6. </a:t>
            </a:r>
            <a:r>
              <a:rPr lang="ar-QA" sz="2800" b="1" dirty="0">
                <a:latin typeface="Calibri" panose="020F0502020204030204" pitchFamily="34" charset="0"/>
                <a:cs typeface="Arial" panose="020B0604020202020204" pitchFamily="34" charset="0"/>
              </a:rPr>
              <a:t>ما الوعاء الدموي </a:t>
            </a:r>
            <a:r>
              <a:rPr lang="ar-QA" sz="28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الذي ينقل الدم من القلب الى الجسم في الدورة الدموية الكبرى؟</a:t>
            </a:r>
            <a:r>
              <a:rPr lang="ar-SA" sz="28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QA" sz="28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48535B1-EFB5-4293-E785-431AA17EAD16}"/>
              </a:ext>
            </a:extLst>
          </p:cNvPr>
          <p:cNvSpPr txBox="1">
            <a:spLocks/>
          </p:cNvSpPr>
          <p:nvPr/>
        </p:nvSpPr>
        <p:spPr>
          <a:xfrm>
            <a:off x="2124299" y="4941162"/>
            <a:ext cx="1005920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EG" sz="2400" b="1" dirty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7. </a:t>
            </a:r>
            <a:r>
              <a:rPr lang="ar-QA" sz="2400" b="1" dirty="0">
                <a:latin typeface="Calibri" panose="020F0502020204030204" pitchFamily="34" charset="0"/>
                <a:cs typeface="Arial" panose="020B0604020202020204" pitchFamily="34" charset="0"/>
              </a:rPr>
              <a:t>ما الوعاء الدموي </a:t>
            </a:r>
            <a:r>
              <a:rPr lang="ar-QA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الذي ينقل الدم من القلب الى الرئتين في الدورة الدموية الصغرى؟</a:t>
            </a:r>
            <a:r>
              <a:rPr lang="ar-SA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QA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en-US" sz="2400" b="1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DFDDC6D-0962-127C-3A70-248798908298}"/>
              </a:ext>
            </a:extLst>
          </p:cNvPr>
          <p:cNvSpPr txBox="1">
            <a:spLocks/>
          </p:cNvSpPr>
          <p:nvPr/>
        </p:nvSpPr>
        <p:spPr>
          <a:xfrm>
            <a:off x="5757533" y="5893685"/>
            <a:ext cx="6372561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EG" sz="2800" b="1" dirty="0"/>
              <a:t>8.</a:t>
            </a:r>
            <a:r>
              <a:rPr lang="ar-QA" sz="2800" b="1" dirty="0"/>
              <a:t> ما الذي يفصل البطين الايسر عن البطين الأيمن ؟</a:t>
            </a:r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61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DA637BD-7FDE-49D2-817E-709E43FED3AB}"/>
              </a:ext>
            </a:extLst>
          </p:cNvPr>
          <p:cNvSpPr txBox="1">
            <a:spLocks/>
          </p:cNvSpPr>
          <p:nvPr/>
        </p:nvSpPr>
        <p:spPr>
          <a:xfrm>
            <a:off x="5165529" y="378397"/>
            <a:ext cx="5856427" cy="53702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endParaRPr lang="ar-QA" sz="2800" b="1" dirty="0"/>
          </a:p>
          <a:p>
            <a:pPr algn="r" rtl="1"/>
            <a:r>
              <a:rPr lang="ar-EG" sz="2800" b="1" dirty="0"/>
              <a:t>9. وضح السبب لكل من الاتي : </a:t>
            </a:r>
            <a:endParaRPr lang="ar-QA" sz="2800" b="1" dirty="0"/>
          </a:p>
          <a:p>
            <a:pPr algn="r" rtl="1"/>
            <a:endParaRPr lang="ar-QA" b="1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022A526-A03E-41A1-9B1E-78CA4A86342C}"/>
              </a:ext>
            </a:extLst>
          </p:cNvPr>
          <p:cNvSpPr txBox="1">
            <a:spLocks/>
          </p:cNvSpPr>
          <p:nvPr/>
        </p:nvSpPr>
        <p:spPr>
          <a:xfrm>
            <a:off x="5055373" y="1211282"/>
            <a:ext cx="6076737" cy="53702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endParaRPr lang="ar-QA" sz="2800" b="1" dirty="0"/>
          </a:p>
          <a:p>
            <a:pPr algn="r" rtl="1"/>
            <a:r>
              <a:rPr lang="en-US" sz="2800" b="1" dirty="0"/>
              <a:t>a</a:t>
            </a:r>
            <a:r>
              <a:rPr lang="ar-EG" sz="2800" b="1" dirty="0"/>
              <a:t>. جدار </a:t>
            </a:r>
            <a:r>
              <a:rPr lang="ar-QA" sz="2800" b="1" dirty="0"/>
              <a:t>الشريان </a:t>
            </a:r>
            <a:r>
              <a:rPr lang="ar-EG" sz="2800" b="1" dirty="0"/>
              <a:t>أكثر</a:t>
            </a:r>
            <a:r>
              <a:rPr lang="ar-QA" sz="2800" b="1" dirty="0"/>
              <a:t> سماكة</a:t>
            </a:r>
            <a:r>
              <a:rPr lang="ar-EG" sz="2800" b="1" dirty="0"/>
              <a:t> ومرونة من الوريد؟</a:t>
            </a:r>
            <a:endParaRPr lang="ar-QA" sz="2800" b="1" dirty="0"/>
          </a:p>
          <a:p>
            <a:pPr algn="r" rtl="1"/>
            <a:endParaRPr lang="ar-QA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395051-1022-5AE9-9C35-54409F0DE85D}"/>
              </a:ext>
            </a:extLst>
          </p:cNvPr>
          <p:cNvSpPr txBox="1">
            <a:spLocks/>
          </p:cNvSpPr>
          <p:nvPr/>
        </p:nvSpPr>
        <p:spPr>
          <a:xfrm>
            <a:off x="5055373" y="2744126"/>
            <a:ext cx="6076737" cy="53702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en-US" sz="2800" b="1" dirty="0"/>
              <a:t>b</a:t>
            </a:r>
            <a:r>
              <a:rPr lang="ar-EG" sz="2800" b="1" dirty="0"/>
              <a:t>. جدار </a:t>
            </a:r>
            <a:r>
              <a:rPr lang="ar-QA" sz="2800" b="1" dirty="0"/>
              <a:t>الش</a:t>
            </a:r>
            <a:r>
              <a:rPr lang="ar-EG" sz="2800" b="1" dirty="0"/>
              <a:t>عيرات الدموية رقيق؟</a:t>
            </a:r>
            <a:endParaRPr lang="ar-QA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D705B44-0363-05B0-A402-DAF3FC114EE5}"/>
              </a:ext>
            </a:extLst>
          </p:cNvPr>
          <p:cNvSpPr txBox="1">
            <a:spLocks/>
          </p:cNvSpPr>
          <p:nvPr/>
        </p:nvSpPr>
        <p:spPr>
          <a:xfrm>
            <a:off x="5055373" y="4017162"/>
            <a:ext cx="6076737" cy="53702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en-US" sz="2800" b="1" dirty="0"/>
              <a:t>c</a:t>
            </a:r>
            <a:r>
              <a:rPr lang="ar-EG" sz="2800" b="1" dirty="0"/>
              <a:t>. تحتوي الأوردة على صمامات؟</a:t>
            </a:r>
            <a:endParaRPr lang="ar-QA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CA2264-FC06-40B1-24A7-CFC26A4578D3}"/>
              </a:ext>
            </a:extLst>
          </p:cNvPr>
          <p:cNvSpPr txBox="1">
            <a:spLocks/>
          </p:cNvSpPr>
          <p:nvPr/>
        </p:nvSpPr>
        <p:spPr>
          <a:xfrm>
            <a:off x="3880022" y="5451884"/>
            <a:ext cx="7352001" cy="53702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en-US" sz="2800" b="1" dirty="0"/>
              <a:t>d</a:t>
            </a:r>
            <a:r>
              <a:rPr lang="ar-EG" sz="2800" b="1" dirty="0"/>
              <a:t>. الجانب الأيسر من القلب أكثر سماكة من الجانب الأيمن ؟</a:t>
            </a:r>
            <a:endParaRPr lang="ar-QA" b="1" dirty="0"/>
          </a:p>
        </p:txBody>
      </p:sp>
    </p:spTree>
    <p:extLst>
      <p:ext uri="{BB962C8B-B14F-4D97-AF65-F5344CB8AC3E}">
        <p14:creationId xmlns:p14="http://schemas.microsoft.com/office/powerpoint/2010/main" val="79172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94664-A770-4E62-BC51-4B6965C65FD8}"/>
              </a:ext>
            </a:extLst>
          </p:cNvPr>
          <p:cNvSpPr txBox="1">
            <a:spLocks/>
          </p:cNvSpPr>
          <p:nvPr/>
        </p:nvSpPr>
        <p:spPr>
          <a:xfrm>
            <a:off x="2938072" y="187236"/>
            <a:ext cx="8923491" cy="5370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endParaRPr lang="ar-QA" sz="2800" b="1" dirty="0"/>
          </a:p>
          <a:p>
            <a:pPr algn="r" rtl="1"/>
            <a:r>
              <a:rPr lang="ar-EG" sz="2800" b="1" dirty="0"/>
              <a:t>10. </a:t>
            </a:r>
            <a:r>
              <a:rPr lang="ar-QA" sz="2800" b="1" dirty="0"/>
              <a:t>ما اسم الوعاء الدموي الذي ينقل الدم المؤكسج من القلب الى الجسم ؟</a:t>
            </a:r>
          </a:p>
          <a:p>
            <a:pPr algn="r" rtl="1"/>
            <a:endParaRPr lang="ar-QA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B48D9A6-0401-4F1E-866B-C8217B862ABE}"/>
              </a:ext>
            </a:extLst>
          </p:cNvPr>
          <p:cNvSpPr txBox="1">
            <a:spLocks/>
          </p:cNvSpPr>
          <p:nvPr/>
        </p:nvSpPr>
        <p:spPr>
          <a:xfrm>
            <a:off x="2693231" y="1510861"/>
            <a:ext cx="9178324" cy="5370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endParaRPr lang="ar-QA" sz="2800" b="1" dirty="0"/>
          </a:p>
          <a:p>
            <a:pPr algn="r" rtl="1"/>
            <a:r>
              <a:rPr lang="ar-EG" sz="2800" b="1" dirty="0"/>
              <a:t>11. </a:t>
            </a:r>
            <a:r>
              <a:rPr lang="ar-QA" sz="2800" b="1" dirty="0"/>
              <a:t>ما اسم الوعاء الدموي الذي ينقل الدم غير المؤكسج من القلب الى الرئتين ؟</a:t>
            </a:r>
          </a:p>
          <a:p>
            <a:pPr algn="r" rtl="1"/>
            <a:endParaRPr lang="ar-QA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A221B8-D99E-4E77-B08D-AD5F36CE9C91}"/>
              </a:ext>
            </a:extLst>
          </p:cNvPr>
          <p:cNvSpPr txBox="1">
            <a:spLocks/>
          </p:cNvSpPr>
          <p:nvPr/>
        </p:nvSpPr>
        <p:spPr>
          <a:xfrm>
            <a:off x="2693231" y="2639443"/>
            <a:ext cx="9178324" cy="5370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endParaRPr lang="ar-QA" sz="2800" b="1" dirty="0"/>
          </a:p>
          <a:p>
            <a:pPr algn="r" rtl="1"/>
            <a:r>
              <a:rPr lang="ar-EG" sz="2800" b="1" dirty="0"/>
              <a:t>12. </a:t>
            </a:r>
            <a:r>
              <a:rPr lang="ar-QA" sz="2800" b="1" dirty="0"/>
              <a:t>ما اسم الوعاء الدموي الذي يعيد الدم غير المؤكسج من الجسم  الى القلب ؟</a:t>
            </a:r>
          </a:p>
          <a:p>
            <a:pPr algn="r" rtl="1"/>
            <a:endParaRPr lang="ar-QA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2DD7DDA-116E-4725-99FB-6555E858C47D}"/>
              </a:ext>
            </a:extLst>
          </p:cNvPr>
          <p:cNvSpPr txBox="1">
            <a:spLocks/>
          </p:cNvSpPr>
          <p:nvPr/>
        </p:nvSpPr>
        <p:spPr>
          <a:xfrm>
            <a:off x="4250724" y="4074450"/>
            <a:ext cx="7620831" cy="5370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endParaRPr lang="ar-QA" sz="2800" b="1" dirty="0"/>
          </a:p>
          <a:p>
            <a:pPr algn="r" rtl="1"/>
            <a:r>
              <a:rPr lang="ar-EG" sz="2800" b="1" dirty="0"/>
              <a:t>13. </a:t>
            </a:r>
            <a:r>
              <a:rPr lang="ar-QA" sz="2800" b="1" dirty="0"/>
              <a:t>وضح كيف يتلاءم تركيب الشعيرات الدموية مع وظيفتها ؟</a:t>
            </a:r>
          </a:p>
          <a:p>
            <a:pPr algn="r" rtl="1"/>
            <a:endParaRPr lang="ar-QA" b="1" dirty="0"/>
          </a:p>
        </p:txBody>
      </p:sp>
    </p:spTree>
    <p:extLst>
      <p:ext uri="{BB962C8B-B14F-4D97-AF65-F5344CB8AC3E}">
        <p14:creationId xmlns:p14="http://schemas.microsoft.com/office/powerpoint/2010/main" val="237386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B08E9699-F968-8B7F-EDAC-428544B7CDBC}"/>
              </a:ext>
            </a:extLst>
          </p:cNvPr>
          <p:cNvSpPr txBox="1">
            <a:spLocks/>
          </p:cNvSpPr>
          <p:nvPr/>
        </p:nvSpPr>
        <p:spPr>
          <a:xfrm>
            <a:off x="1149178" y="3731082"/>
            <a:ext cx="10725849" cy="4027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endParaRPr lang="ar-QA" sz="2800" b="1" dirty="0"/>
          </a:p>
          <a:p>
            <a:pPr algn="r" rtl="1"/>
            <a:r>
              <a:rPr lang="en-US" sz="2800" b="1" dirty="0">
                <a:cs typeface="+mn-cs"/>
              </a:rPr>
              <a:t>c</a:t>
            </a:r>
            <a:r>
              <a:rPr lang="ar-EG" sz="2800" b="1" dirty="0">
                <a:cs typeface="+mn-cs"/>
              </a:rPr>
              <a:t>. </a:t>
            </a:r>
            <a:r>
              <a:rPr lang="ar-QA" sz="2800" b="1" dirty="0">
                <a:cs typeface="+mn-cs"/>
              </a:rPr>
              <a:t> أي الاوعية الدموية </a:t>
            </a:r>
            <a:r>
              <a:rPr lang="ar-EG" sz="2800" b="1" dirty="0">
                <a:cs typeface="+mn-cs"/>
              </a:rPr>
              <a:t>جدرانه رقيقة</a:t>
            </a:r>
            <a:r>
              <a:rPr lang="en-US" sz="2800" b="1" dirty="0">
                <a:cs typeface="+mn-cs"/>
              </a:rPr>
              <a:t> </a:t>
            </a:r>
            <a:r>
              <a:rPr lang="ar-EG" sz="2800" b="1" dirty="0">
                <a:cs typeface="+mn-cs"/>
              </a:rPr>
              <a:t> وتسمح بتبادل المواد ؟   </a:t>
            </a:r>
            <a:r>
              <a:rPr lang="ar-QA" sz="2800" b="1" dirty="0">
                <a:cs typeface="+mn-cs"/>
              </a:rPr>
              <a:t>------------------</a:t>
            </a:r>
          </a:p>
          <a:p>
            <a:pPr algn="r" rtl="1"/>
            <a:endParaRPr lang="ar-QA" b="1" dirty="0"/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49FDB06B-00EB-4001-B6CF-A71CA6D04938}"/>
              </a:ext>
            </a:extLst>
          </p:cNvPr>
          <p:cNvGrpSpPr/>
          <p:nvPr/>
        </p:nvGrpSpPr>
        <p:grpSpPr>
          <a:xfrm>
            <a:off x="43124" y="1"/>
            <a:ext cx="4659761" cy="2005866"/>
            <a:chOff x="-1" y="3275350"/>
            <a:chExt cx="5210175" cy="3582650"/>
          </a:xfrm>
        </p:grpSpPr>
        <p:pic>
          <p:nvPicPr>
            <p:cNvPr id="2" name="صورة 1">
              <a:extLst>
                <a:ext uri="{FF2B5EF4-FFF2-40B4-BE49-F238E27FC236}">
                  <a16:creationId xmlns:a16="http://schemas.microsoft.com/office/drawing/2014/main" id="{04AAE025-7C18-4876-8C9A-0FBBAB1A1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3275350"/>
              <a:ext cx="5210175" cy="3072984"/>
            </a:xfrm>
            <a:prstGeom prst="rect">
              <a:avLst/>
            </a:prstGeom>
          </p:spPr>
        </p:pic>
        <p:sp>
          <p:nvSpPr>
            <p:cNvPr id="4" name="مستطيل 3">
              <a:extLst>
                <a:ext uri="{FF2B5EF4-FFF2-40B4-BE49-F238E27FC236}">
                  <a16:creationId xmlns:a16="http://schemas.microsoft.com/office/drawing/2014/main" id="{739196E9-8BB5-499C-9FD9-9B4F8FA7B4E5}"/>
                </a:ext>
              </a:extLst>
            </p:cNvPr>
            <p:cNvSpPr/>
            <p:nvPr/>
          </p:nvSpPr>
          <p:spPr>
            <a:xfrm>
              <a:off x="4694104" y="6312108"/>
              <a:ext cx="419725" cy="52465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QA" sz="2800" b="1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" name="مستطيل 4">
              <a:extLst>
                <a:ext uri="{FF2B5EF4-FFF2-40B4-BE49-F238E27FC236}">
                  <a16:creationId xmlns:a16="http://schemas.microsoft.com/office/drawing/2014/main" id="{07FF4504-5A18-43BE-8FA2-276E5A488CEF}"/>
                </a:ext>
              </a:extLst>
            </p:cNvPr>
            <p:cNvSpPr/>
            <p:nvPr/>
          </p:nvSpPr>
          <p:spPr>
            <a:xfrm>
              <a:off x="419723" y="6333345"/>
              <a:ext cx="419725" cy="52465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QA" sz="2800" b="1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6" name="مستطيل 5">
              <a:extLst>
                <a:ext uri="{FF2B5EF4-FFF2-40B4-BE49-F238E27FC236}">
                  <a16:creationId xmlns:a16="http://schemas.microsoft.com/office/drawing/2014/main" id="{2F60744B-00FD-46EA-832B-1A450BAD52BA}"/>
                </a:ext>
              </a:extLst>
            </p:cNvPr>
            <p:cNvSpPr/>
            <p:nvPr/>
          </p:nvSpPr>
          <p:spPr>
            <a:xfrm>
              <a:off x="2526932" y="6312109"/>
              <a:ext cx="419725" cy="52465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QA" sz="2800" b="1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36A07233-8EBB-4324-BAEF-2653853A244E}"/>
              </a:ext>
            </a:extLst>
          </p:cNvPr>
          <p:cNvSpPr txBox="1">
            <a:spLocks/>
          </p:cNvSpPr>
          <p:nvPr/>
        </p:nvSpPr>
        <p:spPr>
          <a:xfrm>
            <a:off x="5984641" y="231532"/>
            <a:ext cx="5859434" cy="53702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endParaRPr lang="ar-QA" sz="2800" b="1" dirty="0"/>
          </a:p>
          <a:p>
            <a:pPr algn="r" rtl="1"/>
            <a:r>
              <a:rPr lang="ar-EG" sz="2800" b="1" dirty="0"/>
              <a:t>14. </a:t>
            </a:r>
            <a:r>
              <a:rPr lang="ar-QA" sz="2800" b="1" dirty="0"/>
              <a:t>اعتم</a:t>
            </a:r>
            <a:r>
              <a:rPr lang="ar-EG" sz="2800" b="1" dirty="0"/>
              <a:t>اد على</a:t>
            </a:r>
            <a:r>
              <a:rPr lang="ar-QA" sz="2800" b="1" dirty="0"/>
              <a:t> الشكل المجاور </a:t>
            </a:r>
            <a:r>
              <a:rPr lang="ar-EG" sz="2800" b="1" dirty="0"/>
              <a:t>أجب عما يلي </a:t>
            </a:r>
            <a:r>
              <a:rPr lang="ar-QA" sz="2800" b="1" dirty="0"/>
              <a:t>؟ </a:t>
            </a:r>
          </a:p>
          <a:p>
            <a:pPr algn="r" rtl="1"/>
            <a:endParaRPr lang="ar-QA" b="1" dirty="0"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67D7AE5-2B8C-4E7B-9B4B-BF6E7384AC0E}"/>
              </a:ext>
            </a:extLst>
          </p:cNvPr>
          <p:cNvSpPr txBox="1">
            <a:spLocks/>
          </p:cNvSpPr>
          <p:nvPr/>
        </p:nvSpPr>
        <p:spPr>
          <a:xfrm>
            <a:off x="7630965" y="1006310"/>
            <a:ext cx="4244062" cy="4027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endParaRPr lang="ar-QA" sz="2800" b="1" dirty="0"/>
          </a:p>
          <a:p>
            <a:pPr algn="r" rtl="1"/>
            <a:r>
              <a:rPr lang="en-US" sz="2800" b="1" dirty="0"/>
              <a:t>a</a:t>
            </a:r>
            <a:r>
              <a:rPr lang="ar-EG" sz="2800" b="1" dirty="0"/>
              <a:t>. </a:t>
            </a:r>
            <a:r>
              <a:rPr lang="ar-QA" sz="2800" b="1" dirty="0"/>
              <a:t> حدد اسم كل وعاء دموي؟</a:t>
            </a:r>
          </a:p>
          <a:p>
            <a:pPr algn="r" rtl="1"/>
            <a:endParaRPr lang="ar-QA" b="1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22DF073-AD14-4B46-8FF4-BDC716E058BC}"/>
              </a:ext>
            </a:extLst>
          </p:cNvPr>
          <p:cNvSpPr txBox="1">
            <a:spLocks/>
          </p:cNvSpPr>
          <p:nvPr/>
        </p:nvSpPr>
        <p:spPr>
          <a:xfrm>
            <a:off x="4766872" y="1632349"/>
            <a:ext cx="7319397" cy="4970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QA" b="1" dirty="0"/>
              <a:t>1- </a:t>
            </a:r>
            <a:r>
              <a:rPr lang="ar-QA" sz="2800" b="1" dirty="0"/>
              <a:t>-------------</a:t>
            </a:r>
            <a:r>
              <a:rPr lang="ar-QA" b="1" dirty="0"/>
              <a:t>  2------------------3----------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3493ADC-65DB-44CF-95F5-24BADCDB29A2}"/>
              </a:ext>
            </a:extLst>
          </p:cNvPr>
          <p:cNvSpPr txBox="1">
            <a:spLocks/>
          </p:cNvSpPr>
          <p:nvPr/>
        </p:nvSpPr>
        <p:spPr>
          <a:xfrm>
            <a:off x="2091864" y="2924293"/>
            <a:ext cx="9783163" cy="4027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1"/>
            <a:endParaRPr lang="ar-QA" sz="2800" b="1" dirty="0"/>
          </a:p>
          <a:p>
            <a:pPr algn="r" rtl="1"/>
            <a:r>
              <a:rPr lang="en-US" sz="2800" b="1" dirty="0">
                <a:cs typeface="+mn-cs"/>
              </a:rPr>
              <a:t>b</a:t>
            </a:r>
            <a:r>
              <a:rPr lang="ar-EG" sz="2800" b="1" dirty="0">
                <a:cs typeface="+mn-cs"/>
              </a:rPr>
              <a:t>. </a:t>
            </a:r>
            <a:r>
              <a:rPr lang="ar-QA" sz="2800" b="1" dirty="0">
                <a:cs typeface="+mn-cs"/>
              </a:rPr>
              <a:t> أي الاوعية الدموية أكثر سماكة</a:t>
            </a:r>
            <a:r>
              <a:rPr lang="ar-EG" sz="2800" b="1" dirty="0">
                <a:cs typeface="+mn-cs"/>
              </a:rPr>
              <a:t> ؟ </a:t>
            </a:r>
            <a:r>
              <a:rPr lang="ar-QA" sz="2800" b="1" dirty="0">
                <a:cs typeface="+mn-cs"/>
              </a:rPr>
              <a:t> -----------------------</a:t>
            </a:r>
          </a:p>
          <a:p>
            <a:pPr algn="r" rtl="1"/>
            <a:r>
              <a:rPr lang="ar-EG" b="1" dirty="0"/>
              <a:t> </a:t>
            </a:r>
            <a:endParaRPr lang="ar-QA" b="1" dirty="0"/>
          </a:p>
        </p:txBody>
      </p:sp>
    </p:spTree>
    <p:extLst>
      <p:ext uri="{BB962C8B-B14F-4D97-AF65-F5344CB8AC3E}">
        <p14:creationId xmlns:p14="http://schemas.microsoft.com/office/powerpoint/2010/main" val="122074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A69F8-BC6D-76F8-F753-C06DFFBEB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547211"/>
            <a:ext cx="10364451" cy="1596177"/>
          </a:xfrm>
        </p:spPr>
        <p:txBody>
          <a:bodyPr/>
          <a:lstStyle/>
          <a:p>
            <a:r>
              <a:rPr lang="ar-QA" dirty="0"/>
              <a:t>ادرس الشكل التالي ثم أجب عن الأسئلة </a:t>
            </a: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EEB9E2E-E11C-FB2D-243E-99D33F29F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676" y="1717185"/>
            <a:ext cx="23622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1F48064-A787-87F7-8C1E-E8BBEFC51E9D}"/>
              </a:ext>
            </a:extLst>
          </p:cNvPr>
          <p:cNvCxnSpPr>
            <a:cxnSpLocks/>
          </p:cNvCxnSpPr>
          <p:nvPr/>
        </p:nvCxnSpPr>
        <p:spPr>
          <a:xfrm flipV="1">
            <a:off x="2927457" y="2682468"/>
            <a:ext cx="2017076" cy="157314"/>
          </a:xfrm>
          <a:prstGeom prst="straightConnector1">
            <a:avLst/>
          </a:prstGeom>
          <a:ln w="133350">
            <a:solidFill>
              <a:schemeClr val="accent1">
                <a:shade val="60000"/>
                <a:alpha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DD57359-CDE8-D5FD-8803-342542EFF7F3}"/>
              </a:ext>
            </a:extLst>
          </p:cNvPr>
          <p:cNvCxnSpPr>
            <a:cxnSpLocks/>
          </p:cNvCxnSpPr>
          <p:nvPr/>
        </p:nvCxnSpPr>
        <p:spPr>
          <a:xfrm>
            <a:off x="2506885" y="3074780"/>
            <a:ext cx="228224" cy="1568527"/>
          </a:xfrm>
          <a:prstGeom prst="straightConnector1">
            <a:avLst/>
          </a:prstGeom>
          <a:ln w="133350">
            <a:solidFill>
              <a:srgbClr val="FF0000">
                <a:alpha val="8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3C8CC0D-CD8C-EF1F-794A-142778E0EFD6}"/>
              </a:ext>
            </a:extLst>
          </p:cNvPr>
          <p:cNvCxnSpPr>
            <a:cxnSpLocks/>
          </p:cNvCxnSpPr>
          <p:nvPr/>
        </p:nvCxnSpPr>
        <p:spPr>
          <a:xfrm flipV="1">
            <a:off x="2403275" y="1896344"/>
            <a:ext cx="2017076" cy="157314"/>
          </a:xfrm>
          <a:prstGeom prst="straightConnector1">
            <a:avLst/>
          </a:prstGeom>
          <a:ln w="133350">
            <a:solidFill>
              <a:schemeClr val="accent1">
                <a:shade val="60000"/>
                <a:alpha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7A9B6FF-7919-CAF4-7893-C5DD414AFB34}"/>
              </a:ext>
            </a:extLst>
          </p:cNvPr>
          <p:cNvCxnSpPr>
            <a:cxnSpLocks/>
          </p:cNvCxnSpPr>
          <p:nvPr/>
        </p:nvCxnSpPr>
        <p:spPr>
          <a:xfrm flipH="1">
            <a:off x="1309228" y="2839782"/>
            <a:ext cx="679558" cy="1803525"/>
          </a:xfrm>
          <a:prstGeom prst="straightConnector1">
            <a:avLst/>
          </a:prstGeom>
          <a:ln w="133350">
            <a:solidFill>
              <a:srgbClr val="FFC000">
                <a:alpha val="8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7E7156B-87C7-8D1A-8370-5A3D989C99CD}"/>
              </a:ext>
            </a:extLst>
          </p:cNvPr>
          <p:cNvSpPr txBox="1"/>
          <p:nvPr/>
        </p:nvSpPr>
        <p:spPr>
          <a:xfrm>
            <a:off x="4605252" y="1717185"/>
            <a:ext cx="593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5D3A7C-DA5F-D457-0F76-C7DD1711AB13}"/>
              </a:ext>
            </a:extLst>
          </p:cNvPr>
          <p:cNvSpPr txBox="1"/>
          <p:nvPr/>
        </p:nvSpPr>
        <p:spPr>
          <a:xfrm>
            <a:off x="4993016" y="2530292"/>
            <a:ext cx="593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8B1B56-62BD-985F-25AA-073552A1479C}"/>
              </a:ext>
            </a:extLst>
          </p:cNvPr>
          <p:cNvSpPr txBox="1"/>
          <p:nvPr/>
        </p:nvSpPr>
        <p:spPr>
          <a:xfrm>
            <a:off x="2506885" y="4792159"/>
            <a:ext cx="593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59987A-C9FF-B0E9-5C7F-D912E072C612}"/>
              </a:ext>
            </a:extLst>
          </p:cNvPr>
          <p:cNvSpPr txBox="1"/>
          <p:nvPr/>
        </p:nvSpPr>
        <p:spPr>
          <a:xfrm>
            <a:off x="938867" y="4643307"/>
            <a:ext cx="593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1C2CA6-CA4E-58AD-7F67-C129C7DBBCD8}"/>
              </a:ext>
            </a:extLst>
          </p:cNvPr>
          <p:cNvSpPr txBox="1"/>
          <p:nvPr/>
        </p:nvSpPr>
        <p:spPr>
          <a:xfrm>
            <a:off x="8077200" y="1591993"/>
            <a:ext cx="3026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</a:t>
            </a:r>
            <a:r>
              <a:rPr lang="ar-QA" sz="2400" b="1" dirty="0"/>
              <a:t>ما اسم الجزء </a:t>
            </a:r>
            <a:endParaRPr lang="en-US" sz="2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3132B8-1BAC-5AE0-A8D2-0E15CDFEBB29}"/>
              </a:ext>
            </a:extLst>
          </p:cNvPr>
          <p:cNvSpPr txBox="1"/>
          <p:nvPr/>
        </p:nvSpPr>
        <p:spPr>
          <a:xfrm>
            <a:off x="8158008" y="3269864"/>
            <a:ext cx="3026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2400" b="1" dirty="0"/>
              <a:t> ؟</a:t>
            </a:r>
            <a:r>
              <a:rPr lang="en-US" sz="2400" b="1" dirty="0"/>
              <a:t>B</a:t>
            </a:r>
            <a:r>
              <a:rPr lang="ar-QA" sz="2400" b="1" dirty="0"/>
              <a:t>ما وظيفة  الجزء </a:t>
            </a:r>
            <a:endParaRPr lang="en-US" sz="2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F76212-3E35-DC9D-159A-4C3815E824D3}"/>
              </a:ext>
            </a:extLst>
          </p:cNvPr>
          <p:cNvSpPr txBox="1"/>
          <p:nvPr/>
        </p:nvSpPr>
        <p:spPr>
          <a:xfrm>
            <a:off x="7856006" y="5022991"/>
            <a:ext cx="3026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</a:t>
            </a:r>
            <a:r>
              <a:rPr lang="ar-QA" sz="2400" b="1" dirty="0"/>
              <a:t>ما اسم الجزء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4263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78DADE-0AD1-9184-130C-EE63385B51EB}"/>
              </a:ext>
            </a:extLst>
          </p:cNvPr>
          <p:cNvSpPr txBox="1"/>
          <p:nvPr/>
        </p:nvSpPr>
        <p:spPr>
          <a:xfrm>
            <a:off x="6248400" y="513542"/>
            <a:ext cx="4492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QA" sz="2800" b="1" dirty="0">
                <a:solidFill>
                  <a:srgbClr val="FF0000"/>
                </a:solidFill>
              </a:rPr>
              <a:t>ما المرض الذي يسببه نقص الحديد؟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3BCB74-0FEC-F1E5-C6A8-AAEEA950C020}"/>
              </a:ext>
            </a:extLst>
          </p:cNvPr>
          <p:cNvSpPr txBox="1"/>
          <p:nvPr/>
        </p:nvSpPr>
        <p:spPr>
          <a:xfrm>
            <a:off x="1049867" y="2083202"/>
            <a:ext cx="10063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QA" sz="2800" b="1" dirty="0">
                <a:solidFill>
                  <a:srgbClr val="FF0000"/>
                </a:solidFill>
              </a:rPr>
              <a:t>ما المرض الذي يسببه تجمع الترسبات </a:t>
            </a:r>
            <a:r>
              <a:rPr lang="ar-QA" sz="2800" b="1" dirty="0" err="1">
                <a:solidFill>
                  <a:srgbClr val="FF0000"/>
                </a:solidFill>
              </a:rPr>
              <a:t>الصفائحيه</a:t>
            </a:r>
            <a:r>
              <a:rPr lang="ar-QA" sz="2800" b="1" dirty="0">
                <a:solidFill>
                  <a:srgbClr val="FF0000"/>
                </a:solidFill>
              </a:rPr>
              <a:t> في الشريان الذي يغذي الجسم 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0B98E9-1348-795C-ABC9-1DA2C89CCBAF}"/>
              </a:ext>
            </a:extLst>
          </p:cNvPr>
          <p:cNvSpPr txBox="1"/>
          <p:nvPr/>
        </p:nvSpPr>
        <p:spPr>
          <a:xfrm>
            <a:off x="1744133" y="3652862"/>
            <a:ext cx="8829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QA" sz="2800" b="1" dirty="0">
                <a:solidFill>
                  <a:srgbClr val="FF0000"/>
                </a:solidFill>
              </a:rPr>
              <a:t>اذكر بعض الطرق للحفاظ على صحة القلب والجهاز الدوري 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26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06DA2C91D4F41A66963EA339F1DA9" ma:contentTypeVersion="13" ma:contentTypeDescription="Create a new document." ma:contentTypeScope="" ma:versionID="b5be3949cd217061e962d2174b08d929">
  <xsd:schema xmlns:xsd="http://www.w3.org/2001/XMLSchema" xmlns:xs="http://www.w3.org/2001/XMLSchema" xmlns:p="http://schemas.microsoft.com/office/2006/metadata/properties" xmlns:ns2="0d355157-026c-49f6-aa2f-cbe151723115" xmlns:ns3="362b3b1f-06d3-4f9e-b0ba-0513a433b739" targetNamespace="http://schemas.microsoft.com/office/2006/metadata/properties" ma:root="true" ma:fieldsID="b41612e26158207d46b72038a714fd53" ns2:_="" ns3:_="">
    <xsd:import namespace="0d355157-026c-49f6-aa2f-cbe151723115"/>
    <xsd:import namespace="362b3b1f-06d3-4f9e-b0ba-0513a433b7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355157-026c-49f6-aa2f-cbe1517231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086164c-47c3-4f22-8c63-00e153f621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2b3b1f-06d3-4f9e-b0ba-0513a433b73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355157-026c-49f6-aa2f-cbe15172311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63A74A-3C8F-4A2F-BFAF-EA5F60BFCF0F}"/>
</file>

<file path=customXml/itemProps2.xml><?xml version="1.0" encoding="utf-8"?>
<ds:datastoreItem xmlns:ds="http://schemas.openxmlformats.org/officeDocument/2006/customXml" ds:itemID="{F7CA8765-5D37-4E5B-84C0-FF10C226001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A0636F3-01FA-4182-B947-64B938AD6E8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1409</TotalTime>
  <Words>667</Words>
  <Application>Microsoft Office PowerPoint</Application>
  <PresentationFormat>Widescreen</PresentationFormat>
  <Paragraphs>109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Al-Jazeera-Arabic-Bold</vt:lpstr>
      <vt:lpstr>Arial</vt:lpstr>
      <vt:lpstr>Arial-BoldMT</vt:lpstr>
      <vt:lpstr>Calibri</vt:lpstr>
      <vt:lpstr>Times New Roman</vt:lpstr>
      <vt:lpstr>Tw Cen MT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B) كلوريد الصوديوم + ..................                     حمض الهيدروكلوريك + هيدروكسيد الصوديوم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ادرس الشكل التالي ثم أجب عن الأسئلة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علي سلامه علي  البشيش</dc:creator>
  <cp:lastModifiedBy>محمد محمود محمد  عبدالعال</cp:lastModifiedBy>
  <cp:revision>117</cp:revision>
  <cp:lastPrinted>2021-11-16T06:13:00Z</cp:lastPrinted>
  <dcterms:created xsi:type="dcterms:W3CDTF">2021-11-12T18:33:39Z</dcterms:created>
  <dcterms:modified xsi:type="dcterms:W3CDTF">2024-10-03T08:04:14Z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b46f0c7-1e5b-43db-99eb-3257df1e5bf6_Enabled">
    <vt:lpwstr>true</vt:lpwstr>
  </property>
  <property fmtid="{D5CDD505-2E9C-101B-9397-08002B2CF9AE}" pid="3" name="MSIP_Label_0b46f0c7-1e5b-43db-99eb-3257df1e5bf6_SetDate">
    <vt:lpwstr>2021-11-12T18:37:17Z</vt:lpwstr>
  </property>
  <property fmtid="{D5CDD505-2E9C-101B-9397-08002B2CF9AE}" pid="4" name="MSIP_Label_0b46f0c7-1e5b-43db-99eb-3257df1e5bf6_Method">
    <vt:lpwstr>Standard</vt:lpwstr>
  </property>
  <property fmtid="{D5CDD505-2E9C-101B-9397-08002B2CF9AE}" pid="5" name="MSIP_Label_0b46f0c7-1e5b-43db-99eb-3257df1e5bf6_Name">
    <vt:lpwstr>0b46f0c7-1e5b-43db-99eb-3257df1e5bf6</vt:lpwstr>
  </property>
  <property fmtid="{D5CDD505-2E9C-101B-9397-08002B2CF9AE}" pid="6" name="MSIP_Label_0b46f0c7-1e5b-43db-99eb-3257df1e5bf6_SiteId">
    <vt:lpwstr>2dcae639-d4a4-4454-82c7-592ab66fc7bd</vt:lpwstr>
  </property>
  <property fmtid="{D5CDD505-2E9C-101B-9397-08002B2CF9AE}" pid="7" name="MSIP_Label_0b46f0c7-1e5b-43db-99eb-3257df1e5bf6_ActionId">
    <vt:lpwstr>f2bf6c88-ee87-4025-ad87-913538f720ab</vt:lpwstr>
  </property>
  <property fmtid="{D5CDD505-2E9C-101B-9397-08002B2CF9AE}" pid="8" name="MSIP_Label_0b46f0c7-1e5b-43db-99eb-3257df1e5bf6_ContentBits">
    <vt:lpwstr>0</vt:lpwstr>
  </property>
  <property fmtid="{D5CDD505-2E9C-101B-9397-08002B2CF9AE}" pid="9" name="ContentTypeId">
    <vt:lpwstr>0x0101002D306DA2C91D4F41A66963EA339F1DA9</vt:lpwstr>
  </property>
</Properties>
</file>