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9" r:id="rId4"/>
    <p:sldMasterId id="2147483719" r:id="rId5"/>
  </p:sldMasterIdLst>
  <p:notesMasterIdLst>
    <p:notesMasterId r:id="rId34"/>
  </p:notesMasterIdLst>
  <p:sldIdLst>
    <p:sldId id="280" r:id="rId6"/>
    <p:sldId id="416" r:id="rId7"/>
    <p:sldId id="426" r:id="rId8"/>
    <p:sldId id="306" r:id="rId9"/>
    <p:sldId id="1270" r:id="rId10"/>
    <p:sldId id="419" r:id="rId11"/>
    <p:sldId id="424" r:id="rId12"/>
    <p:sldId id="364" r:id="rId13"/>
    <p:sldId id="420" r:id="rId14"/>
    <p:sldId id="421" r:id="rId15"/>
    <p:sldId id="1273" r:id="rId16"/>
    <p:sldId id="1263" r:id="rId17"/>
    <p:sldId id="1264" r:id="rId18"/>
    <p:sldId id="1272" r:id="rId19"/>
    <p:sldId id="328" r:id="rId20"/>
    <p:sldId id="1265" r:id="rId21"/>
    <p:sldId id="1266" r:id="rId22"/>
    <p:sldId id="418" r:id="rId23"/>
    <p:sldId id="423" r:id="rId24"/>
    <p:sldId id="1271" r:id="rId25"/>
    <p:sldId id="1274" r:id="rId26"/>
    <p:sldId id="446" r:id="rId27"/>
    <p:sldId id="447" r:id="rId28"/>
    <p:sldId id="444" r:id="rId29"/>
    <p:sldId id="448" r:id="rId30"/>
    <p:sldId id="449" r:id="rId31"/>
    <p:sldId id="450" r:id="rId32"/>
    <p:sldId id="451" r:id="rId33"/>
  </p:sldIdLst>
  <p:sldSz cx="12192000" cy="6858000"/>
  <p:notesSz cx="6858000" cy="9144000"/>
  <p:custDataLst>
    <p:tags r:id="rId3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F99943-C5A3-46AA-AB59-D736F92F44A7}" v="84" dt="2021-05-04T06:48:01.257"/>
    <p1510:client id="{6C61A8A2-0411-49D0-9B98-F6EDD1855DBD}" v="2" dt="2021-05-04T08:15:35.486"/>
    <p1510:client id="{928BA5D9-3CFB-4BA7-9E45-C9087AE82781}" v="5" dt="2021-05-04T08:43:57.8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64" d="100"/>
          <a:sy n="64" d="100"/>
        </p:scale>
        <p:origin x="9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gs" Target="tags/tag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فاتن حكمت   الزرقاوي" userId="S::f.alzarkawi2401@education.qa::b5fd5163-9e6e-412f-9afb-9eebe4b942b6" providerId="AD" clId="Web-{62F99943-C5A3-46AA-AB59-D736F92F44A7}"/>
    <pc:docChg chg="modSld">
      <pc:chgData name="فاتن حكمت   الزرقاوي" userId="S::f.alzarkawi2401@education.qa::b5fd5163-9e6e-412f-9afb-9eebe4b942b6" providerId="AD" clId="Web-{62F99943-C5A3-46AA-AB59-D736F92F44A7}" dt="2021-05-04T06:48:01.241" v="40" actId="20577"/>
      <pc:docMkLst>
        <pc:docMk/>
      </pc:docMkLst>
      <pc:sldChg chg="modSp">
        <pc:chgData name="فاتن حكمت   الزرقاوي" userId="S::f.alzarkawi2401@education.qa::b5fd5163-9e6e-412f-9afb-9eebe4b942b6" providerId="AD" clId="Web-{62F99943-C5A3-46AA-AB59-D736F92F44A7}" dt="2021-05-04T06:48:01.241" v="40" actId="20577"/>
        <pc:sldMkLst>
          <pc:docMk/>
          <pc:sldMk cId="0" sldId="1273"/>
        </pc:sldMkLst>
        <pc:spChg chg="mod">
          <ac:chgData name="فاتن حكمت   الزرقاوي" userId="S::f.alzarkawi2401@education.qa::b5fd5163-9e6e-412f-9afb-9eebe4b942b6" providerId="AD" clId="Web-{62F99943-C5A3-46AA-AB59-D736F92F44A7}" dt="2021-05-04T06:48:01.241" v="40" actId="20577"/>
          <ac:spMkLst>
            <pc:docMk/>
            <pc:sldMk cId="0" sldId="1273"/>
            <ac:spMk id="17" creationId="{1A18FA89-3122-4596-B6E5-62661956BAE1}"/>
          </ac:spMkLst>
        </pc:spChg>
      </pc:sldChg>
    </pc:docChg>
  </pc:docChgLst>
  <pc:docChgLst>
    <pc:chgData name="فاتن حكمت   الزرقاوي" userId="b5fd5163-9e6e-412f-9afb-9eebe4b942b6" providerId="ADAL" clId="{6C61A8A2-0411-49D0-9B98-F6EDD1855DBD}"/>
    <pc:docChg chg="modSld">
      <pc:chgData name="فاتن حكمت   الزرقاوي" userId="b5fd5163-9e6e-412f-9afb-9eebe4b942b6" providerId="ADAL" clId="{6C61A8A2-0411-49D0-9B98-F6EDD1855DBD}" dt="2021-05-04T08:15:35.486" v="1" actId="20577"/>
      <pc:docMkLst>
        <pc:docMk/>
      </pc:docMkLst>
      <pc:sldChg chg="modSp">
        <pc:chgData name="فاتن حكمت   الزرقاوي" userId="b5fd5163-9e6e-412f-9afb-9eebe4b942b6" providerId="ADAL" clId="{6C61A8A2-0411-49D0-9B98-F6EDD1855DBD}" dt="2021-05-04T08:15:35.486" v="1" actId="20577"/>
        <pc:sldMkLst>
          <pc:docMk/>
          <pc:sldMk cId="0" sldId="1273"/>
        </pc:sldMkLst>
        <pc:spChg chg="mod">
          <ac:chgData name="فاتن حكمت   الزرقاوي" userId="b5fd5163-9e6e-412f-9afb-9eebe4b942b6" providerId="ADAL" clId="{6C61A8A2-0411-49D0-9B98-F6EDD1855DBD}" dt="2021-05-04T08:15:35.486" v="1" actId="20577"/>
          <ac:spMkLst>
            <pc:docMk/>
            <pc:sldMk cId="0" sldId="1273"/>
            <ac:spMk id="17" creationId="{1A18FA89-3122-4596-B6E5-62661956BAE1}"/>
          </ac:spMkLst>
        </pc:spChg>
      </pc:sldChg>
    </pc:docChg>
  </pc:docChgLst>
  <pc:docChgLst>
    <pc:chgData name="فاتن حكمت   الزرقاوي" userId="S::f.alzarkawi2401@education.qa::b5fd5163-9e6e-412f-9afb-9eebe4b942b6" providerId="AD" clId="Web-{928BA5D9-3CFB-4BA7-9E45-C9087AE82781}"/>
    <pc:docChg chg="modSld">
      <pc:chgData name="فاتن حكمت   الزرقاوي" userId="S::f.alzarkawi2401@education.qa::b5fd5163-9e6e-412f-9afb-9eebe4b942b6" providerId="AD" clId="Web-{928BA5D9-3CFB-4BA7-9E45-C9087AE82781}" dt="2021-05-04T08:43:53.757" v="3" actId="20577"/>
      <pc:docMkLst>
        <pc:docMk/>
      </pc:docMkLst>
      <pc:sldChg chg="modSp">
        <pc:chgData name="فاتن حكمت   الزرقاوي" userId="S::f.alzarkawi2401@education.qa::b5fd5163-9e6e-412f-9afb-9eebe4b942b6" providerId="AD" clId="Web-{928BA5D9-3CFB-4BA7-9E45-C9087AE82781}" dt="2021-05-04T08:43:53.757" v="3" actId="20577"/>
        <pc:sldMkLst>
          <pc:docMk/>
          <pc:sldMk cId="1159677462" sldId="1265"/>
        </pc:sldMkLst>
        <pc:spChg chg="mod">
          <ac:chgData name="فاتن حكمت   الزرقاوي" userId="S::f.alzarkawi2401@education.qa::b5fd5163-9e6e-412f-9afb-9eebe4b942b6" providerId="AD" clId="Web-{928BA5D9-3CFB-4BA7-9E45-C9087AE82781}" dt="2021-05-04T08:43:53.757" v="3" actId="20577"/>
          <ac:spMkLst>
            <pc:docMk/>
            <pc:sldMk cId="1159677462" sldId="1265"/>
            <ac:spMk id="4" creationId="{3D3936ED-8470-4DEB-AA2C-D33C1249496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28689BD7-CD62-4A3A-8C0A-5C58E79DA914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5D0E6687-53E9-4B93-8EFF-C7863B0D4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716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3A4C15-D9EB-4315-802D-386C062E93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687F07-2179-483D-8F40-51AC1A1C04D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C9AA33-ABB4-41B6-BCE0-48117EF578AD}"/>
              </a:ext>
            </a:extLst>
          </p:cNvPr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2FE177A-0D0D-4AEA-8208-B02DDA73CB8E}" type="slidenum">
              <a:t>6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266574-7294-43BF-B43A-3CF7325A04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6876A3-C578-495B-AA7D-05B84431B3A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6631D2-60C6-44EF-A7D4-EA5F43976D7B}"/>
              </a:ext>
            </a:extLst>
          </p:cNvPr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7A2A4F0-A127-4F0D-90FB-28FDE4A118C0}" type="slidenum">
              <a:t>7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82E2C6-B10F-4506-925D-DC6ACD55FF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4D9FE8-4A73-4E1B-A85A-4F9F193F753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569889-72A8-401C-8305-808A5A52CA09}"/>
              </a:ext>
            </a:extLst>
          </p:cNvPr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A1F9BF6-B1E8-4C26-B98D-6A2D2ABC015B}" type="slidenum">
              <a:t>11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153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145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793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995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049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799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36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518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603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424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9733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8769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3142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5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0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4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6547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3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352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2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5978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1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6475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0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8484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9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0349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8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3234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7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6421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6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595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5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6411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4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1830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3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8680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2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936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8077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5958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8734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7699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5014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6734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516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5665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2620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659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4512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5957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093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8311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3406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1178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7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4329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6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6241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5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6201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4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6553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3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8692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2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3099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1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1408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0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81411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9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09677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8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09892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7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1713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6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32441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5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9308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4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75333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3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27440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2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14281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1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4230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0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5543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9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84093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8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6249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7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22992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6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12826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5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35090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4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98467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3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1967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2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83135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1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16252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1149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9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9979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8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82083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7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1688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6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87575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5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17998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4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9884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3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7834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21973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14747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37745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70071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21367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11829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52444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78191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40170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44522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17577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5541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0679318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9023508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81583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761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32.xml"/><Relationship Id="rId42" Type="http://schemas.openxmlformats.org/officeDocument/2006/relationships/slideLayout" Target="../slideLayouts/slideLayout53.xml"/><Relationship Id="rId47" Type="http://schemas.openxmlformats.org/officeDocument/2006/relationships/slideLayout" Target="../slideLayouts/slideLayout58.xml"/><Relationship Id="rId63" Type="http://schemas.openxmlformats.org/officeDocument/2006/relationships/slideLayout" Target="../slideLayouts/slideLayout74.xml"/><Relationship Id="rId68" Type="http://schemas.openxmlformats.org/officeDocument/2006/relationships/slideLayout" Target="../slideLayouts/slideLayout79.xml"/><Relationship Id="rId84" Type="http://schemas.openxmlformats.org/officeDocument/2006/relationships/theme" Target="../theme/theme2.xml"/><Relationship Id="rId1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22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53" Type="http://schemas.openxmlformats.org/officeDocument/2006/relationships/slideLayout" Target="../slideLayouts/slideLayout64.xml"/><Relationship Id="rId58" Type="http://schemas.openxmlformats.org/officeDocument/2006/relationships/slideLayout" Target="../slideLayouts/slideLayout69.xml"/><Relationship Id="rId74" Type="http://schemas.openxmlformats.org/officeDocument/2006/relationships/slideLayout" Target="../slideLayouts/slideLayout85.xml"/><Relationship Id="rId79" Type="http://schemas.openxmlformats.org/officeDocument/2006/relationships/slideLayout" Target="../slideLayouts/slideLayout90.xml"/><Relationship Id="rId5" Type="http://schemas.openxmlformats.org/officeDocument/2006/relationships/slideLayout" Target="../slideLayouts/slideLayout16.xml"/><Relationship Id="rId61" Type="http://schemas.openxmlformats.org/officeDocument/2006/relationships/slideLayout" Target="../slideLayouts/slideLayout72.xml"/><Relationship Id="rId82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48" Type="http://schemas.openxmlformats.org/officeDocument/2006/relationships/slideLayout" Target="../slideLayouts/slideLayout59.xml"/><Relationship Id="rId56" Type="http://schemas.openxmlformats.org/officeDocument/2006/relationships/slideLayout" Target="../slideLayouts/slideLayout67.xml"/><Relationship Id="rId64" Type="http://schemas.openxmlformats.org/officeDocument/2006/relationships/slideLayout" Target="../slideLayouts/slideLayout75.xml"/><Relationship Id="rId69" Type="http://schemas.openxmlformats.org/officeDocument/2006/relationships/slideLayout" Target="../slideLayouts/slideLayout80.xml"/><Relationship Id="rId77" Type="http://schemas.openxmlformats.org/officeDocument/2006/relationships/slideLayout" Target="../slideLayouts/slideLayout88.xml"/><Relationship Id="rId8" Type="http://schemas.openxmlformats.org/officeDocument/2006/relationships/slideLayout" Target="../slideLayouts/slideLayout19.xml"/><Relationship Id="rId51" Type="http://schemas.openxmlformats.org/officeDocument/2006/relationships/slideLayout" Target="../slideLayouts/slideLayout62.xml"/><Relationship Id="rId72" Type="http://schemas.openxmlformats.org/officeDocument/2006/relationships/slideLayout" Target="../slideLayouts/slideLayout83.xml"/><Relationship Id="rId80" Type="http://schemas.openxmlformats.org/officeDocument/2006/relationships/slideLayout" Target="../slideLayouts/slideLayout91.xml"/><Relationship Id="rId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70.xml"/><Relationship Id="rId67" Type="http://schemas.openxmlformats.org/officeDocument/2006/relationships/slideLayout" Target="../slideLayouts/slideLayout78.xml"/><Relationship Id="rId20" Type="http://schemas.openxmlformats.org/officeDocument/2006/relationships/slideLayout" Target="../slideLayouts/slideLayout31.xml"/><Relationship Id="rId41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65.xml"/><Relationship Id="rId62" Type="http://schemas.openxmlformats.org/officeDocument/2006/relationships/slideLayout" Target="../slideLayouts/slideLayout73.xml"/><Relationship Id="rId70" Type="http://schemas.openxmlformats.org/officeDocument/2006/relationships/slideLayout" Target="../slideLayouts/slideLayout81.xml"/><Relationship Id="rId75" Type="http://schemas.openxmlformats.org/officeDocument/2006/relationships/slideLayout" Target="../slideLayouts/slideLayout86.xml"/><Relationship Id="rId83" Type="http://schemas.openxmlformats.org/officeDocument/2006/relationships/slideLayout" Target="../slideLayouts/slideLayout94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60.xml"/><Relationship Id="rId57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21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52" Type="http://schemas.openxmlformats.org/officeDocument/2006/relationships/slideLayout" Target="../slideLayouts/slideLayout63.xml"/><Relationship Id="rId60" Type="http://schemas.openxmlformats.org/officeDocument/2006/relationships/slideLayout" Target="../slideLayouts/slideLayout71.xml"/><Relationship Id="rId65" Type="http://schemas.openxmlformats.org/officeDocument/2006/relationships/slideLayout" Target="../slideLayouts/slideLayout76.xml"/><Relationship Id="rId73" Type="http://schemas.openxmlformats.org/officeDocument/2006/relationships/slideLayout" Target="../slideLayouts/slideLayout84.xml"/><Relationship Id="rId78" Type="http://schemas.openxmlformats.org/officeDocument/2006/relationships/slideLayout" Target="../slideLayouts/slideLayout89.xml"/><Relationship Id="rId81" Type="http://schemas.openxmlformats.org/officeDocument/2006/relationships/slideLayout" Target="../slideLayouts/slideLayout9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9" Type="http://schemas.openxmlformats.org/officeDocument/2006/relationships/slideLayout" Target="../slideLayouts/slideLayout50.xml"/><Relationship Id="rId34" Type="http://schemas.openxmlformats.org/officeDocument/2006/relationships/slideLayout" Target="../slideLayouts/slideLayout45.xml"/><Relationship Id="rId50" Type="http://schemas.openxmlformats.org/officeDocument/2006/relationships/slideLayout" Target="../slideLayouts/slideLayout61.xml"/><Relationship Id="rId55" Type="http://schemas.openxmlformats.org/officeDocument/2006/relationships/slideLayout" Target="../slideLayouts/slideLayout66.xml"/><Relationship Id="rId76" Type="http://schemas.openxmlformats.org/officeDocument/2006/relationships/slideLayout" Target="../slideLayouts/slideLayout87.xml"/><Relationship Id="rId7" Type="http://schemas.openxmlformats.org/officeDocument/2006/relationships/slideLayout" Target="../slideLayouts/slideLayout18.xml"/><Relationship Id="rId71" Type="http://schemas.openxmlformats.org/officeDocument/2006/relationships/slideLayout" Target="../slideLayouts/slideLayout82.xml"/><Relationship Id="rId2" Type="http://schemas.openxmlformats.org/officeDocument/2006/relationships/slideLayout" Target="../slideLayouts/slideLayout13.xml"/><Relationship Id="rId29" Type="http://schemas.openxmlformats.org/officeDocument/2006/relationships/slideLayout" Target="../slideLayouts/slideLayout40.xml"/><Relationship Id="rId24" Type="http://schemas.openxmlformats.org/officeDocument/2006/relationships/slideLayout" Target="../slideLayouts/slideLayout35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66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673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38357B0-81BC-438F-BCCB-9BA961A9A946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5A10F99-EC63-4A25-9972-9EB03BFAE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35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96" r:id="rId3"/>
    <p:sldLayoutId id="2147483795" r:id="rId4"/>
    <p:sldLayoutId id="2147483794" r:id="rId5"/>
    <p:sldLayoutId id="2147483793" r:id="rId6"/>
    <p:sldLayoutId id="2147483792" r:id="rId7"/>
    <p:sldLayoutId id="2147483782" r:id="rId8"/>
    <p:sldLayoutId id="2147483781" r:id="rId9"/>
    <p:sldLayoutId id="2147483780" r:id="rId10"/>
    <p:sldLayoutId id="2147483766" r:id="rId11"/>
    <p:sldLayoutId id="2147483765" r:id="rId12"/>
    <p:sldLayoutId id="2147483764" r:id="rId13"/>
    <p:sldLayoutId id="2147483763" r:id="rId14"/>
    <p:sldLayoutId id="2147483753" r:id="rId15"/>
    <p:sldLayoutId id="2147483752" r:id="rId16"/>
    <p:sldLayoutId id="2147483751" r:id="rId17"/>
    <p:sldLayoutId id="2147483750" r:id="rId18"/>
    <p:sldLayoutId id="2147483742" r:id="rId19"/>
    <p:sldLayoutId id="2147483741" r:id="rId20"/>
    <p:sldLayoutId id="2147483740" r:id="rId21"/>
    <p:sldLayoutId id="2147483739" r:id="rId22"/>
    <p:sldLayoutId id="2147483738" r:id="rId23"/>
    <p:sldLayoutId id="2147483734" r:id="rId24"/>
    <p:sldLayoutId id="2147483733" r:id="rId25"/>
    <p:sldLayoutId id="2147483732" r:id="rId26"/>
    <p:sldLayoutId id="2147483731" r:id="rId27"/>
    <p:sldLayoutId id="2147483722" r:id="rId28"/>
    <p:sldLayoutId id="2147483723" r:id="rId29"/>
    <p:sldLayoutId id="2147483724" r:id="rId30"/>
    <p:sldLayoutId id="2147483725" r:id="rId31"/>
    <p:sldLayoutId id="2147483726" r:id="rId32"/>
    <p:sldLayoutId id="2147483802" r:id="rId33"/>
    <p:sldLayoutId id="2147483801" r:id="rId34"/>
    <p:sldLayoutId id="2147483800" r:id="rId35"/>
    <p:sldLayoutId id="2147483799" r:id="rId36"/>
    <p:sldLayoutId id="2147483798" r:id="rId37"/>
    <p:sldLayoutId id="2147483797" r:id="rId38"/>
    <p:sldLayoutId id="2147483791" r:id="rId39"/>
    <p:sldLayoutId id="2147483790" r:id="rId40"/>
    <p:sldLayoutId id="2147483789" r:id="rId41"/>
    <p:sldLayoutId id="2147483788" r:id="rId42"/>
    <p:sldLayoutId id="2147483787" r:id="rId43"/>
    <p:sldLayoutId id="2147483786" r:id="rId44"/>
    <p:sldLayoutId id="2147483785" r:id="rId45"/>
    <p:sldLayoutId id="2147483784" r:id="rId46"/>
    <p:sldLayoutId id="2147483783" r:id="rId47"/>
    <p:sldLayoutId id="2147483779" r:id="rId48"/>
    <p:sldLayoutId id="2147483778" r:id="rId49"/>
    <p:sldLayoutId id="2147483777" r:id="rId50"/>
    <p:sldLayoutId id="2147483776" r:id="rId51"/>
    <p:sldLayoutId id="2147483775" r:id="rId52"/>
    <p:sldLayoutId id="2147483774" r:id="rId53"/>
    <p:sldLayoutId id="2147483773" r:id="rId54"/>
    <p:sldLayoutId id="2147483772" r:id="rId55"/>
    <p:sldLayoutId id="2147483771" r:id="rId56"/>
    <p:sldLayoutId id="2147483770" r:id="rId57"/>
    <p:sldLayoutId id="2147483769" r:id="rId58"/>
    <p:sldLayoutId id="2147483768" r:id="rId59"/>
    <p:sldLayoutId id="2147483767" r:id="rId60"/>
    <p:sldLayoutId id="2147483762" r:id="rId61"/>
    <p:sldLayoutId id="2147483761" r:id="rId62"/>
    <p:sldLayoutId id="2147483760" r:id="rId63"/>
    <p:sldLayoutId id="2147483759" r:id="rId64"/>
    <p:sldLayoutId id="2147483758" r:id="rId65"/>
    <p:sldLayoutId id="2147483757" r:id="rId66"/>
    <p:sldLayoutId id="2147483756" r:id="rId67"/>
    <p:sldLayoutId id="2147483755" r:id="rId68"/>
    <p:sldLayoutId id="2147483754" r:id="rId69"/>
    <p:sldLayoutId id="2147483749" r:id="rId70"/>
    <p:sldLayoutId id="2147483748" r:id="rId71"/>
    <p:sldLayoutId id="2147483747" r:id="rId72"/>
    <p:sldLayoutId id="2147483746" r:id="rId73"/>
    <p:sldLayoutId id="2147483745" r:id="rId74"/>
    <p:sldLayoutId id="2147483744" r:id="rId75"/>
    <p:sldLayoutId id="2147483743" r:id="rId76"/>
    <p:sldLayoutId id="2147483737" r:id="rId77"/>
    <p:sldLayoutId id="2147483736" r:id="rId78"/>
    <p:sldLayoutId id="2147483735" r:id="rId79"/>
    <p:sldLayoutId id="2147483727" r:id="rId80"/>
    <p:sldLayoutId id="2147483728" r:id="rId81"/>
    <p:sldLayoutId id="2147483729" r:id="rId82"/>
    <p:sldLayoutId id="2147483730" r:id="rId8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4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03D26-24D3-4586-B0E9-0593B4D46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233534"/>
            <a:ext cx="10893811" cy="154398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r"/>
            <a:r>
              <a:rPr lang="ar-QA" sz="2400" b="1" dirty="0">
                <a:solidFill>
                  <a:schemeClr val="tx1"/>
                </a:solidFill>
              </a:rPr>
              <a:t>إن وأخواتها </a:t>
            </a:r>
            <a:br>
              <a:rPr lang="ar-QA" sz="2400" b="1" dirty="0">
                <a:solidFill>
                  <a:schemeClr val="tx1"/>
                </a:solidFill>
              </a:rPr>
            </a:br>
            <a:r>
              <a:rPr lang="ar-QA" sz="2400" b="1" dirty="0">
                <a:solidFill>
                  <a:schemeClr val="tx1"/>
                </a:solidFill>
              </a:rPr>
              <a:t>الميزان الصرفي</a:t>
            </a:r>
            <a:br>
              <a:rPr lang="ar-QA" sz="2400" b="1" dirty="0">
                <a:solidFill>
                  <a:schemeClr val="tx1"/>
                </a:solidFill>
              </a:rPr>
            </a:br>
            <a:r>
              <a:rPr lang="ar-QA" sz="2400" b="1" dirty="0">
                <a:solidFill>
                  <a:schemeClr val="tx1"/>
                </a:solidFill>
              </a:rPr>
              <a:t>النعت والإضافة</a:t>
            </a:r>
            <a:br>
              <a:rPr lang="ar-QA" sz="2400" b="1" dirty="0">
                <a:solidFill>
                  <a:schemeClr val="tx1"/>
                </a:solidFill>
              </a:rPr>
            </a:br>
            <a:r>
              <a:rPr lang="ar-QA" sz="2400" b="1" dirty="0">
                <a:solidFill>
                  <a:schemeClr val="tx1"/>
                </a:solidFill>
              </a:rPr>
              <a:t>الأعداد المفردة والمركبة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CF8152-A2AC-4DAA-87BD-3334B5EAD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929946" y="4257208"/>
            <a:ext cx="3073138" cy="219282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192D0B5-BF05-4302-ACE5-5E5153F7F1E9}"/>
              </a:ext>
            </a:extLst>
          </p:cNvPr>
          <p:cNvGrpSpPr/>
          <p:nvPr/>
        </p:nvGrpSpPr>
        <p:grpSpPr>
          <a:xfrm>
            <a:off x="3629466" y="139904"/>
            <a:ext cx="4161664" cy="1214275"/>
            <a:chOff x="2684299" y="2336054"/>
            <a:chExt cx="2764387" cy="1214275"/>
          </a:xfrm>
        </p:grpSpPr>
        <p:sp>
          <p:nvSpPr>
            <p:cNvPr id="5" name="Hexagon 4">
              <a:extLst>
                <a:ext uri="{FF2B5EF4-FFF2-40B4-BE49-F238E27FC236}">
                  <a16:creationId xmlns:a16="http://schemas.microsoft.com/office/drawing/2014/main" id="{59F3AC31-D9ED-47DC-8E44-8CADC7B39332}"/>
                </a:ext>
              </a:extLst>
            </p:cNvPr>
            <p:cNvSpPr/>
            <p:nvPr/>
          </p:nvSpPr>
          <p:spPr>
            <a:xfrm rot="5400000">
              <a:off x="3459355" y="1560998"/>
              <a:ext cx="1214275" cy="2764387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6" name="Hexagon 4">
              <a:extLst>
                <a:ext uri="{FF2B5EF4-FFF2-40B4-BE49-F238E27FC236}">
                  <a16:creationId xmlns:a16="http://schemas.microsoft.com/office/drawing/2014/main" id="{1387F926-1914-4DB5-A335-4B7F96C81B1C}"/>
                </a:ext>
              </a:extLst>
            </p:cNvPr>
            <p:cNvSpPr txBox="1"/>
            <p:nvPr/>
          </p:nvSpPr>
          <p:spPr>
            <a:xfrm>
              <a:off x="3145031" y="2485448"/>
              <a:ext cx="1842925" cy="809517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QA" sz="2800" kern="1200" dirty="0">
                  <a:solidFill>
                    <a:schemeClr val="tx1"/>
                  </a:solidFill>
                </a:rPr>
                <a:t>مراجعة قواعد</a:t>
              </a:r>
              <a:endParaRPr lang="en-US" sz="2800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6949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A92D4A-B409-4B13-984A-72E9345A0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576" y="649615"/>
            <a:ext cx="7321038" cy="5520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528A804C-2CD7-4E6A-AA4C-692AF7BBA693}"/>
              </a:ext>
            </a:extLst>
          </p:cNvPr>
          <p:cNvSpPr txBox="1"/>
          <p:nvPr/>
        </p:nvSpPr>
        <p:spPr>
          <a:xfrm>
            <a:off x="2828046" y="687733"/>
            <a:ext cx="611799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4400" b="1" i="0" u="none" strike="noStrike" baseline="0" dirty="0">
                <a:solidFill>
                  <a:schemeClr val="accent3">
                    <a:lumMod val="50000"/>
                  </a:schemeClr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إن وأخواتها</a:t>
            </a:r>
          </a:p>
        </p:txBody>
      </p:sp>
    </p:spTree>
    <p:extLst>
      <p:ext uri="{BB962C8B-B14F-4D97-AF65-F5344CB8AC3E}">
        <p14:creationId xmlns:p14="http://schemas.microsoft.com/office/powerpoint/2010/main" val="1829209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38C6202-D19C-4237-B53C-C550223793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0" b="53847"/>
          <a:stretch/>
        </p:blipFill>
        <p:spPr bwMode="auto">
          <a:xfrm>
            <a:off x="933252" y="1157633"/>
            <a:ext cx="10122657" cy="415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28F9EEFD-A4D6-4E7D-9D1E-EBA33906ECD6}"/>
              </a:ext>
            </a:extLst>
          </p:cNvPr>
          <p:cNvSpPr/>
          <p:nvPr/>
        </p:nvSpPr>
        <p:spPr>
          <a:xfrm>
            <a:off x="2262433" y="3138971"/>
            <a:ext cx="2677217" cy="678885"/>
          </a:xfrm>
          <a:prstGeom prst="round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20227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D63BA-F2F7-493E-A4D0-21FFE3B98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QA" dirty="0"/>
              <a:t>أنواع الخبر للحروف الناسخة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D512F-C98C-499D-82A7-2B91CE0530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endParaRPr lang="ar-QA" sz="6600" b="1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algn="r"/>
            <a:endParaRPr lang="ar-QA" sz="6600" b="1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algn="r"/>
            <a:endParaRPr lang="en-US" sz="6600" b="1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F5B1C43-8BDF-4A0B-A280-3EA8D00DF154}"/>
              </a:ext>
            </a:extLst>
          </p:cNvPr>
          <p:cNvSpPr/>
          <p:nvPr/>
        </p:nvSpPr>
        <p:spPr>
          <a:xfrm>
            <a:off x="3628390" y="1678146"/>
            <a:ext cx="4935220" cy="1655763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5400" b="1" dirty="0"/>
              <a:t>أنواع الخبر </a:t>
            </a:r>
            <a:r>
              <a:rPr lang="ar-QA" dirty="0"/>
              <a:t> </a:t>
            </a:r>
            <a:endParaRPr lang="en-US" dirty="0"/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E00170F1-4EA3-408F-B157-61629C0F0C30}"/>
              </a:ext>
            </a:extLst>
          </p:cNvPr>
          <p:cNvSpPr/>
          <p:nvPr/>
        </p:nvSpPr>
        <p:spPr>
          <a:xfrm>
            <a:off x="393895" y="1983264"/>
            <a:ext cx="3131149" cy="1476375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dirty="0"/>
              <a:t>جملة اسمية </a:t>
            </a:r>
          </a:p>
          <a:p>
            <a:pPr algn="ctr"/>
            <a:r>
              <a:rPr lang="ar-QA" sz="2000" dirty="0"/>
              <a:t>إن الكتاب </a:t>
            </a:r>
            <a:r>
              <a:rPr lang="ar-QA" sz="2000" dirty="0">
                <a:solidFill>
                  <a:srgbClr val="FF0000"/>
                </a:solidFill>
              </a:rPr>
              <a:t>أوراقه كثيرة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115AE1DD-4F1B-49AC-8CEB-AD7CC8A778AF}"/>
              </a:ext>
            </a:extLst>
          </p:cNvPr>
          <p:cNvSpPr/>
          <p:nvPr/>
        </p:nvSpPr>
        <p:spPr>
          <a:xfrm>
            <a:off x="6974302" y="3399799"/>
            <a:ext cx="3309620" cy="1476375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dirty="0"/>
              <a:t>جملة فعلية</a:t>
            </a:r>
          </a:p>
          <a:p>
            <a:pPr algn="ctr"/>
            <a:r>
              <a:rPr lang="ar-QA" sz="2000" dirty="0"/>
              <a:t>إن الأطفال </a:t>
            </a:r>
            <a:r>
              <a:rPr lang="ar-QA" sz="2000" dirty="0">
                <a:solidFill>
                  <a:srgbClr val="FF0000"/>
                </a:solidFill>
              </a:rPr>
              <a:t>يبتسمون </a:t>
            </a:r>
            <a:r>
              <a:rPr lang="ar-QA" sz="2000" dirty="0"/>
              <a:t>كل صباح </a:t>
            </a:r>
            <a:endParaRPr lang="en-US" sz="2000" dirty="0"/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2F30510C-A323-4790-8C62-C3BF8219577F}"/>
              </a:ext>
            </a:extLst>
          </p:cNvPr>
          <p:cNvSpPr/>
          <p:nvPr/>
        </p:nvSpPr>
        <p:spPr>
          <a:xfrm>
            <a:off x="8770302" y="1983264"/>
            <a:ext cx="2387600" cy="1476375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dirty="0"/>
              <a:t>مفرد</a:t>
            </a:r>
          </a:p>
          <a:p>
            <a:pPr algn="ctr"/>
            <a:r>
              <a:rPr lang="ar-QA" sz="2000" dirty="0"/>
              <a:t>إن الجندي </a:t>
            </a:r>
            <a:r>
              <a:rPr lang="ar-QA" sz="2000" dirty="0">
                <a:solidFill>
                  <a:srgbClr val="FF0000"/>
                </a:solidFill>
              </a:rPr>
              <a:t>شجاع</a:t>
            </a:r>
            <a:r>
              <a:rPr lang="ar-QA" sz="2000" dirty="0"/>
              <a:t>  </a:t>
            </a:r>
            <a:endParaRPr lang="en-US" sz="2000" dirty="0"/>
          </a:p>
        </p:txBody>
      </p:sp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218D8871-269B-4A4A-AB7F-F1F29A8747B1}"/>
              </a:ext>
            </a:extLst>
          </p:cNvPr>
          <p:cNvSpPr/>
          <p:nvPr/>
        </p:nvSpPr>
        <p:spPr>
          <a:xfrm>
            <a:off x="2793084" y="3412172"/>
            <a:ext cx="3829051" cy="1476375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dirty="0"/>
              <a:t>شبه جملة</a:t>
            </a:r>
          </a:p>
          <a:p>
            <a:pPr algn="ctr"/>
            <a:r>
              <a:rPr lang="ar-QA" sz="2000" dirty="0"/>
              <a:t>لعل الطالب </a:t>
            </a:r>
            <a:r>
              <a:rPr lang="ar-QA" sz="2000" dirty="0">
                <a:solidFill>
                  <a:srgbClr val="FF0000"/>
                </a:solidFill>
              </a:rPr>
              <a:t>بين المتفوقين 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174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DC11F02F-12CF-43C5-92A4-63FE749918BF}"/>
              </a:ext>
            </a:extLst>
          </p:cNvPr>
          <p:cNvSpPr txBox="1"/>
          <p:nvPr/>
        </p:nvSpPr>
        <p:spPr>
          <a:xfrm>
            <a:off x="1229193" y="674557"/>
            <a:ext cx="10388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QA" sz="2800" dirty="0"/>
              <a:t>حدد الآية التي تحوي حرفًا ناسخًا خبره جملة فعلية :</a:t>
            </a:r>
            <a:endParaRPr lang="en-US" sz="2800" dirty="0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43680E23-F944-4B2A-8B4A-4118A37E61E8}"/>
              </a:ext>
            </a:extLst>
          </p:cNvPr>
          <p:cNvSpPr txBox="1"/>
          <p:nvPr/>
        </p:nvSpPr>
        <p:spPr>
          <a:xfrm>
            <a:off x="2008682" y="2113613"/>
            <a:ext cx="96086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ar-QA" sz="2400" b="1" dirty="0"/>
          </a:p>
          <a:p>
            <a:pPr algn="r"/>
            <a:endParaRPr lang="ar-QA" sz="2400" b="1" dirty="0"/>
          </a:p>
          <a:p>
            <a:pPr algn="r"/>
            <a:endParaRPr lang="ar-QA" sz="2400" b="1" dirty="0"/>
          </a:p>
          <a:p>
            <a:pPr algn="r"/>
            <a:endParaRPr lang="en-US" sz="2400" b="1" dirty="0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6310A08A-6CFE-475F-86CA-BDE5A003F9E0}"/>
              </a:ext>
            </a:extLst>
          </p:cNvPr>
          <p:cNvSpPr/>
          <p:nvPr/>
        </p:nvSpPr>
        <p:spPr>
          <a:xfrm>
            <a:off x="2503357" y="1858780"/>
            <a:ext cx="9114020" cy="9743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QA" dirty="0">
                <a:solidFill>
                  <a:schemeClr val="tx1"/>
                </a:solidFill>
              </a:rPr>
              <a:t>1-- </a:t>
            </a:r>
            <a:r>
              <a:rPr lang="ar-QA" b="1" dirty="0">
                <a:solidFill>
                  <a:schemeClr val="tx1"/>
                </a:solidFill>
              </a:rPr>
              <a:t>قال تعالى : "يا أيها الذين آمنوا استعينوا بالصبر والصَّلاة إنَّ الله مع الصابرين" (سورة البقرة ) (153)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210DCB9D-5489-4072-BA36-30FB26073031}"/>
              </a:ext>
            </a:extLst>
          </p:cNvPr>
          <p:cNvSpPr/>
          <p:nvPr/>
        </p:nvSpPr>
        <p:spPr>
          <a:xfrm>
            <a:off x="2503357" y="3029047"/>
            <a:ext cx="9114020" cy="107929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QA" b="1" dirty="0">
                <a:solidFill>
                  <a:schemeClr val="tx1"/>
                </a:solidFill>
              </a:rPr>
              <a:t>2- قال تعالى : " لعلك باخع نفسك ألا يكونوا مؤمنين" ( الشعراء) ( 3)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2C40D5C8-C2FE-40F8-8F77-99A061AD9987}"/>
              </a:ext>
            </a:extLst>
          </p:cNvPr>
          <p:cNvSpPr/>
          <p:nvPr/>
        </p:nvSpPr>
        <p:spPr>
          <a:xfrm>
            <a:off x="2413416" y="4533405"/>
            <a:ext cx="9293902" cy="121420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2000" b="1" dirty="0">
                <a:solidFill>
                  <a:schemeClr val="tx1"/>
                </a:solidFill>
              </a:rPr>
              <a:t>3- قال تعالى : "إنَّ الله وملائكته يصلون على النبي " ( سورة الأحزاب ) ( 56)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8" name="سهم: لليمين 7">
            <a:extLst>
              <a:ext uri="{FF2B5EF4-FFF2-40B4-BE49-F238E27FC236}">
                <a16:creationId xmlns:a16="http://schemas.microsoft.com/office/drawing/2014/main" id="{1750B8C2-30B5-4FC0-A315-13474D27C766}"/>
              </a:ext>
            </a:extLst>
          </p:cNvPr>
          <p:cNvSpPr/>
          <p:nvPr/>
        </p:nvSpPr>
        <p:spPr>
          <a:xfrm>
            <a:off x="659567" y="4710098"/>
            <a:ext cx="1753849" cy="8608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012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C985BF4-4D94-4E04-B2CF-81D48114A2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708" y="773723"/>
            <a:ext cx="10832123" cy="557080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12">
            <a:extLst>
              <a:ext uri="{FF2B5EF4-FFF2-40B4-BE49-F238E27FC236}">
                <a16:creationId xmlns:a16="http://schemas.microsoft.com/office/drawing/2014/main" id="{F2B7EED2-B329-4A52-856F-7F551B279696}"/>
              </a:ext>
            </a:extLst>
          </p:cNvPr>
          <p:cNvSpPr txBox="1"/>
          <p:nvPr/>
        </p:nvSpPr>
        <p:spPr>
          <a:xfrm>
            <a:off x="1616848" y="505819"/>
            <a:ext cx="742392" cy="365129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4EB1B6A-FE85-48D5-86D9-A7ECDEAAD4DC}" type="datetime12">
              <a:rPr lang="en-US" sz="1400" b="1">
                <a:solidFill>
                  <a:srgbClr val="FFFFFF"/>
                </a:solidFill>
                <a:latin typeface="Calibri"/>
              </a:rPr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12:35 PM</a:t>
            </a:fld>
            <a:endParaRPr lang="en-US" sz="1400" b="1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40DE8A71-FA3A-4266-BAB7-D59E98C551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506" y="984737"/>
            <a:ext cx="10930596" cy="5367443"/>
          </a:xfrm>
          <a:prstGeom prst="rect">
            <a:avLst/>
          </a:prstGeom>
          <a:noFill/>
          <a:ln cap="rnd">
            <a:noFill/>
          </a:ln>
        </p:spPr>
      </p:pic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640E68E-7EF8-4A79-B67C-4BBD32F1BE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424" t="46768" r="30192" b="28195"/>
          <a:stretch/>
        </p:blipFill>
        <p:spPr>
          <a:xfrm>
            <a:off x="281354" y="351692"/>
            <a:ext cx="11282289" cy="579588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92E0F8F-2027-4DED-8ECB-43F4F9BDF124}"/>
              </a:ext>
            </a:extLst>
          </p:cNvPr>
          <p:cNvSpPr/>
          <p:nvPr/>
        </p:nvSpPr>
        <p:spPr>
          <a:xfrm>
            <a:off x="628357" y="1744393"/>
            <a:ext cx="6053797" cy="78779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2000" b="1" dirty="0">
                <a:solidFill>
                  <a:srgbClr val="FF0000"/>
                </a:solidFill>
              </a:rPr>
              <a:t>النعت</a:t>
            </a:r>
            <a:r>
              <a:rPr lang="ar-QA" sz="2000" b="1" dirty="0"/>
              <a:t> : فخما    </a:t>
            </a:r>
            <a:r>
              <a:rPr lang="ar-QA" sz="2000" b="1" dirty="0">
                <a:solidFill>
                  <a:srgbClr val="FF0000"/>
                </a:solidFill>
              </a:rPr>
              <a:t>المنعوت</a:t>
            </a:r>
            <a:r>
              <a:rPr lang="ar-QA" sz="2000" b="1" dirty="0"/>
              <a:t> : بيتا </a:t>
            </a:r>
            <a:endParaRPr lang="en-US" sz="20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3F07AA-B600-4516-B561-654A069E5CDA}"/>
              </a:ext>
            </a:extLst>
          </p:cNvPr>
          <p:cNvSpPr/>
          <p:nvPr/>
        </p:nvSpPr>
        <p:spPr>
          <a:xfrm>
            <a:off x="379829" y="2968282"/>
            <a:ext cx="5050300" cy="78779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b="1" dirty="0">
                <a:solidFill>
                  <a:srgbClr val="FF0000"/>
                </a:solidFill>
              </a:rPr>
              <a:t>النعت</a:t>
            </a:r>
            <a:r>
              <a:rPr lang="ar-QA" b="1" dirty="0"/>
              <a:t> : طويلة    </a:t>
            </a:r>
            <a:r>
              <a:rPr lang="ar-QA" b="1" dirty="0">
                <a:solidFill>
                  <a:srgbClr val="FF0000"/>
                </a:solidFill>
              </a:rPr>
              <a:t>المنعوت</a:t>
            </a:r>
            <a:r>
              <a:rPr lang="ar-QA" b="1" dirty="0"/>
              <a:t> : أميالا</a:t>
            </a:r>
            <a:endParaRPr lang="en-US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D24716-F7BC-4A47-8AED-543520CFB5C1}"/>
              </a:ext>
            </a:extLst>
          </p:cNvPr>
          <p:cNvSpPr/>
          <p:nvPr/>
        </p:nvSpPr>
        <p:spPr>
          <a:xfrm>
            <a:off x="379829" y="3945987"/>
            <a:ext cx="5162840" cy="78779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b="1" dirty="0">
                <a:solidFill>
                  <a:srgbClr val="FF0000"/>
                </a:solidFill>
              </a:rPr>
              <a:t>النعت</a:t>
            </a:r>
            <a:r>
              <a:rPr lang="ar-QA" b="1" dirty="0"/>
              <a:t> : المبدعون    </a:t>
            </a:r>
            <a:r>
              <a:rPr lang="ar-QA" b="1" dirty="0">
                <a:solidFill>
                  <a:srgbClr val="FF0000"/>
                </a:solidFill>
              </a:rPr>
              <a:t>المنعوت</a:t>
            </a:r>
            <a:r>
              <a:rPr lang="ar-QA" b="1" dirty="0"/>
              <a:t> : المهندسون </a:t>
            </a:r>
            <a:endParaRPr lang="en-US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D0B05D-622F-4106-8BFB-8B45D1591164}"/>
              </a:ext>
            </a:extLst>
          </p:cNvPr>
          <p:cNvSpPr/>
          <p:nvPr/>
        </p:nvSpPr>
        <p:spPr>
          <a:xfrm>
            <a:off x="281354" y="5169876"/>
            <a:ext cx="4164037" cy="82296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b="1" dirty="0">
                <a:solidFill>
                  <a:srgbClr val="FF0000"/>
                </a:solidFill>
              </a:rPr>
              <a:t>النعت</a:t>
            </a:r>
            <a:r>
              <a:rPr lang="ar-QA" b="1" dirty="0"/>
              <a:t> : الطويل   </a:t>
            </a:r>
            <a:r>
              <a:rPr lang="ar-QA" b="1" dirty="0">
                <a:solidFill>
                  <a:srgbClr val="FF0000"/>
                </a:solidFill>
              </a:rPr>
              <a:t>المنعوت</a:t>
            </a:r>
            <a:r>
              <a:rPr lang="ar-QA" b="1" dirty="0"/>
              <a:t> : الفراغ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6010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صورة تحتوي على لقطة شاشة&#10;&#10;تم إنشاء الوصف تلقائياً">
            <a:extLst>
              <a:ext uri="{FF2B5EF4-FFF2-40B4-BE49-F238E27FC236}">
                <a16:creationId xmlns:a16="http://schemas.microsoft.com/office/drawing/2014/main" id="{27A8E9EC-58AA-4923-927D-8F8A74A4DF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8" t="42589" r="9598"/>
          <a:stretch/>
        </p:blipFill>
        <p:spPr>
          <a:xfrm>
            <a:off x="866039" y="1216058"/>
            <a:ext cx="10459921" cy="4250117"/>
          </a:xfrm>
          <a:prstGeom prst="rect">
            <a:avLst/>
          </a:prstGeom>
        </p:spPr>
      </p:pic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AAD5384D-D3F3-4095-BC0C-640E332369D2}"/>
              </a:ext>
            </a:extLst>
          </p:cNvPr>
          <p:cNvSpPr/>
          <p:nvPr/>
        </p:nvSpPr>
        <p:spPr>
          <a:xfrm>
            <a:off x="952107" y="3297022"/>
            <a:ext cx="9407951" cy="558538"/>
          </a:xfrm>
          <a:prstGeom prst="round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7906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صورة تحتوي على لقطة شاشة&#10;&#10;تم إنشاء الوصف تلقائياً">
            <a:extLst>
              <a:ext uri="{FF2B5EF4-FFF2-40B4-BE49-F238E27FC236}">
                <a16:creationId xmlns:a16="http://schemas.microsoft.com/office/drawing/2014/main" id="{4025832B-7D99-410E-B0BD-EE26FA546F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9" r="12524"/>
          <a:stretch/>
        </p:blipFill>
        <p:spPr>
          <a:xfrm>
            <a:off x="1348033" y="1190319"/>
            <a:ext cx="9819485" cy="4477361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CE45FBE1-9ABA-4060-8215-13E407809A40}"/>
              </a:ext>
            </a:extLst>
          </p:cNvPr>
          <p:cNvSpPr/>
          <p:nvPr/>
        </p:nvSpPr>
        <p:spPr>
          <a:xfrm>
            <a:off x="1320232" y="3888046"/>
            <a:ext cx="9190653" cy="699940"/>
          </a:xfrm>
          <a:prstGeom prst="round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25471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>
            <a:extLst>
              <a:ext uri="{FF2B5EF4-FFF2-40B4-BE49-F238E27FC236}">
                <a16:creationId xmlns:a16="http://schemas.microsoft.com/office/drawing/2014/main" id="{A2001D0D-3F88-4365-90F8-88AEB32BD6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744" y="1783830"/>
            <a:ext cx="10283252" cy="2541903"/>
          </a:xfrm>
          <a:prstGeom prst="rect">
            <a:avLst/>
          </a:prstGeom>
          <a:noFill/>
          <a:ln cap="rnd">
            <a:noFill/>
          </a:ln>
        </p:spPr>
      </p:pic>
      <p:sp>
        <p:nvSpPr>
          <p:cNvPr id="13" name="TextBox 15">
            <a:extLst>
              <a:ext uri="{FF2B5EF4-FFF2-40B4-BE49-F238E27FC236}">
                <a16:creationId xmlns:a16="http://schemas.microsoft.com/office/drawing/2014/main" id="{1BB6F999-7D44-4379-B166-609513A72489}"/>
              </a:ext>
            </a:extLst>
          </p:cNvPr>
          <p:cNvSpPr txBox="1"/>
          <p:nvPr/>
        </p:nvSpPr>
        <p:spPr>
          <a:xfrm>
            <a:off x="2590940" y="3340549"/>
            <a:ext cx="3794870" cy="523220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algn="ct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QA" sz="2800" b="1" dirty="0">
                <a:latin typeface="almrsal"/>
                <a:cs typeface="Arial" pitchFamily="34"/>
              </a:rPr>
              <a:t>استمعنا إلى شرحِ </a:t>
            </a:r>
            <a:r>
              <a:rPr lang="ar-QA" sz="2800" b="1" kern="0" dirty="0">
                <a:solidFill>
                  <a:srgbClr val="00B050"/>
                </a:solidFill>
                <a:latin typeface="almrsal"/>
                <a:cs typeface="Arial" pitchFamily="34"/>
              </a:rPr>
              <a:t>المعلِّمينَ</a:t>
            </a:r>
            <a:endParaRPr lang="en-US" sz="2800" b="1" dirty="0">
              <a:solidFill>
                <a:srgbClr val="00B050"/>
              </a:solidFill>
              <a:latin typeface="Calibri" pitchFamily="34"/>
            </a:endParaRPr>
          </a:p>
        </p:txBody>
      </p:sp>
      <p:sp>
        <p:nvSpPr>
          <p:cNvPr id="14" name="TextBox 16">
            <a:extLst>
              <a:ext uri="{FF2B5EF4-FFF2-40B4-BE49-F238E27FC236}">
                <a16:creationId xmlns:a16="http://schemas.microsoft.com/office/drawing/2014/main" id="{0D621CB2-5628-4F23-928C-CF115F440A00}"/>
              </a:ext>
            </a:extLst>
          </p:cNvPr>
          <p:cNvSpPr txBox="1"/>
          <p:nvPr/>
        </p:nvSpPr>
        <p:spPr>
          <a:xfrm>
            <a:off x="2280117" y="3822630"/>
            <a:ext cx="4616970" cy="523220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algn="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QA" sz="2800" b="1" dirty="0">
                <a:latin typeface="Calibri" pitchFamily="34"/>
                <a:cs typeface="Arial" pitchFamily="34"/>
              </a:rPr>
              <a:t>يعتزُّ الرّجل بوطن</a:t>
            </a:r>
            <a:r>
              <a:rPr lang="ar-QA" sz="2800" b="1" dirty="0">
                <a:solidFill>
                  <a:srgbClr val="00B050"/>
                </a:solidFill>
                <a:latin typeface="Calibri" pitchFamily="34"/>
                <a:cs typeface="Arial" pitchFamily="34"/>
              </a:rPr>
              <a:t>ه</a:t>
            </a:r>
            <a:endParaRPr lang="en-US" sz="2800" b="1" dirty="0">
              <a:solidFill>
                <a:srgbClr val="0000CC"/>
              </a:solidFill>
              <a:latin typeface="Calibri" pitchFamily="34"/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1A18FA89-3122-4596-B6E5-62661956BAE1}"/>
              </a:ext>
            </a:extLst>
          </p:cNvPr>
          <p:cNvSpPr txBox="1"/>
          <p:nvPr/>
        </p:nvSpPr>
        <p:spPr>
          <a:xfrm>
            <a:off x="2383436" y="2123287"/>
            <a:ext cx="461697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ar-QA" sz="2400" b="1" dirty="0">
                <a:cs typeface="Tahoma"/>
              </a:rPr>
              <a:t>الحياة مملوءة بالأملِ </a:t>
            </a:r>
            <a:r>
              <a:rPr lang="ar-QA" sz="2400" b="1" dirty="0">
                <a:solidFill>
                  <a:srgbClr val="FF0000"/>
                </a:solidFill>
                <a:cs typeface="Tahoma"/>
              </a:rPr>
              <a:t>المزهرِ</a:t>
            </a:r>
            <a:r>
              <a:rPr lang="ar-QA" sz="2400" b="1" dirty="0">
                <a:cs typeface="Tahoma"/>
              </a:rPr>
              <a:t> </a:t>
            </a:r>
            <a:r>
              <a:rPr lang="ar-QA" sz="2400" b="1" dirty="0">
                <a:solidFill>
                  <a:srgbClr val="000000"/>
                </a:solidFill>
                <a:cs typeface="Tahoma"/>
              </a:rPr>
              <a:t> </a:t>
            </a:r>
            <a:r>
              <a:rPr lang="ar-QA" sz="2400" b="1" dirty="0">
                <a:solidFill>
                  <a:srgbClr val="FF0000"/>
                </a:solidFill>
                <a:cs typeface="Tahoma"/>
              </a:rPr>
              <a:t> ِ</a:t>
            </a:r>
            <a:endParaRPr lang="en-US" dirty="0">
              <a:solidFill>
                <a:srgbClr val="FF0000"/>
              </a:solidFill>
              <a:cs typeface="Tahoma"/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C74EFC54-D708-4EA5-A7BD-1AACF337CD7E}"/>
              </a:ext>
            </a:extLst>
          </p:cNvPr>
          <p:cNvSpPr txBox="1"/>
          <p:nvPr/>
        </p:nvSpPr>
        <p:spPr>
          <a:xfrm>
            <a:off x="1558977" y="2584952"/>
            <a:ext cx="4826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QA" sz="2800" b="1" dirty="0"/>
              <a:t>زرت دولتين </a:t>
            </a:r>
            <a:r>
              <a:rPr lang="ar-QA" sz="2800" b="1" dirty="0">
                <a:solidFill>
                  <a:srgbClr val="FF0000"/>
                </a:solidFill>
              </a:rPr>
              <a:t>أوروبيتين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DE21F-1157-49B9-BC2F-11A78568C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pPr algn="r" rtl="1"/>
            <a:r>
              <a:rPr lang="ar-QA" sz="6600" dirty="0">
                <a:solidFill>
                  <a:srgbClr val="FF66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القاعدة </a:t>
            </a:r>
            <a:endParaRPr lang="en-US" sz="6600" dirty="0">
              <a:solidFill>
                <a:srgbClr val="FF66CC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4A8FCD-9D2F-46FA-850B-50A541103478}"/>
              </a:ext>
            </a:extLst>
          </p:cNvPr>
          <p:cNvSpPr/>
          <p:nvPr/>
        </p:nvSpPr>
        <p:spPr>
          <a:xfrm>
            <a:off x="2098623" y="2464310"/>
            <a:ext cx="2473377" cy="1234885"/>
          </a:xfrm>
          <a:prstGeom prst="rect">
            <a:avLst/>
          </a:prstGeom>
          <a:ln w="762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4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3 – 10 </a:t>
            </a:r>
            <a:endParaRPr lang="en-US" sz="4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1842D5-084B-4DAA-A2F4-0CAD17FCD2EB}"/>
              </a:ext>
            </a:extLst>
          </p:cNvPr>
          <p:cNvSpPr/>
          <p:nvPr/>
        </p:nvSpPr>
        <p:spPr>
          <a:xfrm>
            <a:off x="8038199" y="2587082"/>
            <a:ext cx="2473378" cy="1234886"/>
          </a:xfrm>
          <a:prstGeom prst="rect">
            <a:avLst/>
          </a:prstGeom>
          <a:ln w="7620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4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1- 2 </a:t>
            </a:r>
            <a:endParaRPr lang="en-US" sz="4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6DE83FB0-49EF-4D68-B105-58D237AA94D3}"/>
              </a:ext>
            </a:extLst>
          </p:cNvPr>
          <p:cNvSpPr/>
          <p:nvPr/>
        </p:nvSpPr>
        <p:spPr>
          <a:xfrm>
            <a:off x="7487862" y="4086170"/>
            <a:ext cx="3256338" cy="2586200"/>
          </a:xfrm>
          <a:prstGeom prst="cloud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يطابق المعدود من حيث التذكير والتأنيث </a:t>
            </a:r>
            <a:endParaRPr lang="en-US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5365DF38-DB7D-47B1-B0E1-0CA6356767E5}"/>
              </a:ext>
            </a:extLst>
          </p:cNvPr>
          <p:cNvSpPr/>
          <p:nvPr/>
        </p:nvSpPr>
        <p:spPr>
          <a:xfrm>
            <a:off x="1707142" y="4086170"/>
            <a:ext cx="3256338" cy="2586200"/>
          </a:xfrm>
          <a:prstGeom prst="cloud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يخالف المعدود من حيث التذكير والتأنيث </a:t>
            </a:r>
            <a:endParaRPr lang="en-US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16144ED1-A948-4BCF-B1F8-4FD16EEFAC42}"/>
              </a:ext>
            </a:extLst>
          </p:cNvPr>
          <p:cNvSpPr/>
          <p:nvPr/>
        </p:nvSpPr>
        <p:spPr>
          <a:xfrm>
            <a:off x="4572000" y="38749"/>
            <a:ext cx="3256338" cy="2586200"/>
          </a:xfrm>
          <a:prstGeom prst="cloud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 rtl="1"/>
            <a:r>
              <a:rPr lang="ar-QA" sz="3200" dirty="0">
                <a:solidFill>
                  <a:srgbClr val="FF66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يجب إرجاع المعدود إلى مفرده</a:t>
            </a:r>
            <a:endParaRPr lang="en-US" sz="3200" dirty="0">
              <a:solidFill>
                <a:srgbClr val="FF66CC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36091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32C4475-FCE5-4B92-A515-24E6FDE833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975" t="44196" r="29350" b="31523"/>
          <a:stretch/>
        </p:blipFill>
        <p:spPr>
          <a:xfrm>
            <a:off x="715107" y="365760"/>
            <a:ext cx="10761785" cy="576775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51CA2EA-3146-4290-AAA2-A1A5ED602D15}"/>
              </a:ext>
            </a:extLst>
          </p:cNvPr>
          <p:cNvSpPr/>
          <p:nvPr/>
        </p:nvSpPr>
        <p:spPr>
          <a:xfrm>
            <a:off x="2630658" y="2785401"/>
            <a:ext cx="8145194" cy="102694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2800" b="1" dirty="0">
                <a:solidFill>
                  <a:srgbClr val="00B050"/>
                </a:solidFill>
              </a:rPr>
              <a:t>في الباقة تسع زهرات متفتحة </a:t>
            </a:r>
            <a:r>
              <a:rPr lang="ar-QA" dirty="0"/>
              <a:t>.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D1047F-9AEE-4549-81F0-11ADB0903768}"/>
              </a:ext>
            </a:extLst>
          </p:cNvPr>
          <p:cNvSpPr/>
          <p:nvPr/>
        </p:nvSpPr>
        <p:spPr>
          <a:xfrm>
            <a:off x="858129" y="4164037"/>
            <a:ext cx="4994031" cy="80889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2000" b="1" dirty="0">
                <a:solidFill>
                  <a:srgbClr val="00B050"/>
                </a:solidFill>
              </a:rPr>
              <a:t>أدعو لأمي كل يوم في خمس صلوات .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238DE0-9654-462F-8AAE-AD6A829A53BD}"/>
              </a:ext>
            </a:extLst>
          </p:cNvPr>
          <p:cNvSpPr/>
          <p:nvPr/>
        </p:nvSpPr>
        <p:spPr>
          <a:xfrm>
            <a:off x="858129" y="5324622"/>
            <a:ext cx="4276579" cy="80889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2400" b="1" dirty="0">
                <a:solidFill>
                  <a:srgbClr val="00B050"/>
                </a:solidFill>
              </a:rPr>
              <a:t>ثلاثة أوقات </a:t>
            </a:r>
            <a:endParaRPr lang="en-US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343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47BD523-63CC-4CC2-AC73-2A8504AD3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642594"/>
            <a:ext cx="10895351" cy="1371600"/>
          </a:xfrm>
        </p:spPr>
        <p:txBody>
          <a:bodyPr>
            <a:normAutofit fontScale="90000"/>
          </a:bodyPr>
          <a:lstStyle/>
          <a:p>
            <a:r>
              <a:rPr lang="ar-QA" b="1" dirty="0">
                <a:solidFill>
                  <a:schemeClr val="tx1"/>
                </a:solidFill>
              </a:rPr>
              <a:t>حدد الآية الكريمة التي تتضمن عددًا مفردًا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ADD14269-760B-404E-BFDA-7CD7956C5C54}"/>
              </a:ext>
            </a:extLst>
          </p:cNvPr>
          <p:cNvSpPr/>
          <p:nvPr/>
        </p:nvSpPr>
        <p:spPr>
          <a:xfrm>
            <a:off x="1199213" y="2483757"/>
            <a:ext cx="10205803" cy="77874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QA" b="1" dirty="0">
                <a:solidFill>
                  <a:schemeClr val="tx1"/>
                </a:solidFill>
              </a:rPr>
              <a:t>1-قال تعالى : " ثمَّ استوى إلى السماء فسواهن سبع سموات " ( سورة البقرة ) ( 29)</a:t>
            </a: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D9F45BA1-703D-4793-A618-D0E1477DDB8B}"/>
              </a:ext>
            </a:extLst>
          </p:cNvPr>
          <p:cNvSpPr/>
          <p:nvPr/>
        </p:nvSpPr>
        <p:spPr>
          <a:xfrm>
            <a:off x="1084288" y="3542173"/>
            <a:ext cx="10485619" cy="778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QA" b="1" dirty="0">
              <a:solidFill>
                <a:schemeClr val="tx1"/>
              </a:solidFill>
            </a:endParaRPr>
          </a:p>
          <a:p>
            <a:pPr algn="r"/>
            <a:r>
              <a:rPr lang="ar-QA" b="1" dirty="0">
                <a:solidFill>
                  <a:schemeClr val="tx1"/>
                </a:solidFill>
              </a:rPr>
              <a:t>2- قال تعالى : " وقطعناهم اثنتي عشرة أسباطًا أممًا"( الأعراف ) ( 160) </a:t>
            </a: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1D75DBEF-6989-4765-9793-FFDF9A1268AE}"/>
              </a:ext>
            </a:extLst>
          </p:cNvPr>
          <p:cNvSpPr/>
          <p:nvPr/>
        </p:nvSpPr>
        <p:spPr>
          <a:xfrm>
            <a:off x="1084288" y="4536662"/>
            <a:ext cx="10289499" cy="77874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ar-QA" b="1" dirty="0">
              <a:solidFill>
                <a:schemeClr val="tx1"/>
              </a:solidFill>
            </a:endParaRPr>
          </a:p>
          <a:p>
            <a:pPr algn="r"/>
            <a:r>
              <a:rPr lang="ar-QA" b="1" dirty="0">
                <a:solidFill>
                  <a:schemeClr val="tx1"/>
                </a:solidFill>
              </a:rPr>
              <a:t>3- قال تعالى : " إن يكن منكم عشرون  صابرون  يغلبوا مائتين " ( سورة الأنفال )( 65)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4" name="سهم: لليمين 13">
            <a:extLst>
              <a:ext uri="{FF2B5EF4-FFF2-40B4-BE49-F238E27FC236}">
                <a16:creationId xmlns:a16="http://schemas.microsoft.com/office/drawing/2014/main" id="{3F6EB670-6F87-4F8D-9A09-ED350C1A5EA2}"/>
              </a:ext>
            </a:extLst>
          </p:cNvPr>
          <p:cNvSpPr/>
          <p:nvPr/>
        </p:nvSpPr>
        <p:spPr>
          <a:xfrm>
            <a:off x="-164892" y="2683239"/>
            <a:ext cx="1499017" cy="6645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19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منضدة&#10;&#10;تم إنشاء الوصف تلقائياً">
            <a:extLst>
              <a:ext uri="{FF2B5EF4-FFF2-40B4-BE49-F238E27FC236}">
                <a16:creationId xmlns:a16="http://schemas.microsoft.com/office/drawing/2014/main" id="{F8BC353B-1F04-41EE-B3D0-2C4C22D634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8" y="354805"/>
            <a:ext cx="11268221" cy="6148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2395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AA74E2-D12D-4AB2-BC34-8FCA1A516613}"/>
              </a:ext>
            </a:extLst>
          </p:cNvPr>
          <p:cNvSpPr/>
          <p:nvPr/>
        </p:nvSpPr>
        <p:spPr>
          <a:xfrm>
            <a:off x="5894363" y="1871004"/>
            <a:ext cx="5866228" cy="12942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QA" sz="2400" b="1" dirty="0"/>
              <a:t>قدمت المدرسة (12) هدية للمتفوقين.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3D3936ED-8470-4DEB-AA2C-D33C12494967}"/>
              </a:ext>
            </a:extLst>
          </p:cNvPr>
          <p:cNvSpPr/>
          <p:nvPr/>
        </p:nvSpPr>
        <p:spPr>
          <a:xfrm>
            <a:off x="309489" y="1605476"/>
            <a:ext cx="5219113" cy="1825283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r"/>
            <a:r>
              <a:rPr lang="ar-QA" sz="3600" b="1" dirty="0">
                <a:solidFill>
                  <a:srgbClr val="FF0000"/>
                </a:solidFill>
                <a:cs typeface="Tahoma"/>
              </a:rPr>
              <a:t>         اثنتي عشرة</a:t>
            </a:r>
            <a:endParaRPr lang="en-US" sz="3600" b="1" dirty="0">
              <a:solidFill>
                <a:srgbClr val="FF0000"/>
              </a:solidFill>
              <a:cs typeface="Tahoma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1C523D-0835-49AC-B5CC-CFD659A0F931}"/>
              </a:ext>
            </a:extLst>
          </p:cNvPr>
          <p:cNvSpPr/>
          <p:nvPr/>
        </p:nvSpPr>
        <p:spPr>
          <a:xfrm>
            <a:off x="6096000" y="4909624"/>
            <a:ext cx="5664591" cy="12942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QA" sz="2400" b="1" dirty="0"/>
              <a:t>اختارت اللجنة (19) بحثًا فائزًا.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E8D9FE39-F150-4105-9908-BE997706FF01}"/>
              </a:ext>
            </a:extLst>
          </p:cNvPr>
          <p:cNvSpPr/>
          <p:nvPr/>
        </p:nvSpPr>
        <p:spPr>
          <a:xfrm>
            <a:off x="431409" y="4586068"/>
            <a:ext cx="5322277" cy="1617784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2800" b="1" dirty="0">
                <a:solidFill>
                  <a:srgbClr val="FF0000"/>
                </a:solidFill>
              </a:rPr>
              <a:t>تسعة عشر</a:t>
            </a:r>
            <a:endParaRPr lang="en-US" sz="28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A55C73-4AE8-47D8-AF81-8D28FA588C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808" t="25014" r="34692" b="62467"/>
          <a:stretch/>
        </p:blipFill>
        <p:spPr>
          <a:xfrm>
            <a:off x="1491175" y="569743"/>
            <a:ext cx="8989255" cy="85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677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F02E4C5-1C21-4F8F-84EB-ACA2596360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692" t="44921" r="31115" b="34966"/>
          <a:stretch/>
        </p:blipFill>
        <p:spPr>
          <a:xfrm>
            <a:off x="4375052" y="464234"/>
            <a:ext cx="7146388" cy="4586067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E75D09AC-230D-44C0-9C48-482EA455B696}"/>
              </a:ext>
            </a:extLst>
          </p:cNvPr>
          <p:cNvSpPr/>
          <p:nvPr/>
        </p:nvSpPr>
        <p:spPr>
          <a:xfrm>
            <a:off x="562708" y="1392703"/>
            <a:ext cx="3671667" cy="128016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2800" b="1" dirty="0">
                <a:solidFill>
                  <a:srgbClr val="00B050"/>
                </a:solidFill>
              </a:rPr>
              <a:t>خمس عشرة </a:t>
            </a:r>
            <a:endParaRPr lang="en-US" sz="2800" b="1" dirty="0">
              <a:solidFill>
                <a:srgbClr val="00B050"/>
              </a:solidFill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5BFD9FBB-EB9E-4924-8E07-8EF9C0C189AF}"/>
              </a:ext>
            </a:extLst>
          </p:cNvPr>
          <p:cNvSpPr/>
          <p:nvPr/>
        </p:nvSpPr>
        <p:spPr>
          <a:xfrm>
            <a:off x="407964" y="2672862"/>
            <a:ext cx="3978812" cy="1301261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2800" b="1" dirty="0">
                <a:solidFill>
                  <a:srgbClr val="00B050"/>
                </a:solidFill>
              </a:rPr>
              <a:t>ثلاثة  عشر </a:t>
            </a:r>
            <a:endParaRPr lang="en-US" sz="2800" b="1" dirty="0">
              <a:solidFill>
                <a:srgbClr val="00B050"/>
              </a:solidFill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6B5838DC-4AC6-4E9B-8F29-1E28B45D71A7}"/>
              </a:ext>
            </a:extLst>
          </p:cNvPr>
          <p:cNvSpPr/>
          <p:nvPr/>
        </p:nvSpPr>
        <p:spPr>
          <a:xfrm>
            <a:off x="407964" y="3974123"/>
            <a:ext cx="3967088" cy="1273126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2800" b="1" dirty="0">
                <a:solidFill>
                  <a:srgbClr val="00B050"/>
                </a:solidFill>
              </a:rPr>
              <a:t>أربعة   عشر </a:t>
            </a:r>
            <a:endParaRPr lang="en-US" sz="2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039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4D8E777C-976D-4D26-93DB-62E543582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12" y="893734"/>
            <a:ext cx="10087573" cy="5224261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D1CFD510-644F-454E-B5AE-4B36A9A77E73}"/>
              </a:ext>
            </a:extLst>
          </p:cNvPr>
          <p:cNvSpPr txBox="1"/>
          <p:nvPr/>
        </p:nvSpPr>
        <p:spPr>
          <a:xfrm>
            <a:off x="3037001" y="809870"/>
            <a:ext cx="611799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4400" b="1" i="0" u="none" strike="noStrike" baseline="0" dirty="0">
                <a:solidFill>
                  <a:schemeClr val="accent3">
                    <a:lumMod val="50000"/>
                  </a:schemeClr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الميزان الصرفي</a:t>
            </a:r>
          </a:p>
        </p:txBody>
      </p:sp>
    </p:spTree>
    <p:extLst>
      <p:ext uri="{BB962C8B-B14F-4D97-AF65-F5344CB8AC3E}">
        <p14:creationId xmlns:p14="http://schemas.microsoft.com/office/powerpoint/2010/main" val="3773721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E1D320A6-6D77-4DD6-BD2A-019255AEA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588" y="900112"/>
            <a:ext cx="9448800" cy="5057775"/>
          </a:xfrm>
          <a:prstGeom prst="rect">
            <a:avLst/>
          </a:prstGeom>
        </p:spPr>
      </p:pic>
      <p:cxnSp>
        <p:nvCxnSpPr>
          <p:cNvPr id="3" name="رابط كسهم مستقيم 2">
            <a:extLst>
              <a:ext uri="{FF2B5EF4-FFF2-40B4-BE49-F238E27FC236}">
                <a16:creationId xmlns:a16="http://schemas.microsoft.com/office/drawing/2014/main" id="{FBF9A039-8A7C-4EC3-93E6-2DB1B1269B78}"/>
              </a:ext>
            </a:extLst>
          </p:cNvPr>
          <p:cNvCxnSpPr>
            <a:cxnSpLocks/>
          </p:cNvCxnSpPr>
          <p:nvPr/>
        </p:nvCxnSpPr>
        <p:spPr>
          <a:xfrm flipH="1" flipV="1">
            <a:off x="3671669" y="3536513"/>
            <a:ext cx="3745011" cy="1124088"/>
          </a:xfrm>
          <a:prstGeom prst="straightConnector1">
            <a:avLst/>
          </a:prstGeom>
          <a:ln w="57150" cmpd="sng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رابط كسهم مستقيم 3">
            <a:extLst>
              <a:ext uri="{FF2B5EF4-FFF2-40B4-BE49-F238E27FC236}">
                <a16:creationId xmlns:a16="http://schemas.microsoft.com/office/drawing/2014/main" id="{B5F428EC-D5BF-4A5F-B90F-18E749B77054}"/>
              </a:ext>
            </a:extLst>
          </p:cNvPr>
          <p:cNvCxnSpPr>
            <a:cxnSpLocks/>
          </p:cNvCxnSpPr>
          <p:nvPr/>
        </p:nvCxnSpPr>
        <p:spPr>
          <a:xfrm flipH="1">
            <a:off x="3682179" y="2683115"/>
            <a:ext cx="3679251" cy="1451285"/>
          </a:xfrm>
          <a:prstGeom prst="straightConnector1">
            <a:avLst/>
          </a:prstGeom>
          <a:ln w="38100" cmpd="sng">
            <a:solidFill>
              <a:srgbClr val="FFC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رابط كسهم مستقيم 4">
            <a:extLst>
              <a:ext uri="{FF2B5EF4-FFF2-40B4-BE49-F238E27FC236}">
                <a16:creationId xmlns:a16="http://schemas.microsoft.com/office/drawing/2014/main" id="{E43F6074-F69A-4633-A7C2-24EE1920ED1F}"/>
              </a:ext>
            </a:extLst>
          </p:cNvPr>
          <p:cNvCxnSpPr>
            <a:cxnSpLocks/>
          </p:cNvCxnSpPr>
          <p:nvPr/>
        </p:nvCxnSpPr>
        <p:spPr>
          <a:xfrm flipH="1" flipV="1">
            <a:off x="3671666" y="1584062"/>
            <a:ext cx="3784936" cy="1781544"/>
          </a:xfrm>
          <a:prstGeom prst="straightConnector1">
            <a:avLst/>
          </a:prstGeom>
          <a:ln w="57150" cmpd="sng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رابط كسهم مستقيم 5">
            <a:extLst>
              <a:ext uri="{FF2B5EF4-FFF2-40B4-BE49-F238E27FC236}">
                <a16:creationId xmlns:a16="http://schemas.microsoft.com/office/drawing/2014/main" id="{DF8CE508-D4A5-4E9B-935F-28FC8F70B37F}"/>
              </a:ext>
            </a:extLst>
          </p:cNvPr>
          <p:cNvCxnSpPr>
            <a:cxnSpLocks/>
          </p:cNvCxnSpPr>
          <p:nvPr/>
        </p:nvCxnSpPr>
        <p:spPr>
          <a:xfrm flipH="1">
            <a:off x="3682180" y="3976651"/>
            <a:ext cx="3734500" cy="1499154"/>
          </a:xfrm>
          <a:prstGeom prst="straightConnector1">
            <a:avLst/>
          </a:prstGeom>
          <a:ln w="76200" cmpd="sng">
            <a:solidFill>
              <a:schemeClr val="accent6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رابط كسهم مستقيم 6">
            <a:extLst>
              <a:ext uri="{FF2B5EF4-FFF2-40B4-BE49-F238E27FC236}">
                <a16:creationId xmlns:a16="http://schemas.microsoft.com/office/drawing/2014/main" id="{4C52382D-5324-434D-A6E6-475C206D7643}"/>
              </a:ext>
            </a:extLst>
          </p:cNvPr>
          <p:cNvCxnSpPr>
            <a:cxnSpLocks/>
          </p:cNvCxnSpPr>
          <p:nvPr/>
        </p:nvCxnSpPr>
        <p:spPr>
          <a:xfrm flipH="1">
            <a:off x="3671667" y="1999809"/>
            <a:ext cx="3745013" cy="839596"/>
          </a:xfrm>
          <a:prstGeom prst="straightConnector1">
            <a:avLst/>
          </a:prstGeom>
          <a:ln w="28575" cmpd="sng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رابط كسهم مستقيم 7">
            <a:extLst>
              <a:ext uri="{FF2B5EF4-FFF2-40B4-BE49-F238E27FC236}">
                <a16:creationId xmlns:a16="http://schemas.microsoft.com/office/drawing/2014/main" id="{81294574-56C6-4E90-96E1-42D693CBA851}"/>
              </a:ext>
            </a:extLst>
          </p:cNvPr>
          <p:cNvCxnSpPr>
            <a:cxnSpLocks/>
          </p:cNvCxnSpPr>
          <p:nvPr/>
        </p:nvCxnSpPr>
        <p:spPr>
          <a:xfrm flipH="1" flipV="1">
            <a:off x="3682178" y="2217167"/>
            <a:ext cx="3689762" cy="3056772"/>
          </a:xfrm>
          <a:prstGeom prst="straightConnector1">
            <a:avLst/>
          </a:prstGeom>
          <a:ln w="38100" cmpd="sng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5688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B95C6DFF-F29E-416A-A2AD-0ACA20149203}"/>
              </a:ext>
            </a:extLst>
          </p:cNvPr>
          <p:cNvSpPr/>
          <p:nvPr/>
        </p:nvSpPr>
        <p:spPr>
          <a:xfrm>
            <a:off x="884420" y="1334124"/>
            <a:ext cx="10658006" cy="473689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QA" sz="3200" dirty="0">
                <a:solidFill>
                  <a:srgbClr val="FF0000"/>
                </a:solidFill>
              </a:rPr>
              <a:t>قال تعالى : "</a:t>
            </a:r>
            <a:r>
              <a:rPr lang="ar-QA" sz="3200" u="sng" dirty="0">
                <a:solidFill>
                  <a:srgbClr val="FF0000"/>
                </a:solidFill>
              </a:rPr>
              <a:t>اقرأ</a:t>
            </a:r>
            <a:r>
              <a:rPr lang="ar-QA" sz="3200" dirty="0">
                <a:solidFill>
                  <a:srgbClr val="FF0000"/>
                </a:solidFill>
              </a:rPr>
              <a:t> باسم ربك الذي خلق "  ( سورة العلق )(1)</a:t>
            </a:r>
          </a:p>
          <a:p>
            <a:pPr algn="r"/>
            <a:r>
              <a:rPr lang="ar-QA" sz="3200" dirty="0"/>
              <a:t>حدد الوزن الصرفي للكملة التي تحتها خط في الآية السابقة : </a:t>
            </a:r>
          </a:p>
          <a:p>
            <a:pPr algn="r"/>
            <a:endParaRPr lang="ar-QA" sz="3200" dirty="0"/>
          </a:p>
          <a:p>
            <a:pPr algn="r"/>
            <a:r>
              <a:rPr lang="ar-QA" sz="3200" dirty="0"/>
              <a:t>1- فَعَلَ </a:t>
            </a:r>
          </a:p>
          <a:p>
            <a:pPr algn="r"/>
            <a:r>
              <a:rPr lang="ar-QA" sz="3200" dirty="0"/>
              <a:t>2- اِفعَل </a:t>
            </a:r>
          </a:p>
          <a:p>
            <a:pPr algn="r"/>
            <a:r>
              <a:rPr lang="ar-QA" sz="3200" dirty="0"/>
              <a:t>3- يَفعلُ </a:t>
            </a:r>
          </a:p>
          <a:p>
            <a:pPr algn="r"/>
            <a:r>
              <a:rPr lang="ar-QA" sz="3200" dirty="0"/>
              <a:t>4- فعللَ</a:t>
            </a:r>
            <a:endParaRPr lang="en-US" sz="3200" dirty="0"/>
          </a:p>
        </p:txBody>
      </p:sp>
      <p:sp>
        <p:nvSpPr>
          <p:cNvPr id="3" name="سهم: لليمين 2">
            <a:extLst>
              <a:ext uri="{FF2B5EF4-FFF2-40B4-BE49-F238E27FC236}">
                <a16:creationId xmlns:a16="http://schemas.microsoft.com/office/drawing/2014/main" id="{A7705932-410D-492F-A795-D6C6DE0ACDBE}"/>
              </a:ext>
            </a:extLst>
          </p:cNvPr>
          <p:cNvSpPr/>
          <p:nvPr/>
        </p:nvSpPr>
        <p:spPr>
          <a:xfrm>
            <a:off x="9024079" y="4107305"/>
            <a:ext cx="1109272" cy="4197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060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6040F8FE-A185-4D3A-9032-89EA50885BCC}"/>
              </a:ext>
            </a:extLst>
          </p:cNvPr>
          <p:cNvGrpSpPr/>
          <p:nvPr/>
        </p:nvGrpSpPr>
        <p:grpSpPr>
          <a:xfrm>
            <a:off x="2623279" y="2278506"/>
            <a:ext cx="6820524" cy="1757632"/>
            <a:chOff x="2684299" y="2336054"/>
            <a:chExt cx="2764387" cy="1214275"/>
          </a:xfrm>
        </p:grpSpPr>
        <p:sp>
          <p:nvSpPr>
            <p:cNvPr id="3" name="Hexagon 4">
              <a:extLst>
                <a:ext uri="{FF2B5EF4-FFF2-40B4-BE49-F238E27FC236}">
                  <a16:creationId xmlns:a16="http://schemas.microsoft.com/office/drawing/2014/main" id="{91CE9553-CA34-4C88-8017-5C1485BA6AF1}"/>
                </a:ext>
              </a:extLst>
            </p:cNvPr>
            <p:cNvSpPr/>
            <p:nvPr/>
          </p:nvSpPr>
          <p:spPr>
            <a:xfrm rot="5400000">
              <a:off x="3459355" y="1560998"/>
              <a:ext cx="1214275" cy="2764387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4" name="Hexagon 4">
              <a:extLst>
                <a:ext uri="{FF2B5EF4-FFF2-40B4-BE49-F238E27FC236}">
                  <a16:creationId xmlns:a16="http://schemas.microsoft.com/office/drawing/2014/main" id="{C26DFCE2-BFF6-4747-A89E-ED6795AF4A97}"/>
                </a:ext>
              </a:extLst>
            </p:cNvPr>
            <p:cNvSpPr txBox="1"/>
            <p:nvPr/>
          </p:nvSpPr>
          <p:spPr>
            <a:xfrm>
              <a:off x="3145031" y="2485448"/>
              <a:ext cx="1842925" cy="809517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QA" sz="2800" kern="1200" dirty="0">
                  <a:solidFill>
                    <a:schemeClr val="tx1"/>
                  </a:solidFill>
                </a:rPr>
                <a:t>مراجعة إملاء</a:t>
              </a:r>
              <a:endParaRPr lang="en-US" sz="2800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8887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35189A39-B2BC-462E-8DB6-D643D6C181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t="2026" b="1614"/>
          <a:stretch/>
        </p:blipFill>
        <p:spPr>
          <a:xfrm>
            <a:off x="527294" y="634366"/>
            <a:ext cx="10952183" cy="5599066"/>
          </a:xfrm>
          <a:prstGeom prst="rect">
            <a:avLst/>
          </a:prstGeom>
        </p:spPr>
      </p:pic>
      <p:sp>
        <p:nvSpPr>
          <p:cNvPr id="3" name="Rectangle 15">
            <a:extLst>
              <a:ext uri="{FF2B5EF4-FFF2-40B4-BE49-F238E27FC236}">
                <a16:creationId xmlns:a16="http://schemas.microsoft.com/office/drawing/2014/main" id="{8243FBDA-907B-454F-82CB-4125DE263735}"/>
              </a:ext>
            </a:extLst>
          </p:cNvPr>
          <p:cNvSpPr/>
          <p:nvPr/>
        </p:nvSpPr>
        <p:spPr>
          <a:xfrm>
            <a:off x="866505" y="3471299"/>
            <a:ext cx="6181352" cy="494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2400" b="1" dirty="0">
                <a:solidFill>
                  <a:srgbClr val="0000FF"/>
                </a:solidFill>
                <a:cs typeface="+mj-cs"/>
              </a:rPr>
              <a:t>اسم غير ثلاثي، كتبت الألف قائمة؛ لأنها مسبوقة بياء.</a:t>
            </a:r>
            <a:endParaRPr lang="en-US" sz="2400" b="1" dirty="0">
              <a:solidFill>
                <a:srgbClr val="0000FF"/>
              </a:solidFill>
              <a:cs typeface="+mj-cs"/>
            </a:endParaRP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2AA49C2B-26CC-4EC8-A123-E00AA0E9584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8506671" y="3429000"/>
            <a:ext cx="1054591" cy="443615"/>
          </a:xfrm>
          <a:prstGeom prst="rect">
            <a:avLst/>
          </a:prstGeom>
        </p:spPr>
      </p:pic>
      <p:pic>
        <p:nvPicPr>
          <p:cNvPr id="5" name="Picture 17">
            <a:extLst>
              <a:ext uri="{FF2B5EF4-FFF2-40B4-BE49-F238E27FC236}">
                <a16:creationId xmlns:a16="http://schemas.microsoft.com/office/drawing/2014/main" id="{84B8EC8E-9B30-4190-B689-C2BD8A220BF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7173330" y="4004642"/>
            <a:ext cx="1054591" cy="443615"/>
          </a:xfrm>
          <a:prstGeom prst="rect">
            <a:avLst/>
          </a:prstGeom>
        </p:spPr>
      </p:pic>
      <p:pic>
        <p:nvPicPr>
          <p:cNvPr id="6" name="Picture 18">
            <a:extLst>
              <a:ext uri="{FF2B5EF4-FFF2-40B4-BE49-F238E27FC236}">
                <a16:creationId xmlns:a16="http://schemas.microsoft.com/office/drawing/2014/main" id="{C2DD0871-85D4-4690-A857-93F940AD545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7173330" y="4564478"/>
            <a:ext cx="1054591" cy="443615"/>
          </a:xfrm>
          <a:prstGeom prst="rect">
            <a:avLst/>
          </a:prstGeom>
        </p:spPr>
      </p:pic>
      <p:pic>
        <p:nvPicPr>
          <p:cNvPr id="7" name="Picture 19">
            <a:extLst>
              <a:ext uri="{FF2B5EF4-FFF2-40B4-BE49-F238E27FC236}">
                <a16:creationId xmlns:a16="http://schemas.microsoft.com/office/drawing/2014/main" id="{8D801B7E-1D33-459F-8A4F-362E038815B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8409482" y="5112657"/>
            <a:ext cx="1054591" cy="443615"/>
          </a:xfrm>
          <a:prstGeom prst="rect">
            <a:avLst/>
          </a:prstGeom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436EBDF8-D97D-40B5-9D8E-666251CED83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7195628" y="5628437"/>
            <a:ext cx="1054591" cy="443615"/>
          </a:xfrm>
          <a:prstGeom prst="rect">
            <a:avLst/>
          </a:prstGeom>
        </p:spPr>
      </p:pic>
      <p:sp>
        <p:nvSpPr>
          <p:cNvPr id="9" name="Rectangle 22">
            <a:extLst>
              <a:ext uri="{FF2B5EF4-FFF2-40B4-BE49-F238E27FC236}">
                <a16:creationId xmlns:a16="http://schemas.microsoft.com/office/drawing/2014/main" id="{6586A6C3-D3EB-45C8-8E10-72FC007F8A6F}"/>
              </a:ext>
            </a:extLst>
          </p:cNvPr>
          <p:cNvSpPr/>
          <p:nvPr/>
        </p:nvSpPr>
        <p:spPr>
          <a:xfrm>
            <a:off x="866505" y="4043829"/>
            <a:ext cx="6181352" cy="494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2000" b="1" dirty="0">
                <a:solidFill>
                  <a:srgbClr val="0000FF"/>
                </a:solidFill>
                <a:cs typeface="+mj-cs"/>
              </a:rPr>
              <a:t>اسم غير ثلاثي، كتبت الألف مقصورة؛ لأنها غير مسبوقة بياء.</a:t>
            </a:r>
            <a:endParaRPr lang="en-US" sz="2000" b="1" dirty="0">
              <a:solidFill>
                <a:srgbClr val="0000FF"/>
              </a:solidFill>
              <a:cs typeface="+mj-cs"/>
            </a:endParaRPr>
          </a:p>
        </p:txBody>
      </p:sp>
      <p:sp>
        <p:nvSpPr>
          <p:cNvPr id="10" name="Rectangle 23">
            <a:extLst>
              <a:ext uri="{FF2B5EF4-FFF2-40B4-BE49-F238E27FC236}">
                <a16:creationId xmlns:a16="http://schemas.microsoft.com/office/drawing/2014/main" id="{BD7F977A-D100-4EB0-AEED-B4CD01E8CE40}"/>
              </a:ext>
            </a:extLst>
          </p:cNvPr>
          <p:cNvSpPr/>
          <p:nvPr/>
        </p:nvSpPr>
        <p:spPr>
          <a:xfrm>
            <a:off x="889358" y="4564478"/>
            <a:ext cx="6181352" cy="494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2000" b="1" dirty="0">
                <a:solidFill>
                  <a:srgbClr val="0000FF"/>
                </a:solidFill>
                <a:cs typeface="+mj-cs"/>
              </a:rPr>
              <a:t>فعل غير ثلاثي، كتبت الألف مقصورة؛ لأنها غير مسبوقة بياء.</a:t>
            </a:r>
            <a:endParaRPr lang="en-US" sz="2000" b="1" dirty="0">
              <a:solidFill>
                <a:srgbClr val="0000FF"/>
              </a:solidFill>
              <a:cs typeface="+mj-cs"/>
            </a:endParaRPr>
          </a:p>
        </p:txBody>
      </p:sp>
      <p:sp>
        <p:nvSpPr>
          <p:cNvPr id="11" name="Rectangle 24">
            <a:extLst>
              <a:ext uri="{FF2B5EF4-FFF2-40B4-BE49-F238E27FC236}">
                <a16:creationId xmlns:a16="http://schemas.microsoft.com/office/drawing/2014/main" id="{78A3FE17-0285-4D13-9E8F-2F0B99BACE5A}"/>
              </a:ext>
            </a:extLst>
          </p:cNvPr>
          <p:cNvSpPr/>
          <p:nvPr/>
        </p:nvSpPr>
        <p:spPr>
          <a:xfrm>
            <a:off x="855013" y="5133535"/>
            <a:ext cx="6181352" cy="494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2400" b="1" dirty="0">
                <a:solidFill>
                  <a:srgbClr val="0000FF"/>
                </a:solidFill>
                <a:cs typeface="+mj-cs"/>
              </a:rPr>
              <a:t>اسم غير ثلاثي، كتبت الألف قائمة؛ لأنها مسبوقة بياء.</a:t>
            </a:r>
            <a:endParaRPr lang="en-US" sz="2400" b="1" dirty="0">
              <a:solidFill>
                <a:srgbClr val="0000FF"/>
              </a:solidFill>
              <a:cs typeface="+mj-cs"/>
            </a:endParaRPr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0F6C66A3-9B1F-493F-BA8A-7280D39A39CE}"/>
              </a:ext>
            </a:extLst>
          </p:cNvPr>
          <p:cNvSpPr/>
          <p:nvPr/>
        </p:nvSpPr>
        <p:spPr>
          <a:xfrm>
            <a:off x="874877" y="5728732"/>
            <a:ext cx="6181352" cy="494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2000" b="1" dirty="0">
                <a:solidFill>
                  <a:srgbClr val="0000FF"/>
                </a:solidFill>
                <a:cs typeface="+mj-cs"/>
              </a:rPr>
              <a:t>اسم غير ثلاثي، كتبت الألف مقصورة؛ لأنها غير مسبوقة بياء.</a:t>
            </a:r>
            <a:endParaRPr lang="en-US" sz="2000" b="1" dirty="0">
              <a:solidFill>
                <a:srgbClr val="0000FF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45702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id="{4732761D-22F3-4C09-8AF0-E9C403170B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b="34160"/>
          <a:stretch/>
        </p:blipFill>
        <p:spPr>
          <a:xfrm>
            <a:off x="782172" y="1559358"/>
            <a:ext cx="10627655" cy="3078630"/>
          </a:xfrm>
          <a:prstGeom prst="rect">
            <a:avLst/>
          </a:prstGeom>
        </p:spPr>
      </p:pic>
      <p:sp>
        <p:nvSpPr>
          <p:cNvPr id="4" name="Rectangle 22">
            <a:extLst>
              <a:ext uri="{FF2B5EF4-FFF2-40B4-BE49-F238E27FC236}">
                <a16:creationId xmlns:a16="http://schemas.microsoft.com/office/drawing/2014/main" id="{BD98C0A2-1C1F-40BB-9085-071836AED0EC}"/>
              </a:ext>
            </a:extLst>
          </p:cNvPr>
          <p:cNvSpPr/>
          <p:nvPr/>
        </p:nvSpPr>
        <p:spPr>
          <a:xfrm>
            <a:off x="960068" y="2292974"/>
            <a:ext cx="1990523" cy="504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3200" b="1" dirty="0">
                <a:solidFill>
                  <a:srgbClr val="0000FF"/>
                </a:solidFill>
                <a:cs typeface="+mj-cs"/>
              </a:rPr>
              <a:t>صحا</a:t>
            </a:r>
            <a:endParaRPr lang="en-US" sz="3200" b="1" dirty="0">
              <a:solidFill>
                <a:srgbClr val="0000FF"/>
              </a:solidFill>
              <a:cs typeface="+mj-cs"/>
            </a:endParaRPr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CCC22164-BE5B-4C52-A7AC-8DA6CB4C80D1}"/>
              </a:ext>
            </a:extLst>
          </p:cNvPr>
          <p:cNvSpPr/>
          <p:nvPr/>
        </p:nvSpPr>
        <p:spPr>
          <a:xfrm>
            <a:off x="960067" y="2898150"/>
            <a:ext cx="1990523" cy="504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3200" b="1" dirty="0">
                <a:solidFill>
                  <a:srgbClr val="0000FF"/>
                </a:solidFill>
                <a:cs typeface="+mj-cs"/>
              </a:rPr>
              <a:t>نوى</a:t>
            </a:r>
            <a:endParaRPr lang="en-US" sz="3200" b="1" dirty="0">
              <a:solidFill>
                <a:srgbClr val="0000FF"/>
              </a:solidFill>
              <a:cs typeface="+mj-cs"/>
            </a:endParaRPr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2C461C6B-AE99-4E5F-AE2F-5A249FC28A55}"/>
              </a:ext>
            </a:extLst>
          </p:cNvPr>
          <p:cNvSpPr/>
          <p:nvPr/>
        </p:nvSpPr>
        <p:spPr>
          <a:xfrm>
            <a:off x="989564" y="3429795"/>
            <a:ext cx="1990523" cy="504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3200" b="1" dirty="0">
                <a:solidFill>
                  <a:srgbClr val="0000FF"/>
                </a:solidFill>
                <a:cs typeface="+mj-cs"/>
              </a:rPr>
              <a:t>روى</a:t>
            </a:r>
            <a:endParaRPr lang="en-US" sz="3200" b="1" dirty="0">
              <a:solidFill>
                <a:srgbClr val="0000FF"/>
              </a:solidFill>
              <a:cs typeface="+mj-cs"/>
            </a:endParaRPr>
          </a:p>
        </p:txBody>
      </p:sp>
      <p:sp>
        <p:nvSpPr>
          <p:cNvPr id="7" name="Rectangle 27">
            <a:extLst>
              <a:ext uri="{FF2B5EF4-FFF2-40B4-BE49-F238E27FC236}">
                <a16:creationId xmlns:a16="http://schemas.microsoft.com/office/drawing/2014/main" id="{240AC332-1306-4F88-BA32-A2E068EF8577}"/>
              </a:ext>
            </a:extLst>
          </p:cNvPr>
          <p:cNvSpPr/>
          <p:nvPr/>
        </p:nvSpPr>
        <p:spPr>
          <a:xfrm>
            <a:off x="989563" y="4034753"/>
            <a:ext cx="1990523" cy="504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3200" b="1" dirty="0">
                <a:solidFill>
                  <a:srgbClr val="0000FF"/>
                </a:solidFill>
                <a:cs typeface="+mj-cs"/>
              </a:rPr>
              <a:t>سقى</a:t>
            </a:r>
            <a:endParaRPr lang="en-US" sz="3200" b="1" dirty="0">
              <a:solidFill>
                <a:srgbClr val="0000FF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06496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7C697393-0691-48C6-B895-2CFFBD137825}"/>
              </a:ext>
            </a:extLst>
          </p:cNvPr>
          <p:cNvSpPr txBox="1"/>
          <p:nvPr/>
        </p:nvSpPr>
        <p:spPr>
          <a:xfrm>
            <a:off x="3037002" y="667784"/>
            <a:ext cx="611799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4400" b="1" i="0" u="none" strike="noStrike" baseline="0" dirty="0">
                <a:solidFill>
                  <a:schemeClr val="accent3">
                    <a:lumMod val="50000"/>
                  </a:schemeClr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الهمزة المتوسطة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235D1532-D105-4F84-AD4D-880CBFCE25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76" y="1409780"/>
            <a:ext cx="10664248" cy="46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9833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>
            <a:extLst>
              <a:ext uri="{FF2B5EF4-FFF2-40B4-BE49-F238E27FC236}">
                <a16:creationId xmlns:a16="http://schemas.microsoft.com/office/drawing/2014/main" id="{7B82B73E-9A52-4B4A-A4F6-E58AD6137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760" y="2925882"/>
            <a:ext cx="10644479" cy="3108206"/>
          </a:xfrm>
          <a:prstGeom prst="rect">
            <a:avLst/>
          </a:prstGeom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13376D32-9A4A-4FAA-B3D3-B9157D31339E}"/>
              </a:ext>
            </a:extLst>
          </p:cNvPr>
          <p:cNvSpPr txBox="1"/>
          <p:nvPr/>
        </p:nvSpPr>
        <p:spPr>
          <a:xfrm>
            <a:off x="9737593" y="3678594"/>
            <a:ext cx="1002967" cy="523220"/>
          </a:xfrm>
          <a:prstGeom prst="rect">
            <a:avLst/>
          </a:prstGeom>
          <a:solidFill>
            <a:schemeClr val="bg1"/>
          </a:solidFill>
          <a:ln w="38100"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ar-QA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جئتُ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j-cs"/>
            </a:endParaRP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30BEE280-820B-4D46-AB7A-0E00DB9EFC98}"/>
              </a:ext>
            </a:extLst>
          </p:cNvPr>
          <p:cNvSpPr txBox="1"/>
          <p:nvPr/>
        </p:nvSpPr>
        <p:spPr>
          <a:xfrm>
            <a:off x="1084082" y="3583218"/>
            <a:ext cx="7863198" cy="461665"/>
          </a:xfrm>
          <a:prstGeom prst="rect">
            <a:avLst/>
          </a:prstGeom>
          <a:solidFill>
            <a:schemeClr val="bg1"/>
          </a:solidFill>
          <a:ln w="38100">
            <a:noFill/>
            <a:prstDash val="solid"/>
          </a:ln>
        </p:spPr>
        <p:txBody>
          <a:bodyPr wrap="square" rtlCol="0">
            <a:spAutoFit/>
          </a:bodyPr>
          <a:lstStyle/>
          <a:p>
            <a:pPr algn="r"/>
            <a:r>
              <a:rPr lang="ar-QA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الهمزة ساكنة، ما قبلها مكسور، والكسرة أقوى الحركات وتناسبها الياء.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j-cs"/>
            </a:endParaRPr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B90D130A-C4A4-4876-AAFE-7BB4F8A2FCB1}"/>
              </a:ext>
            </a:extLst>
          </p:cNvPr>
          <p:cNvSpPr txBox="1"/>
          <p:nvPr/>
        </p:nvSpPr>
        <p:spPr>
          <a:xfrm>
            <a:off x="9565950" y="4254146"/>
            <a:ext cx="1438296" cy="523220"/>
          </a:xfrm>
          <a:prstGeom prst="rect">
            <a:avLst/>
          </a:prstGeom>
          <a:solidFill>
            <a:schemeClr val="bg1"/>
          </a:solidFill>
          <a:ln w="38100"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ar-QA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المؤمنين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j-cs"/>
            </a:endParaRPr>
          </a:p>
        </p:txBody>
      </p:sp>
      <p:sp>
        <p:nvSpPr>
          <p:cNvPr id="7" name="TextBox 15">
            <a:extLst>
              <a:ext uri="{FF2B5EF4-FFF2-40B4-BE49-F238E27FC236}">
                <a16:creationId xmlns:a16="http://schemas.microsoft.com/office/drawing/2014/main" id="{D577C631-1CB0-4C62-8B0B-40A9A2719E1C}"/>
              </a:ext>
            </a:extLst>
          </p:cNvPr>
          <p:cNvSpPr txBox="1"/>
          <p:nvPr/>
        </p:nvSpPr>
        <p:spPr>
          <a:xfrm>
            <a:off x="942680" y="4199308"/>
            <a:ext cx="8011962" cy="461665"/>
          </a:xfrm>
          <a:prstGeom prst="rect">
            <a:avLst/>
          </a:prstGeom>
          <a:solidFill>
            <a:schemeClr val="bg1"/>
          </a:solidFill>
          <a:ln w="38100">
            <a:noFill/>
            <a:prstDash val="solid"/>
          </a:ln>
        </p:spPr>
        <p:txBody>
          <a:bodyPr wrap="square" rtlCol="0">
            <a:spAutoFit/>
          </a:bodyPr>
          <a:lstStyle/>
          <a:p>
            <a:pPr algn="r"/>
            <a:r>
              <a:rPr lang="ar-QA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الهمزة ساكنة، ما قبلها مضموم، والضمة أقوى من السكون وتناسبها الواو.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j-cs"/>
            </a:endParaRPr>
          </a:p>
        </p:txBody>
      </p:sp>
      <p:sp>
        <p:nvSpPr>
          <p:cNvPr id="8" name="TextBox 20">
            <a:extLst>
              <a:ext uri="{FF2B5EF4-FFF2-40B4-BE49-F238E27FC236}">
                <a16:creationId xmlns:a16="http://schemas.microsoft.com/office/drawing/2014/main" id="{D2641135-2AC3-474D-86F4-861102C82433}"/>
              </a:ext>
            </a:extLst>
          </p:cNvPr>
          <p:cNvSpPr txBox="1"/>
          <p:nvPr/>
        </p:nvSpPr>
        <p:spPr>
          <a:xfrm>
            <a:off x="9674536" y="4824198"/>
            <a:ext cx="1002967" cy="523220"/>
          </a:xfrm>
          <a:prstGeom prst="rect">
            <a:avLst/>
          </a:prstGeom>
          <a:solidFill>
            <a:schemeClr val="bg1"/>
          </a:solidFill>
          <a:ln w="38100"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ar-QA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رائِد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j-cs"/>
            </a:endParaRPr>
          </a:p>
        </p:txBody>
      </p:sp>
      <p:sp>
        <p:nvSpPr>
          <p:cNvPr id="9" name="TextBox 21">
            <a:extLst>
              <a:ext uri="{FF2B5EF4-FFF2-40B4-BE49-F238E27FC236}">
                <a16:creationId xmlns:a16="http://schemas.microsoft.com/office/drawing/2014/main" id="{845C3295-08D6-4CAC-A9C8-6B6E183EAA86}"/>
              </a:ext>
            </a:extLst>
          </p:cNvPr>
          <p:cNvSpPr txBox="1"/>
          <p:nvPr/>
        </p:nvSpPr>
        <p:spPr>
          <a:xfrm>
            <a:off x="952528" y="4854976"/>
            <a:ext cx="8011962" cy="461665"/>
          </a:xfrm>
          <a:prstGeom prst="rect">
            <a:avLst/>
          </a:prstGeom>
          <a:solidFill>
            <a:schemeClr val="bg1"/>
          </a:solidFill>
          <a:ln w="38100">
            <a:noFill/>
            <a:prstDash val="solid"/>
          </a:ln>
        </p:spPr>
        <p:txBody>
          <a:bodyPr wrap="square" rtlCol="0">
            <a:spAutoFit/>
          </a:bodyPr>
          <a:lstStyle/>
          <a:p>
            <a:pPr algn="r"/>
            <a:r>
              <a:rPr lang="ar-QA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الهمزة مكسورة، ما قبلها ساكن، والكسرة أقوى الحركات وتناسبها الياء.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j-cs"/>
            </a:endParaRP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02B5DDB5-59E1-46AC-98D4-0B3F370F4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439" y="627995"/>
            <a:ext cx="6902799" cy="2237776"/>
          </a:xfrm>
          <a:prstGeom prst="rect">
            <a:avLst/>
          </a:prstGeom>
        </p:spPr>
      </p:pic>
      <p:cxnSp>
        <p:nvCxnSpPr>
          <p:cNvPr id="11" name="Straight Connector 19">
            <a:extLst>
              <a:ext uri="{FF2B5EF4-FFF2-40B4-BE49-F238E27FC236}">
                <a16:creationId xmlns:a16="http://schemas.microsoft.com/office/drawing/2014/main" id="{B5611FCE-3E4B-4D8C-9B06-A3F8E42E2990}"/>
              </a:ext>
            </a:extLst>
          </p:cNvPr>
          <p:cNvCxnSpPr>
            <a:cxnSpLocks/>
          </p:cNvCxnSpPr>
          <p:nvPr/>
        </p:nvCxnSpPr>
        <p:spPr>
          <a:xfrm flipH="1">
            <a:off x="8034489" y="2193088"/>
            <a:ext cx="912791" cy="0"/>
          </a:xfrm>
          <a:prstGeom prst="line">
            <a:avLst/>
          </a:prstGeom>
          <a:ln w="5715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2" name="TextBox 22">
            <a:extLst>
              <a:ext uri="{FF2B5EF4-FFF2-40B4-BE49-F238E27FC236}">
                <a16:creationId xmlns:a16="http://schemas.microsoft.com/office/drawing/2014/main" id="{067FBA10-FB04-4BC1-9D3B-B3509D5F9EB0}"/>
              </a:ext>
            </a:extLst>
          </p:cNvPr>
          <p:cNvSpPr txBox="1"/>
          <p:nvPr/>
        </p:nvSpPr>
        <p:spPr>
          <a:xfrm>
            <a:off x="9555738" y="5463923"/>
            <a:ext cx="1240561" cy="523220"/>
          </a:xfrm>
          <a:prstGeom prst="rect">
            <a:avLst/>
          </a:prstGeom>
          <a:solidFill>
            <a:schemeClr val="bg1"/>
          </a:solidFill>
          <a:ln w="38100"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ar-QA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سَأَلَ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j-cs"/>
            </a:endParaRPr>
          </a:p>
        </p:txBody>
      </p:sp>
      <p:sp>
        <p:nvSpPr>
          <p:cNvPr id="13" name="TextBox 23">
            <a:extLst>
              <a:ext uri="{FF2B5EF4-FFF2-40B4-BE49-F238E27FC236}">
                <a16:creationId xmlns:a16="http://schemas.microsoft.com/office/drawing/2014/main" id="{1031788B-CAEC-4A62-9EBF-C9388AD01143}"/>
              </a:ext>
            </a:extLst>
          </p:cNvPr>
          <p:cNvSpPr txBox="1"/>
          <p:nvPr/>
        </p:nvSpPr>
        <p:spPr>
          <a:xfrm>
            <a:off x="1084082" y="5499145"/>
            <a:ext cx="7823615" cy="461665"/>
          </a:xfrm>
          <a:prstGeom prst="rect">
            <a:avLst/>
          </a:prstGeom>
          <a:solidFill>
            <a:schemeClr val="bg1"/>
          </a:solidFill>
          <a:ln w="38100">
            <a:noFill/>
            <a:prstDash val="solid"/>
          </a:ln>
        </p:spPr>
        <p:txBody>
          <a:bodyPr wrap="square" rtlCol="0">
            <a:spAutoFit/>
          </a:bodyPr>
          <a:lstStyle/>
          <a:p>
            <a:pPr algn="r"/>
            <a:r>
              <a:rPr lang="ar-QA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الهمزة مفتوحة، ما قبلها مفتوح، والفتحة تناسبها الألف.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j-cs"/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098C36E-79CD-4C5C-9E74-18998C0C1EFF}"/>
              </a:ext>
            </a:extLst>
          </p:cNvPr>
          <p:cNvSpPr/>
          <p:nvPr/>
        </p:nvSpPr>
        <p:spPr>
          <a:xfrm flipV="1">
            <a:off x="10661017" y="3743713"/>
            <a:ext cx="354207" cy="163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1EFB3951-1FB0-4E9C-BBB3-B9D865B92944}"/>
              </a:ext>
            </a:extLst>
          </p:cNvPr>
          <p:cNvSpPr/>
          <p:nvPr/>
        </p:nvSpPr>
        <p:spPr>
          <a:xfrm flipV="1">
            <a:off x="9300400" y="3694325"/>
            <a:ext cx="354207" cy="2899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55D65110-CD10-400B-B088-345DCBD8875C}"/>
              </a:ext>
            </a:extLst>
          </p:cNvPr>
          <p:cNvSpPr/>
          <p:nvPr/>
        </p:nvSpPr>
        <p:spPr>
          <a:xfrm>
            <a:off x="10874069" y="4422245"/>
            <a:ext cx="141155" cy="1493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D19546E0-2264-4CC7-9CC3-8FB4796596FD}"/>
              </a:ext>
            </a:extLst>
          </p:cNvPr>
          <p:cNvSpPr/>
          <p:nvPr/>
        </p:nvSpPr>
        <p:spPr>
          <a:xfrm>
            <a:off x="9190004" y="4354893"/>
            <a:ext cx="169841" cy="2167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2DE04AB2-B99C-417C-85E4-3746A08424B9}"/>
              </a:ext>
            </a:extLst>
          </p:cNvPr>
          <p:cNvSpPr/>
          <p:nvPr/>
        </p:nvSpPr>
        <p:spPr>
          <a:xfrm>
            <a:off x="10540988" y="4985963"/>
            <a:ext cx="549101" cy="3161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0F62B785-1F73-4E4B-9E53-794B482B4F84}"/>
              </a:ext>
            </a:extLst>
          </p:cNvPr>
          <p:cNvSpPr/>
          <p:nvPr/>
        </p:nvSpPr>
        <p:spPr>
          <a:xfrm>
            <a:off x="9203065" y="4978938"/>
            <a:ext cx="363432" cy="256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4BB08839-B516-4AF9-8202-EB560388F7D3}"/>
              </a:ext>
            </a:extLst>
          </p:cNvPr>
          <p:cNvSpPr/>
          <p:nvPr/>
        </p:nvSpPr>
        <p:spPr>
          <a:xfrm>
            <a:off x="10874069" y="5652897"/>
            <a:ext cx="141155" cy="217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مستطيل 20">
            <a:extLst>
              <a:ext uri="{FF2B5EF4-FFF2-40B4-BE49-F238E27FC236}">
                <a16:creationId xmlns:a16="http://schemas.microsoft.com/office/drawing/2014/main" id="{21A49155-CC7D-4B07-AFA6-81F08EF2EF81}"/>
              </a:ext>
            </a:extLst>
          </p:cNvPr>
          <p:cNvSpPr/>
          <p:nvPr/>
        </p:nvSpPr>
        <p:spPr>
          <a:xfrm>
            <a:off x="9070248" y="5645871"/>
            <a:ext cx="289598" cy="157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315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2" grpId="0" animBg="1"/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7C697393-0691-48C6-B895-2CFFBD137825}"/>
              </a:ext>
            </a:extLst>
          </p:cNvPr>
          <p:cNvSpPr txBox="1"/>
          <p:nvPr/>
        </p:nvSpPr>
        <p:spPr>
          <a:xfrm>
            <a:off x="3037002" y="667784"/>
            <a:ext cx="611799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4400" b="1" i="0" u="none" strike="noStrike" baseline="0" dirty="0">
                <a:solidFill>
                  <a:schemeClr val="accent3">
                    <a:lumMod val="50000"/>
                  </a:schemeClr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الهمزة المتطرفة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777682C-8544-4C3E-8537-B76D98FB0B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41" b="10281"/>
          <a:stretch/>
        </p:blipFill>
        <p:spPr>
          <a:xfrm>
            <a:off x="925936" y="1753386"/>
            <a:ext cx="10340127" cy="3883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922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5235D3C-E807-4A0D-921F-25B41BBDA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823" y="263206"/>
            <a:ext cx="11270354" cy="6209497"/>
          </a:xfrm>
          <a:prstGeom prst="rect">
            <a:avLst/>
          </a:prstGeom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CDD933AC-1789-430E-96E6-7757BE47DEF3}"/>
              </a:ext>
            </a:extLst>
          </p:cNvPr>
          <p:cNvSpPr/>
          <p:nvPr/>
        </p:nvSpPr>
        <p:spPr>
          <a:xfrm>
            <a:off x="8532393" y="2785898"/>
            <a:ext cx="2445745" cy="473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الملجأ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56A38D1-A440-4D5F-88BC-9021BE86ED1C}"/>
              </a:ext>
            </a:extLst>
          </p:cNvPr>
          <p:cNvSpPr/>
          <p:nvPr/>
        </p:nvSpPr>
        <p:spPr>
          <a:xfrm>
            <a:off x="2043458" y="2784062"/>
            <a:ext cx="6332863" cy="473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لأن الهمزة متطرفة وما قبلها مفتوح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C68EED9-612D-47FF-AF6E-E1E9F37DCD44}"/>
              </a:ext>
            </a:extLst>
          </p:cNvPr>
          <p:cNvSpPr/>
          <p:nvPr/>
        </p:nvSpPr>
        <p:spPr>
          <a:xfrm>
            <a:off x="8585640" y="3367955"/>
            <a:ext cx="2445745" cy="473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الدافئ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7FF30CD-B9B9-46EA-BC88-4FCBDE068568}"/>
              </a:ext>
            </a:extLst>
          </p:cNvPr>
          <p:cNvSpPr/>
          <p:nvPr/>
        </p:nvSpPr>
        <p:spPr>
          <a:xfrm>
            <a:off x="2096705" y="3355102"/>
            <a:ext cx="6332863" cy="473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لأن الهمزة متطرفة وما قبلها مكسور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0A90D072-168D-4B76-B9EB-85CE46D1F0F1}"/>
              </a:ext>
            </a:extLst>
          </p:cNvPr>
          <p:cNvSpPr/>
          <p:nvPr/>
        </p:nvSpPr>
        <p:spPr>
          <a:xfrm>
            <a:off x="8574623" y="3896762"/>
            <a:ext cx="2445745" cy="473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الأبناء</a:t>
            </a:r>
            <a:endPara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58AB393C-0C8D-4094-9276-E728F6F144EE}"/>
              </a:ext>
            </a:extLst>
          </p:cNvPr>
          <p:cNvSpPr/>
          <p:nvPr/>
        </p:nvSpPr>
        <p:spPr>
          <a:xfrm>
            <a:off x="2085688" y="3894926"/>
            <a:ext cx="6332863" cy="473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لأن الهمزة متطرفة وما قبلها ساكن</a:t>
            </a:r>
            <a:endPara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40052F11-6BFE-4665-9FCA-861AE4FA2A78}"/>
              </a:ext>
            </a:extLst>
          </p:cNvPr>
          <p:cNvSpPr/>
          <p:nvPr/>
        </p:nvSpPr>
        <p:spPr>
          <a:xfrm>
            <a:off x="8563606" y="4425576"/>
            <a:ext cx="2445745" cy="473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سوء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475C29A3-4631-4346-9E20-8759771944CF}"/>
              </a:ext>
            </a:extLst>
          </p:cNvPr>
          <p:cNvSpPr/>
          <p:nvPr/>
        </p:nvSpPr>
        <p:spPr>
          <a:xfrm>
            <a:off x="2074671" y="4423740"/>
            <a:ext cx="6332863" cy="473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لأن الهمزة متطرفة وما قبلها ساكن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3">
            <a:extLst>
              <a:ext uri="{FF2B5EF4-FFF2-40B4-BE49-F238E27FC236}">
                <a16:creationId xmlns:a16="http://schemas.microsoft.com/office/drawing/2014/main" id="{A4855480-A4FA-473F-A606-39ED789AB85F}"/>
              </a:ext>
            </a:extLst>
          </p:cNvPr>
          <p:cNvSpPr/>
          <p:nvPr/>
        </p:nvSpPr>
        <p:spPr>
          <a:xfrm>
            <a:off x="8596657" y="4943371"/>
            <a:ext cx="2445745" cy="473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يضيء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653E00FE-7956-4071-8C37-FE52B2532295}"/>
              </a:ext>
            </a:extLst>
          </p:cNvPr>
          <p:cNvSpPr/>
          <p:nvPr/>
        </p:nvSpPr>
        <p:spPr>
          <a:xfrm>
            <a:off x="2107722" y="4941535"/>
            <a:ext cx="6332863" cy="473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لأن الهمزة متطرفة وما قبلها ساكن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7959392D-EA45-4BDB-A8C8-0821EECD553A}"/>
              </a:ext>
            </a:extLst>
          </p:cNvPr>
          <p:cNvSpPr/>
          <p:nvPr/>
        </p:nvSpPr>
        <p:spPr>
          <a:xfrm>
            <a:off x="8607674" y="5505234"/>
            <a:ext cx="2445745" cy="473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امرأ</a:t>
            </a:r>
            <a:endPara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73E9C8DE-5C59-4C85-898A-0A4D2A550F14}"/>
              </a:ext>
            </a:extLst>
          </p:cNvPr>
          <p:cNvSpPr/>
          <p:nvPr/>
        </p:nvSpPr>
        <p:spPr>
          <a:xfrm>
            <a:off x="2118739" y="5503398"/>
            <a:ext cx="6332863" cy="473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لأن الهمزة متطرفة وما قبلها مفتوح</a:t>
            </a:r>
            <a:endPara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597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1BEE1C7-4F31-4E21-934E-16876E0EC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329" y="635757"/>
            <a:ext cx="11052682" cy="5586486"/>
          </a:xfrm>
          <a:prstGeom prst="rect">
            <a:avLst/>
          </a:prstGeom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6B8FABF4-7141-4A02-9D98-CEDAD808C35B}"/>
              </a:ext>
            </a:extLst>
          </p:cNvPr>
          <p:cNvSpPr/>
          <p:nvPr/>
        </p:nvSpPr>
        <p:spPr>
          <a:xfrm>
            <a:off x="8167133" y="2484192"/>
            <a:ext cx="1949987" cy="815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4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امرئ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14804BF-5AD0-45D8-867A-45A4A215AD21}"/>
              </a:ext>
            </a:extLst>
          </p:cNvPr>
          <p:cNvSpPr/>
          <p:nvPr/>
        </p:nvSpPr>
        <p:spPr>
          <a:xfrm>
            <a:off x="2846522" y="2484192"/>
            <a:ext cx="1949987" cy="815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4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البارئ</a:t>
            </a:r>
            <a:endPara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B7B5FDF-9DD7-4806-B0DE-35FD86484B0B}"/>
              </a:ext>
            </a:extLst>
          </p:cNvPr>
          <p:cNvSpPr/>
          <p:nvPr/>
        </p:nvSpPr>
        <p:spPr>
          <a:xfrm>
            <a:off x="8243777" y="3280230"/>
            <a:ext cx="1949987" cy="815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4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وراء</a:t>
            </a:r>
            <a:endPara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8B302C6-3427-49B0-9A89-B5B715377592}"/>
              </a:ext>
            </a:extLst>
          </p:cNvPr>
          <p:cNvSpPr/>
          <p:nvPr/>
        </p:nvSpPr>
        <p:spPr>
          <a:xfrm>
            <a:off x="4570156" y="3280230"/>
            <a:ext cx="1949987" cy="815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4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يدرأ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CB4F6CB-3DAB-4692-90E4-E591A531772E}"/>
              </a:ext>
            </a:extLst>
          </p:cNvPr>
          <p:cNvSpPr/>
          <p:nvPr/>
        </p:nvSpPr>
        <p:spPr>
          <a:xfrm>
            <a:off x="4636144" y="4095476"/>
            <a:ext cx="1949987" cy="815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4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يطأطئ</a:t>
            </a:r>
            <a:endPara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6ADFA2D9-8B38-45DE-8619-D7467788D507}"/>
              </a:ext>
            </a:extLst>
          </p:cNvPr>
          <p:cNvSpPr/>
          <p:nvPr/>
        </p:nvSpPr>
        <p:spPr>
          <a:xfrm>
            <a:off x="6729698" y="4891514"/>
            <a:ext cx="1949987" cy="815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4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رداء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63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991929349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فقاعات">
  <a:themeElements>
    <a:clrScheme name="فقاعات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فقاعات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فقاعات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مستند" ma:contentTypeID="0x0101009396CBC4C7D6B54A92702B5A84D4107C" ma:contentTypeVersion="7" ma:contentTypeDescription="إنشاء مستند جديد." ma:contentTypeScope="" ma:versionID="526464697e9b17cc90a4d2c090404783">
  <xsd:schema xmlns:xsd="http://www.w3.org/2001/XMLSchema" xmlns:xs="http://www.w3.org/2001/XMLSchema" xmlns:p="http://schemas.microsoft.com/office/2006/metadata/properties" xmlns:ns2="48d19ade-d65e-43ab-93f0-80952807509e" targetNamespace="http://schemas.microsoft.com/office/2006/metadata/properties" ma:root="true" ma:fieldsID="f7ed897c179e341f07945e090e99c1f9" ns2:_="">
    <xsd:import namespace="48d19ade-d65e-43ab-93f0-80952807509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d19ade-d65e-43ab-93f0-8095280750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نوع المحتوى"/>
        <xsd:element ref="dc:title" minOccurs="0" maxOccurs="1" ma:index="4" ma:displayName="العنوان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D0A824B-FD18-4A42-B65E-6AE67EA72165}"/>
</file>

<file path=customXml/itemProps2.xml><?xml version="1.0" encoding="utf-8"?>
<ds:datastoreItem xmlns:ds="http://schemas.openxmlformats.org/officeDocument/2006/customXml" ds:itemID="{151634AF-5206-4242-87EF-68F0CC514F46}">
  <ds:schemaRefs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f7fa69e1-acd7-434c-bc0f-061e8f7f97f4"/>
    <ds:schemaRef ds:uri="http://purl.org/dc/terms/"/>
    <ds:schemaRef ds:uri="http://www.w3.org/XML/1998/namespace"/>
    <ds:schemaRef ds:uri="http://schemas.microsoft.com/office/infopath/2007/PartnerControls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38BE9777-E7F7-4367-9A8F-2FC45A48687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ربطة</Template>
  <TotalTime>571</TotalTime>
  <Words>508</Words>
  <Application>Microsoft Office PowerPoint</Application>
  <PresentationFormat>شاشة عريضة</PresentationFormat>
  <Paragraphs>100</Paragraphs>
  <Slides>28</Slides>
  <Notes>3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10</vt:i4>
      </vt:variant>
      <vt:variant>
        <vt:lpstr>نسق</vt:lpstr>
      </vt:variant>
      <vt:variant>
        <vt:i4>2</vt:i4>
      </vt:variant>
      <vt:variant>
        <vt:lpstr>عناوين الشرائح</vt:lpstr>
      </vt:variant>
      <vt:variant>
        <vt:i4>28</vt:i4>
      </vt:variant>
    </vt:vector>
  </HeadingPairs>
  <TitlesOfParts>
    <vt:vector size="40" baseType="lpstr">
      <vt:lpstr>Aldhabi</vt:lpstr>
      <vt:lpstr>almrsal</vt:lpstr>
      <vt:lpstr>Calibri</vt:lpstr>
      <vt:lpstr>Calibri Light</vt:lpstr>
      <vt:lpstr>Century Gothic</vt:lpstr>
      <vt:lpstr>Garamond</vt:lpstr>
      <vt:lpstr>Sakkal Majalla</vt:lpstr>
      <vt:lpstr>Simplified Arabic</vt:lpstr>
      <vt:lpstr>Times New Roman</vt:lpstr>
      <vt:lpstr>Wingdings 2</vt:lpstr>
      <vt:lpstr>HDOfficeLightV0</vt:lpstr>
      <vt:lpstr>فقاعات</vt:lpstr>
      <vt:lpstr>إن وأخواتها  الميزان الصرفي النعت والإضافة الأعداد المفردة والمركبة</vt:lpstr>
      <vt:lpstr>عرض تقديمي في PowerPoint</vt:lpstr>
      <vt:lpstr>عرض تقديمي في PowerPoint</vt:lpstr>
      <vt:lpstr>أنواع الخبر للحروف الناسخة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القاعدة </vt:lpstr>
      <vt:lpstr>عرض تقديمي في PowerPoint</vt:lpstr>
      <vt:lpstr>حدد الآية الكريمة التي تتضمن عددًا مفردًا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إن وأخواتها الأفعال المجردة والمزيدة الجملة الفعلية –أنواع الفاعل الفعل المبني للمجهول ونائب الفاعل</dc:title>
  <dc:creator>فاتن حكمت   الزرقاوي</dc:creator>
  <cp:lastModifiedBy>فاتن حكمت   الزرقاوي</cp:lastModifiedBy>
  <cp:revision>72</cp:revision>
  <dcterms:created xsi:type="dcterms:W3CDTF">2021-02-19T05:46:37Z</dcterms:created>
  <dcterms:modified xsi:type="dcterms:W3CDTF">2021-05-05T09:36:11Z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0x0101009396CBC4C7D6B54A92702B5A84D4107C</vt:lpwstr>
  </property>
  <property fmtid="{D5CDD505-2E9C-101B-9397-08002B2CF9AE}" pid="3" name="MSIP_Label_0b46f0c7-1e5b-43db-99eb-3257df1e5bf6_Enabled">
    <vt:lpwstr>true</vt:lpwstr>
  </property>
  <property fmtid="{D5CDD505-2E9C-101B-9397-08002B2CF9AE}" pid="4" name="MSIP_Label_0b46f0c7-1e5b-43db-99eb-3257df1e5bf6_SetDate">
    <vt:lpwstr>2021-05-02T08:40:01Z</vt:lpwstr>
  </property>
  <property fmtid="{D5CDD505-2E9C-101B-9397-08002B2CF9AE}" pid="5" name="MSIP_Label_0b46f0c7-1e5b-43db-99eb-3257df1e5bf6_Method">
    <vt:lpwstr>Standard</vt:lpwstr>
  </property>
  <property fmtid="{D5CDD505-2E9C-101B-9397-08002B2CF9AE}" pid="6" name="MSIP_Label_0b46f0c7-1e5b-43db-99eb-3257df1e5bf6_Name">
    <vt:lpwstr>0b46f0c7-1e5b-43db-99eb-3257df1e5bf6</vt:lpwstr>
  </property>
  <property fmtid="{D5CDD505-2E9C-101B-9397-08002B2CF9AE}" pid="7" name="MSIP_Label_0b46f0c7-1e5b-43db-99eb-3257df1e5bf6_SiteId">
    <vt:lpwstr>2dcae639-d4a4-4454-82c7-592ab66fc7bd</vt:lpwstr>
  </property>
  <property fmtid="{D5CDD505-2E9C-101B-9397-08002B2CF9AE}" pid="8" name="MSIP_Label_0b46f0c7-1e5b-43db-99eb-3257df1e5bf6_ActionId">
    <vt:lpwstr>6567d3bd-5752-4929-9165-4ef7efff528c</vt:lpwstr>
  </property>
  <property fmtid="{D5CDD505-2E9C-101B-9397-08002B2CF9AE}" pid="9" name="MSIP_Label_0b46f0c7-1e5b-43db-99eb-3257df1e5bf6_ContentBits">
    <vt:lpwstr>0</vt:lpwstr>
  </property>
</Properties>
</file>