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51" r:id="rId6"/>
    <p:sldId id="396" r:id="rId7"/>
    <p:sldId id="397" r:id="rId8"/>
    <p:sldId id="394" r:id="rId9"/>
    <p:sldId id="395" r:id="rId10"/>
    <p:sldId id="399" r:id="rId11"/>
    <p:sldId id="402" r:id="rId12"/>
    <p:sldId id="401" r:id="rId13"/>
    <p:sldId id="400" r:id="rId14"/>
    <p:sldId id="3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E00AA4-43DD-4B53-9817-D6AA3F6FE32B}">
          <p14:sldIdLst>
            <p14:sldId id="257"/>
          </p14:sldIdLst>
        </p14:section>
        <p14:section name="الاستماع" id="{C0D968B4-267D-4DF5-9A1B-A29CA879FC9B}">
          <p14:sldIdLst>
            <p14:sldId id="351"/>
            <p14:sldId id="396"/>
            <p14:sldId id="397"/>
            <p14:sldId id="394"/>
            <p14:sldId id="395"/>
          </p14:sldIdLst>
        </p14:section>
        <p14:section name="الإملاء" id="{49E96BEB-3110-41E3-A116-BC987DD2F6ED}">
          <p14:sldIdLst>
            <p14:sldId id="399"/>
            <p14:sldId id="402"/>
            <p14:sldId id="401"/>
            <p14:sldId id="400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6"/>
    <a:srgbClr val="F2CFEE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هشام احمد عوده  الجراوين" userId="2a304020-80ac-45da-b90b-8bd39c6ae3e5" providerId="ADAL" clId="{E50CF835-74B6-4B47-994E-F5CCDDFAF2BC}"/>
    <pc:docChg chg="undo custSel modSld">
      <pc:chgData name="هشام احمد عوده  الجراوين" userId="2a304020-80ac-45da-b90b-8bd39c6ae3e5" providerId="ADAL" clId="{E50CF835-74B6-4B47-994E-F5CCDDFAF2BC}" dt="2026-03-02T10:12:28.577" v="20" actId="20577"/>
      <pc:docMkLst>
        <pc:docMk/>
      </pc:docMkLst>
      <pc:sldChg chg="modSp mod">
        <pc:chgData name="هشام احمد عوده  الجراوين" userId="2a304020-80ac-45da-b90b-8bd39c6ae3e5" providerId="ADAL" clId="{E50CF835-74B6-4B47-994E-F5CCDDFAF2BC}" dt="2026-03-02T10:12:28.577" v="20" actId="20577"/>
        <pc:sldMkLst>
          <pc:docMk/>
          <pc:sldMk cId="3390286212" sldId="257"/>
        </pc:sldMkLst>
        <pc:spChg chg="mod">
          <ac:chgData name="هشام احمد عوده  الجراوين" userId="2a304020-80ac-45da-b90b-8bd39c6ae3e5" providerId="ADAL" clId="{E50CF835-74B6-4B47-994E-F5CCDDFAF2BC}" dt="2026-03-02T10:12:28.577" v="20" actId="20577"/>
          <ac:spMkLst>
            <pc:docMk/>
            <pc:sldMk cId="3390286212" sldId="257"/>
            <ac:spMk id="2" creationId="{98792FB5-5F0C-A091-43E3-13B792A5D0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A5C4-E91B-C544-0034-5236FDA22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2B195-7CBD-3362-D6BB-DFDFE9C61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5E970-2890-B56F-090E-9EC2E235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787A4-72FF-26DE-20B9-15B4D406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232B6-0D7A-DC26-6DFA-720E655D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0362-43BC-BCF0-A797-DBAB6C68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16BC2-28DC-29C4-F16E-2E141FEBD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34FA-4F64-B318-ED7C-F1462D9C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11A4B-5A7B-56B7-5BD7-CCDF1ECC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0FB34-8EE3-6858-80D8-865E328B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3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ADA21F-8344-B717-B225-DA6762845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E2B44-39EE-74DD-A37D-FE6B01774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02A29-4265-90BF-EC3E-C47BA1E6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2A278-3AB1-D71C-DE6F-20E66BE2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F4273-46EB-6D07-162D-8FD3E887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2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EB6356-AA75-046E-0DAF-E85B0967F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745" y="-21538"/>
            <a:ext cx="12192000" cy="6858000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7C51D-9E57-E124-CCB6-2B87D8F316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8782" y="2621791"/>
            <a:ext cx="6957412" cy="1368425"/>
          </a:xfrm>
        </p:spPr>
        <p:txBody>
          <a:bodyPr anchor="b">
            <a:noAutofit/>
          </a:bodyPr>
          <a:lstStyle>
            <a:lvl1pPr algn="ctr">
              <a:defRPr sz="66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MA" dirty="0"/>
              <a:t>عنوان الدرس</a:t>
            </a:r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05B234-4EE2-AB1A-52D5-A52C1794C085}"/>
              </a:ext>
            </a:extLst>
          </p:cNvPr>
          <p:cNvGraphicFramePr>
            <a:graphicFrameLocks noGrp="1" noDrilldown="1" noChangeAspect="1" noMove="1" noResize="1"/>
          </p:cNvGraphicFramePr>
          <p:nvPr userDrawn="1"/>
        </p:nvGraphicFramePr>
        <p:xfrm>
          <a:off x="0" y="5106481"/>
          <a:ext cx="12192000" cy="175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486120" imgH="932400" progId="Photoshop.Image.13">
                  <p:embed/>
                </p:oleObj>
              </mc:Choice>
              <mc:Fallback>
                <p:oleObj name="Image" r:id="rId2" imgW="6486120" imgH="932400" progId="Photoshop.Image.1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E05B234-4EE2-AB1A-52D5-A52C1794C0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5106481"/>
                        <a:ext cx="12192000" cy="1751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0396B86-C7ED-DB1F-4281-283ED9041ED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34963162"/>
              </p:ext>
            </p:extLst>
          </p:nvPr>
        </p:nvGraphicFramePr>
        <p:xfrm>
          <a:off x="371475" y="1751519"/>
          <a:ext cx="38163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816000" imgH="1368360" progId="Photoshop.Image.13">
                  <p:embed/>
                </p:oleObj>
              </mc:Choice>
              <mc:Fallback>
                <p:oleObj name="Image" r:id="rId4" imgW="3816000" imgH="1368360" progId="Photoshop.Image.1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0396B86-C7ED-DB1F-4281-283ED9041E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475" y="1751519"/>
                        <a:ext cx="3816350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C71B3E3-4E26-ECF0-C308-F2CBB61EF0A8}"/>
              </a:ext>
            </a:extLst>
          </p:cNvPr>
          <p:cNvSpPr/>
          <p:nvPr userDrawn="1"/>
        </p:nvSpPr>
        <p:spPr>
          <a:xfrm>
            <a:off x="6432364" y="3450539"/>
            <a:ext cx="4070248" cy="791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8235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EB6356-AA75-046E-0DAF-E85B0967F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745" y="-21538"/>
            <a:ext cx="12192000" cy="6858000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71B3E3-4E26-ECF0-C308-F2CBB61EF0A8}"/>
              </a:ext>
            </a:extLst>
          </p:cNvPr>
          <p:cNvSpPr/>
          <p:nvPr userDrawn="1"/>
        </p:nvSpPr>
        <p:spPr>
          <a:xfrm>
            <a:off x="6432364" y="3450539"/>
            <a:ext cx="4070248" cy="791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BAD526-3AA8-0F7D-610D-C9673509D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01" y="1289991"/>
            <a:ext cx="10701087" cy="4688347"/>
          </a:xfrm>
        </p:spPr>
        <p:txBody>
          <a:bodyPr>
            <a:normAutofit/>
          </a:bodyPr>
          <a:lstStyle>
            <a:lvl1pPr marL="0" indent="0" algn="r" rtl="1">
              <a:buFontTx/>
              <a:buNone/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r" rtl="1">
              <a:buFontTx/>
              <a:buNone/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marL="914400" indent="0" algn="r" rtl="1">
              <a:buFontTx/>
              <a:buNone/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marL="1371600" indent="0" algn="r" rtl="1">
              <a:buFontTx/>
              <a:buNone/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marL="1828800" indent="0" algn="r" rtl="1">
              <a:buFontTx/>
              <a:buNone/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504F2E1-2E42-E7C2-CC7F-332F18EC2A35}"/>
              </a:ext>
            </a:extLst>
          </p:cNvPr>
          <p:cNvGraphicFramePr>
            <a:graphicFrameLocks noGrp="1" noDrilldown="1" noChangeAspect="1" noMove="1" noResize="1"/>
          </p:cNvGraphicFramePr>
          <p:nvPr userDrawn="1">
            <p:extLst>
              <p:ext uri="{D42A27DB-BD31-4B8C-83A1-F6EECF244321}">
                <p14:modId xmlns:p14="http://schemas.microsoft.com/office/powerpoint/2010/main" val="3638302021"/>
              </p:ext>
            </p:extLst>
          </p:nvPr>
        </p:nvGraphicFramePr>
        <p:xfrm>
          <a:off x="-7938" y="6264275"/>
          <a:ext cx="12204701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214860" imgH="1751076" progId="Unknown">
                  <p:embed/>
                </p:oleObj>
              </mc:Choice>
              <mc:Fallback>
                <p:oleObj r:id="rId2" imgW="12214860" imgH="1751076" progId="Unknown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504F2E1-2E42-E7C2-CC7F-332F18EC2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6264275"/>
                        <a:ext cx="12204701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3E368D8-3D15-6DAB-C82A-EDCDF9F02F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7488" y="6417593"/>
            <a:ext cx="2962275" cy="327531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buFontTx/>
              <a:buNone/>
              <a:defRPr lang="en-GB" sz="1600" b="1" kern="1200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474D539-3606-AB98-1274-ECB8C0848F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8989" y="6417593"/>
            <a:ext cx="2962275" cy="327531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buFontTx/>
              <a:buNone/>
              <a:defRPr lang="en-GB" sz="1600" b="1" kern="1200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726E158-514C-98C8-FCF5-B2BCEA2E0D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238" y="6417593"/>
            <a:ext cx="2962275" cy="327531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buFontTx/>
              <a:buNone/>
              <a:defRPr lang="en-GB" sz="1600" b="1" kern="1200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961A492-8F09-720C-6F49-C26B85A4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44" y="240076"/>
            <a:ext cx="10515600" cy="503407"/>
          </a:xfrm>
        </p:spPr>
        <p:txBody>
          <a:bodyPr>
            <a:normAutofit/>
          </a:bodyPr>
          <a:lstStyle>
            <a:lvl1pPr algn="ct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2D6FF549-880B-0F68-9F2B-D10972725F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4D4D395-A438-23F7-2E3B-151F052593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8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4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47E0-888C-9AA2-4FAD-ECB77DD8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6A7C-7B83-16BB-92E9-C3F8EE45B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D6640-DF3B-7DD1-48D6-F603F70E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A8D62-4342-74A9-D25E-7E4F68AB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CE22C-E956-1F55-37D2-29AA3755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4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02F5-B338-9C69-BE55-298F9BF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54775-1E29-5C24-C9A2-AD3AB4140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0C42-7280-41DD-1DD2-1B082665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2EDB5-7ECE-54DA-FCAD-4C7DFAB6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0DA0E-DE77-8E89-B945-0CFC8572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9C75-5D2E-5151-59DD-A8875C39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2674E-5DCE-611C-9FA5-8B3F1E38E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F096F-75D4-37BA-8A83-4B33DEA81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6AF6A-C9FD-14C7-B90C-F9B4BF0F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85871-9711-A27B-3724-2AD71329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409BF-ACC0-723A-6C7A-A3B307C4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9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2312-7F7D-B63F-361D-007E13B2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BA404-B9E1-BC89-E041-AE72E87F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02652-4F7E-3E8D-1716-67D9AAB01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9FC77-5FFF-49BD-5ECE-E866AB51B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7C901-A3B5-BA09-0B78-C3CE8921C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D5E90-CA7F-0429-752A-2872B54C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A25B0-442C-9496-30F9-DFEB6B3C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C4626-33D1-3E6E-D2D3-6BACE7BB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D6D5-E6E6-6C23-2D35-02F758D3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19893-7FB5-9984-83A8-92E96877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85E81-9F23-2F62-1F1E-89414090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26163-5755-8CB4-E82B-AC2929D9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9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32300-7613-AC57-B85F-4C407D84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9D127-5E5A-44BB-5BFD-6066C558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43AD2-B388-D932-0053-FD04C111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AE59-757B-2938-93E5-8E1482B9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0527-A90F-EDCD-DAE3-334C7301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8FB8E-DD5A-4D55-C76F-9830CD2C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C6B0E-87F3-227A-E618-B62BDD6C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52CBA-25A6-3652-CB13-40D5FBD0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60F11-7D8C-6DFE-6600-B0AAEED1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0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8F36-1694-5D76-5AAC-62E640B0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D43D2-A6F8-F161-3CF8-337E66AA8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874ED-1F64-48E5-7BC5-1DBA9B10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EBE88-CBC9-BF0E-4D24-116BD89F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B42FF-4342-CA31-0F69-46F9155D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9857B-5251-7C57-AF3E-DAB6EF3B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658722-DE9E-D366-904D-B54B2FB3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0562D-9066-1E2B-4711-4F3E1D1F3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06F53-294C-E567-E450-B8DCAF477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692596-2674-43AF-8803-C3E14B33DB1E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DD19C-C65D-3120-EAC8-D6D682701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3674B-AFDF-091A-7E73-ED9F556BD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498179-1570-42F0-BB3C-BCB8823D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2FB5-5F0C-A091-43E3-13B792A5D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773" y="2285999"/>
            <a:ext cx="7301168" cy="25506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ar-MA" sz="5400" dirty="0"/>
              <a:t>منتصف</a:t>
            </a:r>
            <a:r>
              <a:rPr lang="ar-QA" sz="5400" dirty="0"/>
              <a:t> الفصل الدراسي</a:t>
            </a:r>
            <a:r>
              <a:rPr lang="ar-MA" sz="5400" dirty="0"/>
              <a:t>ّ</a:t>
            </a:r>
            <a:r>
              <a:rPr lang="ar-QA" sz="5400" dirty="0"/>
              <a:t> ال</a:t>
            </a:r>
            <a:r>
              <a:rPr lang="ar-MA" sz="5400" dirty="0"/>
              <a:t>ثاني</a:t>
            </a:r>
            <a:br>
              <a:rPr lang="ar-MA" sz="5400" dirty="0"/>
            </a:br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05A4C8-C2BD-E474-9727-F99959BF033A}"/>
              </a:ext>
            </a:extLst>
          </p:cNvPr>
          <p:cNvGrpSpPr/>
          <p:nvPr/>
        </p:nvGrpSpPr>
        <p:grpSpPr>
          <a:xfrm>
            <a:off x="792965" y="3524250"/>
            <a:ext cx="2973370" cy="923156"/>
            <a:chOff x="772395" y="3429000"/>
            <a:chExt cx="2973370" cy="923156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45773E5-B680-6B1E-C2AE-57DDA3E64C3C}"/>
                </a:ext>
              </a:extLst>
            </p:cNvPr>
            <p:cNvSpPr txBox="1">
              <a:spLocks/>
            </p:cNvSpPr>
            <p:nvPr/>
          </p:nvSpPr>
          <p:spPr>
            <a:xfrm>
              <a:off x="772395" y="3429000"/>
              <a:ext cx="2962276" cy="5238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00" kern="1200">
                  <a:solidFill>
                    <a:srgbClr val="FF000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defRPr>
              </a:lvl1pPr>
            </a:lstStyle>
            <a:p>
              <a:r>
                <a:rPr lang="ar-MA" sz="4000" kern="1200" dirty="0">
                  <a:solidFill>
                    <a:schemeClr val="tx1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الصَّفُّ السابِعُ</a:t>
              </a:r>
              <a:endParaRPr lang="en-GB" sz="4000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DACC34F-8C9E-75A5-D41C-117EED754F81}"/>
                </a:ext>
              </a:extLst>
            </p:cNvPr>
            <p:cNvSpPr txBox="1">
              <a:spLocks/>
            </p:cNvSpPr>
            <p:nvPr/>
          </p:nvSpPr>
          <p:spPr>
            <a:xfrm>
              <a:off x="783489" y="3828281"/>
              <a:ext cx="2962276" cy="5238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600" kern="1200">
                  <a:solidFill>
                    <a:srgbClr val="FF000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defRPr>
              </a:lvl1pPr>
            </a:lstStyle>
            <a:p>
              <a:r>
                <a:rPr lang="ar-MA" sz="2800" kern="1200" dirty="0">
                  <a:solidFill>
                    <a:srgbClr val="FF0000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الفَصْلُ الدِّراسِيُّ الثاني</a:t>
              </a:r>
              <a:endParaRPr lang="en-GB" sz="2800" kern="1200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EFF695-E957-973E-D3D7-7B2329C730A7}"/>
              </a:ext>
            </a:extLst>
          </p:cNvPr>
          <p:cNvSpPr txBox="1"/>
          <p:nvPr/>
        </p:nvSpPr>
        <p:spPr>
          <a:xfrm>
            <a:off x="4951828" y="1737235"/>
            <a:ext cx="6436113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QA" sz="4800" b="1" dirty="0">
                <a:solidFill>
                  <a:schemeClr val="accent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تدريبات إثرائي</a:t>
            </a:r>
            <a:r>
              <a:rPr lang="ar-MA" sz="4800" b="1" dirty="0">
                <a:solidFill>
                  <a:schemeClr val="accent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ّ</a:t>
            </a:r>
            <a:r>
              <a:rPr lang="ar-QA" sz="4800" b="1" dirty="0">
                <a:solidFill>
                  <a:schemeClr val="accent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ة</a:t>
            </a:r>
            <a:r>
              <a:rPr lang="en-GB" sz="4800" b="1" dirty="0">
                <a:solidFill>
                  <a:schemeClr val="accent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MA" sz="4800" b="1" dirty="0">
                <a:solidFill>
                  <a:schemeClr val="accent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MA" sz="3600" b="1" dirty="0">
                <a:solidFill>
                  <a:schemeClr val="accent6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[الاستماع والإملاء]</a:t>
            </a:r>
            <a:endParaRPr lang="ar-QA" sz="4800" b="1" dirty="0">
              <a:solidFill>
                <a:schemeClr val="accent6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8F502-71EF-D738-0787-92306B88F963}"/>
              </a:ext>
            </a:extLst>
          </p:cNvPr>
          <p:cNvSpPr txBox="1"/>
          <p:nvPr/>
        </p:nvSpPr>
        <p:spPr>
          <a:xfrm>
            <a:off x="558465" y="5580810"/>
            <a:ext cx="11075069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ar-EG" sz="40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ملاحظة هام</a:t>
            </a:r>
            <a:r>
              <a:rPr lang="ar-MA" sz="40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ّ</a:t>
            </a:r>
            <a:r>
              <a:rPr lang="ar-EG" sz="40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ة: هذه التدريبات لا تغني عن الكتاب المدرسي</a:t>
            </a:r>
            <a:r>
              <a:rPr lang="ar-MA" sz="40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ّ.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028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9B4B-CAAF-DF7E-A315-92D448644A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238" y="210450"/>
            <a:ext cx="10701087" cy="575938"/>
          </a:xfrm>
        </p:spPr>
        <p:txBody>
          <a:bodyPr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إثرائي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3600" b="1" dirty="0">
                <a:solidFill>
                  <a:schemeClr val="accent6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[الاستماع والإملاء]</a:t>
            </a:r>
            <a:endParaRPr lang="ar-QA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371F7-6D43-36C1-867A-AE864E3C9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1" y="2071498"/>
            <a:ext cx="9478698" cy="271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A52B7E-2606-5CF7-1A88-A9254C25D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9"/>
          <a:stretch/>
        </p:blipFill>
        <p:spPr>
          <a:xfrm>
            <a:off x="10173444" y="786388"/>
            <a:ext cx="1805197" cy="550104"/>
          </a:xfrm>
          <a:prstGeom prst="roundRect">
            <a:avLst>
              <a:gd name="adj" fmla="val 328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473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CCE541D-1A2E-6D96-5CB6-6744B3F5895D}"/>
              </a:ext>
            </a:extLst>
          </p:cNvPr>
          <p:cNvSpPr/>
          <p:nvPr/>
        </p:nvSpPr>
        <p:spPr>
          <a:xfrm>
            <a:off x="8796338" y="570006"/>
            <a:ext cx="2233601" cy="5759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ثانيا: الإملاء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9FE0DD-1EC5-423E-8175-3D0A6AA37D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4610" y="1083212"/>
            <a:ext cx="10346267" cy="5134442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D9B4B-CAAF-DF7E-A315-92D448644A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238" y="210450"/>
            <a:ext cx="10701087" cy="575938"/>
          </a:xfrm>
        </p:spPr>
        <p:txBody>
          <a:bodyPr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إثرائي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3600" b="1" dirty="0">
                <a:solidFill>
                  <a:schemeClr val="accent6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[الاستماع والإملاء]</a:t>
            </a:r>
            <a:endParaRPr lang="ar-QA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BC547-D2FB-A359-EBBB-92FFDE111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1"/>
            <a:r>
              <a:rPr lang="ar-MA" dirty="0"/>
              <a:t>اللُّغَةُ العَرَبِيَّةُ؛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32909-C862-FB2E-4A79-D748D364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ar-MA" dirty="0"/>
              <a:t>الصَّفُّ السّابِعُ، الفَصْلُ الثاني؛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B901D8-28FF-7DA7-2F90-8ADF3A3E4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1"/>
            <a:r>
              <a:rPr lang="ar-QA" dirty="0"/>
              <a:t>تدريبات إثرائي</a:t>
            </a:r>
            <a:r>
              <a:rPr lang="ar-MA" dirty="0"/>
              <a:t>ّ</a:t>
            </a:r>
            <a:r>
              <a:rPr lang="ar-QA" dirty="0"/>
              <a:t>ة</a:t>
            </a:r>
            <a:endParaRPr lang="en-GB" dirty="0"/>
          </a:p>
        </p:txBody>
      </p:sp>
      <p:sp>
        <p:nvSpPr>
          <p:cNvPr id="30" name="مستطيل 2">
            <a:extLst>
              <a:ext uri="{FF2B5EF4-FFF2-40B4-BE49-F238E27FC236}">
                <a16:creationId xmlns:a16="http://schemas.microsoft.com/office/drawing/2014/main" id="{684B40FF-BEE5-5EF6-8964-BB4DAAC84B66}"/>
              </a:ext>
            </a:extLst>
          </p:cNvPr>
          <p:cNvSpPr/>
          <p:nvPr/>
        </p:nvSpPr>
        <p:spPr>
          <a:xfrm>
            <a:off x="7071088" y="2184021"/>
            <a:ext cx="3500158" cy="575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مئذنة</a:t>
            </a:r>
          </a:p>
        </p:txBody>
      </p:sp>
      <p:sp>
        <p:nvSpPr>
          <p:cNvPr id="31" name="مستطيل 3">
            <a:extLst>
              <a:ext uri="{FF2B5EF4-FFF2-40B4-BE49-F238E27FC236}">
                <a16:creationId xmlns:a16="http://schemas.microsoft.com/office/drawing/2014/main" id="{DE073C1A-13C4-4CBC-8184-E36CD6A4B6AC}"/>
              </a:ext>
            </a:extLst>
          </p:cNvPr>
          <p:cNvSpPr/>
          <p:nvPr/>
        </p:nvSpPr>
        <p:spPr>
          <a:xfrm>
            <a:off x="7071088" y="3061861"/>
            <a:ext cx="3500158" cy="575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هؤلاء</a:t>
            </a:r>
          </a:p>
        </p:txBody>
      </p:sp>
      <p:sp>
        <p:nvSpPr>
          <p:cNvPr id="32" name="مستطيل 4">
            <a:extLst>
              <a:ext uri="{FF2B5EF4-FFF2-40B4-BE49-F238E27FC236}">
                <a16:creationId xmlns:a16="http://schemas.microsoft.com/office/drawing/2014/main" id="{8EF7172E-6B40-99A8-E9BC-B9C9AD666BC3}"/>
              </a:ext>
            </a:extLst>
          </p:cNvPr>
          <p:cNvSpPr/>
          <p:nvPr/>
        </p:nvSpPr>
        <p:spPr>
          <a:xfrm>
            <a:off x="7071088" y="3939701"/>
            <a:ext cx="3500158" cy="57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بئر</a:t>
            </a:r>
          </a:p>
        </p:txBody>
      </p:sp>
      <p:sp>
        <p:nvSpPr>
          <p:cNvPr id="33" name="مستطيل 5">
            <a:extLst>
              <a:ext uri="{FF2B5EF4-FFF2-40B4-BE49-F238E27FC236}">
                <a16:creationId xmlns:a16="http://schemas.microsoft.com/office/drawing/2014/main" id="{3702347C-42EB-B225-C2E9-F684FEC1BD08}"/>
              </a:ext>
            </a:extLst>
          </p:cNvPr>
          <p:cNvSpPr/>
          <p:nvPr/>
        </p:nvSpPr>
        <p:spPr>
          <a:xfrm>
            <a:off x="7071088" y="4817541"/>
            <a:ext cx="3500158" cy="575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يؤكد</a:t>
            </a:r>
          </a:p>
        </p:txBody>
      </p:sp>
      <p:sp>
        <p:nvSpPr>
          <p:cNvPr id="34" name="مستطيل 7">
            <a:extLst>
              <a:ext uri="{FF2B5EF4-FFF2-40B4-BE49-F238E27FC236}">
                <a16:creationId xmlns:a16="http://schemas.microsoft.com/office/drawing/2014/main" id="{C2208DEC-E664-0E99-60FC-59A39DC9D337}"/>
              </a:ext>
            </a:extLst>
          </p:cNvPr>
          <p:cNvSpPr/>
          <p:nvPr/>
        </p:nvSpPr>
        <p:spPr>
          <a:xfrm>
            <a:off x="1625353" y="4817541"/>
            <a:ext cx="5250239" cy="575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همزة مفتوحة وما قبلها مضموم.</a:t>
            </a:r>
          </a:p>
        </p:txBody>
      </p:sp>
      <p:sp>
        <p:nvSpPr>
          <p:cNvPr id="35" name="مستطيل 8">
            <a:extLst>
              <a:ext uri="{FF2B5EF4-FFF2-40B4-BE49-F238E27FC236}">
                <a16:creationId xmlns:a16="http://schemas.microsoft.com/office/drawing/2014/main" id="{F869260B-1E89-90D5-B749-0D740C857E59}"/>
              </a:ext>
            </a:extLst>
          </p:cNvPr>
          <p:cNvSpPr/>
          <p:nvPr/>
        </p:nvSpPr>
        <p:spPr>
          <a:xfrm>
            <a:off x="1661605" y="3939698"/>
            <a:ext cx="5177734" cy="575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همزة ساكنة وما قبلها مكسور .</a:t>
            </a:r>
          </a:p>
        </p:txBody>
      </p:sp>
      <p:sp>
        <p:nvSpPr>
          <p:cNvPr id="36" name="مستطيل 9">
            <a:extLst>
              <a:ext uri="{FF2B5EF4-FFF2-40B4-BE49-F238E27FC236}">
                <a16:creationId xmlns:a16="http://schemas.microsoft.com/office/drawing/2014/main" id="{DE2723B3-A017-EAF1-5638-44332C4357AA}"/>
              </a:ext>
            </a:extLst>
          </p:cNvPr>
          <p:cNvSpPr/>
          <p:nvPr/>
        </p:nvSpPr>
        <p:spPr>
          <a:xfrm>
            <a:off x="1661605" y="3061858"/>
            <a:ext cx="5177734" cy="575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همزة مضمومة وما قبلها ساكن .</a:t>
            </a:r>
          </a:p>
        </p:txBody>
      </p:sp>
      <p:sp>
        <p:nvSpPr>
          <p:cNvPr id="37" name="مستطيل 10">
            <a:extLst>
              <a:ext uri="{FF2B5EF4-FFF2-40B4-BE49-F238E27FC236}">
                <a16:creationId xmlns:a16="http://schemas.microsoft.com/office/drawing/2014/main" id="{BB88B1F9-617B-AACA-F498-045B8DAFB658}"/>
              </a:ext>
            </a:extLst>
          </p:cNvPr>
          <p:cNvSpPr/>
          <p:nvPr/>
        </p:nvSpPr>
        <p:spPr>
          <a:xfrm>
            <a:off x="1661605" y="2184018"/>
            <a:ext cx="5177734" cy="575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Q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همزة ساكنة وما قبلها 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01940A-B5DF-6323-2242-96800891F33B}"/>
              </a:ext>
            </a:extLst>
          </p:cNvPr>
          <p:cNvSpPr txBox="1"/>
          <p:nvPr/>
        </p:nvSpPr>
        <p:spPr>
          <a:xfrm>
            <a:off x="3101470" y="1299868"/>
            <a:ext cx="755083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1. 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ما  سبب </a:t>
            </a: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كتابة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 الهمزة على </a:t>
            </a: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شكلها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 في الكلمات التالية؟</a:t>
            </a:r>
          </a:p>
        </p:txBody>
      </p:sp>
    </p:spTree>
    <p:extLst>
      <p:ext uri="{BB962C8B-B14F-4D97-AF65-F5344CB8AC3E}">
        <p14:creationId xmlns:p14="http://schemas.microsoft.com/office/powerpoint/2010/main" val="39072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9FE0DD-1EC5-423E-8175-3D0A6AA37D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4610" y="1083212"/>
            <a:ext cx="10346267" cy="5134442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D9B4B-CAAF-DF7E-A315-92D448644A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238" y="210450"/>
            <a:ext cx="10701087" cy="575938"/>
          </a:xfrm>
        </p:spPr>
        <p:txBody>
          <a:bodyPr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إثرائي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BC547-D2FB-A359-EBBB-92FFDE111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1"/>
            <a:r>
              <a:rPr lang="ar-MA" dirty="0"/>
              <a:t>اللُّغَةُ العَرَبِيَّةُ؛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32909-C862-FB2E-4A79-D748D364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ar-MA" dirty="0"/>
              <a:t>الصَّفُّ السّابِعُ، الفَصْلُ الثاني؛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B901D8-28FF-7DA7-2F90-8ADF3A3E4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1"/>
            <a:r>
              <a:rPr lang="ar-QA" dirty="0"/>
              <a:t>تدريبات إثرائي</a:t>
            </a:r>
            <a:r>
              <a:rPr lang="ar-MA" dirty="0"/>
              <a:t>ّ</a:t>
            </a:r>
            <a:r>
              <a:rPr lang="ar-QA" dirty="0"/>
              <a:t>ة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73A720-1398-198F-54FA-1F0FDFE50F88}"/>
              </a:ext>
            </a:extLst>
          </p:cNvPr>
          <p:cNvSpPr txBox="1">
            <a:spLocks/>
          </p:cNvSpPr>
          <p:nvPr/>
        </p:nvSpPr>
        <p:spPr>
          <a:xfrm>
            <a:off x="1278541" y="1505500"/>
            <a:ext cx="9623170" cy="435133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Q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أولاً : الاستماع</a:t>
            </a:r>
          </a:p>
          <a:p>
            <a:pPr marL="984250" algn="r" rtl="1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Q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الأسئلة المعروضة على الورقة</a:t>
            </a:r>
            <a:r>
              <a:rPr lang="ar-M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  <a:endParaRPr lang="ar-Q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4250" algn="r" rtl="1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Q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الاستماع إلى النص من خلال جهاز العرض</a:t>
            </a:r>
            <a:r>
              <a:rPr lang="ar-M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  <a:endParaRPr lang="ar-Q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4250" algn="r" rtl="1"/>
            <a:r>
              <a:rPr lang="ar-Q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تكرار الاستماع إلى النص</a:t>
            </a:r>
            <a:r>
              <a:rPr lang="ar-M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؛</a:t>
            </a:r>
            <a:endParaRPr lang="ar-Q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84250" algn="r" rtl="1"/>
            <a:r>
              <a:rPr lang="ar-Q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عن أسئلة الاستماع.</a:t>
            </a:r>
          </a:p>
        </p:txBody>
      </p:sp>
    </p:spTree>
    <p:extLst>
      <p:ext uri="{BB962C8B-B14F-4D97-AF65-F5344CB8AC3E}">
        <p14:creationId xmlns:p14="http://schemas.microsoft.com/office/powerpoint/2010/main" val="29343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CCE541D-1A2E-6D96-5CB6-6744B3F5895D}"/>
              </a:ext>
            </a:extLst>
          </p:cNvPr>
          <p:cNvSpPr/>
          <p:nvPr/>
        </p:nvSpPr>
        <p:spPr>
          <a:xfrm>
            <a:off x="8796338" y="570006"/>
            <a:ext cx="2233601" cy="5759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أوّلا: القراءة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9FE0DD-1EC5-423E-8175-3D0A6AA37D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4610" y="1083212"/>
            <a:ext cx="10346267" cy="5134442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D9B4B-CAAF-DF7E-A315-92D448644A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238" y="210450"/>
            <a:ext cx="10701087" cy="575938"/>
          </a:xfrm>
        </p:spPr>
        <p:txBody>
          <a:bodyPr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إثرائي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3600" b="1" dirty="0">
                <a:solidFill>
                  <a:schemeClr val="accent6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[الاستماع والإملاء]</a:t>
            </a:r>
            <a:endParaRPr lang="ar-QA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BC547-D2FB-A359-EBBB-92FFDE111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1"/>
            <a:r>
              <a:rPr lang="ar-MA" dirty="0"/>
              <a:t>اللُّغَةُ العَرَبِيَّةُ؛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32909-C862-FB2E-4A79-D748D364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ar-MA" dirty="0"/>
              <a:t>الصَّفُّ السّابِعُ، الفَصْلُ الثاني؛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B901D8-28FF-7DA7-2F90-8ADF3A3E4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1"/>
            <a:r>
              <a:rPr lang="ar-QA" dirty="0"/>
              <a:t>تدريبات إثرائي</a:t>
            </a:r>
            <a:r>
              <a:rPr lang="ar-MA" dirty="0"/>
              <a:t>ّ</a:t>
            </a:r>
            <a:r>
              <a:rPr lang="ar-QA" dirty="0"/>
              <a:t>ة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B386E-2FE6-739D-5548-BD469B11AB8D}"/>
              </a:ext>
            </a:extLst>
          </p:cNvPr>
          <p:cNvSpPr txBox="1"/>
          <p:nvPr/>
        </p:nvSpPr>
        <p:spPr>
          <a:xfrm>
            <a:off x="1911587" y="1353095"/>
            <a:ext cx="900882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1. ما ال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فك</a:t>
            </a:r>
            <a:r>
              <a:rPr lang="ar-MA" sz="3200" b="1" kern="100" dirty="0" err="1">
                <a:latin typeface="Calibri" panose="020F0502020204030204" pitchFamily="34" charset="0"/>
                <a:cs typeface="Sakkal Majalla" panose="02000000000000000000" pitchFamily="2" charset="-78"/>
              </a:rPr>
              <a:t>رَةُ</a:t>
            </a: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 الّتي يَتَحَدَّثُ عَنْها النّصُّ الّذي اسْتَمَعْتَ إِلَيْهِ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؟</a:t>
            </a:r>
          </a:p>
        </p:txBody>
      </p:sp>
      <p:sp>
        <p:nvSpPr>
          <p:cNvPr id="13" name="مستطيل 11">
            <a:extLst>
              <a:ext uri="{FF2B5EF4-FFF2-40B4-BE49-F238E27FC236}">
                <a16:creationId xmlns:a16="http://schemas.microsoft.com/office/drawing/2014/main" id="{D225CEB2-BF5D-C011-B7E8-25E954B98A2C}"/>
              </a:ext>
            </a:extLst>
          </p:cNvPr>
          <p:cNvSpPr/>
          <p:nvPr/>
        </p:nvSpPr>
        <p:spPr>
          <a:xfrm>
            <a:off x="1041009" y="2096143"/>
            <a:ext cx="9988930" cy="1586855"/>
          </a:xfrm>
          <a:prstGeom prst="roundRect">
            <a:avLst>
              <a:gd name="adj" fmla="val 2226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14" name="مربع نص 14">
            <a:extLst>
              <a:ext uri="{FF2B5EF4-FFF2-40B4-BE49-F238E27FC236}">
                <a16:creationId xmlns:a16="http://schemas.microsoft.com/office/drawing/2014/main" id="{483EC957-E6B1-6FA9-BAC7-424BCDFD7F8A}"/>
              </a:ext>
            </a:extLst>
          </p:cNvPr>
          <p:cNvSpPr txBox="1"/>
          <p:nvPr/>
        </p:nvSpPr>
        <p:spPr>
          <a:xfrm>
            <a:off x="6465013" y="2274295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.A</a:t>
            </a:r>
            <a:r>
              <a:rPr lang="ar-M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إيجابيّات وسلبيّات ظاهرة التدخين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5" name="مربع نص 15">
            <a:extLst>
              <a:ext uri="{FF2B5EF4-FFF2-40B4-BE49-F238E27FC236}">
                <a16:creationId xmlns:a16="http://schemas.microsoft.com/office/drawing/2014/main" id="{8F0DC0CA-B2F3-77AE-85DE-5F7F48D1C786}"/>
              </a:ext>
            </a:extLst>
          </p:cNvPr>
          <p:cNvSpPr txBox="1"/>
          <p:nvPr/>
        </p:nvSpPr>
        <p:spPr>
          <a:xfrm>
            <a:off x="2053326" y="2274295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.C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النتائج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المترتّبة عن ظاهرة التدخين</a:t>
            </a:r>
            <a:r>
              <a:rPr lang="ar-DZ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Q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6">
            <a:extLst>
              <a:ext uri="{FF2B5EF4-FFF2-40B4-BE49-F238E27FC236}">
                <a16:creationId xmlns:a16="http://schemas.microsoft.com/office/drawing/2014/main" id="{2E4DB88C-19B0-E978-ECAF-4B96329022C4}"/>
              </a:ext>
            </a:extLst>
          </p:cNvPr>
          <p:cNvSpPr txBox="1"/>
          <p:nvPr/>
        </p:nvSpPr>
        <p:spPr>
          <a:xfrm>
            <a:off x="6465013" y="2983163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تفسير أسباب ظاهرة التدخين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B9ED9F9-CD82-FE24-DEB0-B57A367CE3C1}"/>
              </a:ext>
            </a:extLst>
          </p:cNvPr>
          <p:cNvSpPr txBox="1"/>
          <p:nvPr/>
        </p:nvSpPr>
        <p:spPr>
          <a:xfrm>
            <a:off x="757534" y="2985257"/>
            <a:ext cx="5603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kern="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.D</a:t>
            </a:r>
            <a:r>
              <a:rPr lang="ar-QA" sz="2800" b="1" kern="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2800" b="1" kern="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استعراض للدول الّتي تنتشر فيها ظاهرة التدخين</a:t>
            </a:r>
            <a:r>
              <a:rPr lang="ar-SA" sz="2800" b="1" kern="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F149E-DECB-5B36-3EBC-FD13F2848113}"/>
              </a:ext>
            </a:extLst>
          </p:cNvPr>
          <p:cNvSpPr txBox="1"/>
          <p:nvPr/>
        </p:nvSpPr>
        <p:spPr>
          <a:xfrm>
            <a:off x="1911587" y="3775962"/>
            <a:ext cx="900882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2. 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ما الوسيلةُ الَّتي اعتمَدَ عليها المُتَحَدِّثُّ لإيصالِ الفِكرَةِ في مُقَدِّمَةِ النَّصِّ؟</a:t>
            </a:r>
          </a:p>
        </p:txBody>
      </p:sp>
      <p:sp>
        <p:nvSpPr>
          <p:cNvPr id="7" name="مستطيل 11">
            <a:extLst>
              <a:ext uri="{FF2B5EF4-FFF2-40B4-BE49-F238E27FC236}">
                <a16:creationId xmlns:a16="http://schemas.microsoft.com/office/drawing/2014/main" id="{0AEA4276-CE96-949B-5214-A62099521DA9}"/>
              </a:ext>
            </a:extLst>
          </p:cNvPr>
          <p:cNvSpPr/>
          <p:nvPr/>
        </p:nvSpPr>
        <p:spPr>
          <a:xfrm>
            <a:off x="1041009" y="4540030"/>
            <a:ext cx="9988930" cy="1586855"/>
          </a:xfrm>
          <a:prstGeom prst="roundRect">
            <a:avLst>
              <a:gd name="adj" fmla="val 2226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9" name="مربع نص 14">
            <a:extLst>
              <a:ext uri="{FF2B5EF4-FFF2-40B4-BE49-F238E27FC236}">
                <a16:creationId xmlns:a16="http://schemas.microsoft.com/office/drawing/2014/main" id="{73C5988E-B297-BC78-79C6-0D9D19CE93C4}"/>
              </a:ext>
            </a:extLst>
          </p:cNvPr>
          <p:cNvSpPr txBox="1"/>
          <p:nvPr/>
        </p:nvSpPr>
        <p:spPr>
          <a:xfrm>
            <a:off x="6465013" y="4697162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.A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الآيـــــــــاتُ الْقرآنِيَّـــةُ.</a:t>
            </a:r>
          </a:p>
        </p:txBody>
      </p:sp>
      <p:sp>
        <p:nvSpPr>
          <p:cNvPr id="11" name="مربع نص 15">
            <a:extLst>
              <a:ext uri="{FF2B5EF4-FFF2-40B4-BE49-F238E27FC236}">
                <a16:creationId xmlns:a16="http://schemas.microsoft.com/office/drawing/2014/main" id="{B8293E2F-14F5-3D36-ABD1-6E28E9158C0C}"/>
              </a:ext>
            </a:extLst>
          </p:cNvPr>
          <p:cNvSpPr txBox="1"/>
          <p:nvPr/>
        </p:nvSpPr>
        <p:spPr>
          <a:xfrm>
            <a:off x="2053326" y="4697162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.C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الْحِكــــــــمُ والأمــــثالُ</a:t>
            </a:r>
            <a:r>
              <a:rPr lang="ar-DZ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Q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6">
            <a:extLst>
              <a:ext uri="{FF2B5EF4-FFF2-40B4-BE49-F238E27FC236}">
                <a16:creationId xmlns:a16="http://schemas.microsoft.com/office/drawing/2014/main" id="{33B62599-DD7F-1E0D-D0E4-99DFC23669C0}"/>
              </a:ext>
            </a:extLst>
          </p:cNvPr>
          <p:cNvSpPr txBox="1"/>
          <p:nvPr/>
        </p:nvSpPr>
        <p:spPr>
          <a:xfrm>
            <a:off x="6465013" y="5406030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الْحــــديثُ الشَّريفُ.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ربع نص 17">
            <a:extLst>
              <a:ext uri="{FF2B5EF4-FFF2-40B4-BE49-F238E27FC236}">
                <a16:creationId xmlns:a16="http://schemas.microsoft.com/office/drawing/2014/main" id="{1E33DA59-C57D-8CBC-EB38-CFCA6D18AB54}"/>
              </a:ext>
            </a:extLst>
          </p:cNvPr>
          <p:cNvSpPr txBox="1"/>
          <p:nvPr/>
        </p:nvSpPr>
        <p:spPr>
          <a:xfrm>
            <a:off x="757534" y="5408124"/>
            <a:ext cx="5603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.D</a:t>
            </a:r>
            <a:r>
              <a:rPr lang="ar-Q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الشّعرُ الْعَــــــــــــــربِيُّ.</a:t>
            </a:r>
          </a:p>
        </p:txBody>
      </p:sp>
    </p:spTree>
    <p:extLst>
      <p:ext uri="{BB962C8B-B14F-4D97-AF65-F5344CB8AC3E}">
        <p14:creationId xmlns:p14="http://schemas.microsoft.com/office/powerpoint/2010/main" val="170768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CCE541D-1A2E-6D96-5CB6-6744B3F5895D}"/>
              </a:ext>
            </a:extLst>
          </p:cNvPr>
          <p:cNvSpPr/>
          <p:nvPr/>
        </p:nvSpPr>
        <p:spPr>
          <a:xfrm>
            <a:off x="8796338" y="570006"/>
            <a:ext cx="2233601" cy="5759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أوّلا: القراءة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9FE0DD-1EC5-423E-8175-3D0A6AA37D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4610" y="1083212"/>
            <a:ext cx="10346267" cy="5134442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D9B4B-CAAF-DF7E-A315-92D448644A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238" y="210450"/>
            <a:ext cx="10701087" cy="575938"/>
          </a:xfrm>
        </p:spPr>
        <p:txBody>
          <a:bodyPr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إثرائي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3600" b="1" dirty="0">
                <a:solidFill>
                  <a:schemeClr val="accent6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[الاستماع والإملاء]</a:t>
            </a:r>
            <a:endParaRPr lang="ar-QA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BC547-D2FB-A359-EBBB-92FFDE111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1"/>
            <a:r>
              <a:rPr lang="ar-MA" dirty="0"/>
              <a:t>اللُّغَةُ العَرَبِيَّةُ؛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32909-C862-FB2E-4A79-D748D364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ar-MA" dirty="0"/>
              <a:t>الصَّفُّ السّابِعُ، الفَصْلُ الثاني؛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B901D8-28FF-7DA7-2F90-8ADF3A3E4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1"/>
            <a:r>
              <a:rPr lang="ar-QA" dirty="0"/>
              <a:t>تدريبات إثرائي</a:t>
            </a:r>
            <a:r>
              <a:rPr lang="ar-MA" dirty="0"/>
              <a:t>ّ</a:t>
            </a:r>
            <a:r>
              <a:rPr lang="ar-QA" dirty="0"/>
              <a:t>ة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B386E-2FE6-739D-5548-BD469B11AB8D}"/>
              </a:ext>
            </a:extLst>
          </p:cNvPr>
          <p:cNvSpPr txBox="1"/>
          <p:nvPr/>
        </p:nvSpPr>
        <p:spPr>
          <a:xfrm>
            <a:off x="1911587" y="1353095"/>
            <a:ext cx="900882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3. 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ذَكَرَ المُتَحَدِّثُ </a:t>
            </a: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ثلاثة أسباب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 لظاهِرَةِ </a:t>
            </a: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التدخين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، اذْكُرْ سَبَبًا واحِدًا مِنْها</a:t>
            </a: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QA" sz="3200" b="1" kern="100" dirty="0"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مستطيل 11">
            <a:extLst>
              <a:ext uri="{FF2B5EF4-FFF2-40B4-BE49-F238E27FC236}">
                <a16:creationId xmlns:a16="http://schemas.microsoft.com/office/drawing/2014/main" id="{D225CEB2-BF5D-C011-B7E8-25E954B98A2C}"/>
              </a:ext>
            </a:extLst>
          </p:cNvPr>
          <p:cNvSpPr/>
          <p:nvPr/>
        </p:nvSpPr>
        <p:spPr>
          <a:xfrm>
            <a:off x="1041009" y="2096143"/>
            <a:ext cx="9988930" cy="1586855"/>
          </a:xfrm>
          <a:prstGeom prst="roundRect">
            <a:avLst>
              <a:gd name="adj" fmla="val 2226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15" name="مربع نص 15">
            <a:extLst>
              <a:ext uri="{FF2B5EF4-FFF2-40B4-BE49-F238E27FC236}">
                <a16:creationId xmlns:a16="http://schemas.microsoft.com/office/drawing/2014/main" id="{8F0DC0CA-B2F3-77AE-85DE-5F7F48D1C786}"/>
              </a:ext>
            </a:extLst>
          </p:cNvPr>
          <p:cNvSpPr txBox="1"/>
          <p:nvPr/>
        </p:nvSpPr>
        <p:spPr>
          <a:xfrm>
            <a:off x="1506014" y="2052350"/>
            <a:ext cx="920345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2800" b="1" kern="100" dirty="0">
                <a:solidFill>
                  <a:srgbClr val="0099CC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  <a:endParaRPr lang="en-US" sz="2800" b="1" kern="100" dirty="0">
              <a:solidFill>
                <a:srgbClr val="0099CC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F149E-DECB-5B36-3EBC-FD13F2848113}"/>
              </a:ext>
            </a:extLst>
          </p:cNvPr>
          <p:cNvSpPr txBox="1"/>
          <p:nvPr/>
        </p:nvSpPr>
        <p:spPr>
          <a:xfrm>
            <a:off x="1911587" y="3775962"/>
            <a:ext cx="900882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4. مَا رَأْيُ المُتَحدّثِ في ظَاهِرَةِ التدخين كَمَا جَاءَ في خاتِمَةِ النَّصّ؟</a:t>
            </a:r>
            <a:endParaRPr lang="ar-QA" sz="3200" b="1" kern="100" dirty="0"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" name="مستطيل 11">
            <a:extLst>
              <a:ext uri="{FF2B5EF4-FFF2-40B4-BE49-F238E27FC236}">
                <a16:creationId xmlns:a16="http://schemas.microsoft.com/office/drawing/2014/main" id="{0AEA4276-CE96-949B-5214-A62099521DA9}"/>
              </a:ext>
            </a:extLst>
          </p:cNvPr>
          <p:cNvSpPr/>
          <p:nvPr/>
        </p:nvSpPr>
        <p:spPr>
          <a:xfrm>
            <a:off x="1041009" y="4519010"/>
            <a:ext cx="9988930" cy="1586855"/>
          </a:xfrm>
          <a:prstGeom prst="roundRect">
            <a:avLst>
              <a:gd name="adj" fmla="val 2226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9" name="مربع نص 15">
            <a:extLst>
              <a:ext uri="{FF2B5EF4-FFF2-40B4-BE49-F238E27FC236}">
                <a16:creationId xmlns:a16="http://schemas.microsoft.com/office/drawing/2014/main" id="{0A571470-FACF-9FFE-E817-CE07F2E9C670}"/>
              </a:ext>
            </a:extLst>
          </p:cNvPr>
          <p:cNvSpPr txBox="1"/>
          <p:nvPr/>
        </p:nvSpPr>
        <p:spPr>
          <a:xfrm>
            <a:off x="1506014" y="2572115"/>
            <a:ext cx="920345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2800" b="1" kern="100" dirty="0">
                <a:solidFill>
                  <a:srgbClr val="0099CC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  <a:endParaRPr lang="en-US" sz="2800" b="1" kern="100" dirty="0">
              <a:solidFill>
                <a:srgbClr val="0099CC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مربع نص 15">
            <a:extLst>
              <a:ext uri="{FF2B5EF4-FFF2-40B4-BE49-F238E27FC236}">
                <a16:creationId xmlns:a16="http://schemas.microsoft.com/office/drawing/2014/main" id="{E9AD6910-0BB7-6D8C-272E-5F8CE67BB90A}"/>
              </a:ext>
            </a:extLst>
          </p:cNvPr>
          <p:cNvSpPr txBox="1"/>
          <p:nvPr/>
        </p:nvSpPr>
        <p:spPr>
          <a:xfrm>
            <a:off x="1506014" y="3091881"/>
            <a:ext cx="920345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2800" b="1" kern="100" dirty="0">
                <a:solidFill>
                  <a:srgbClr val="0099CC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  <a:endParaRPr lang="en-US" sz="2800" b="1" kern="100" dirty="0">
              <a:solidFill>
                <a:srgbClr val="0099CC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مربع نص 15">
            <a:extLst>
              <a:ext uri="{FF2B5EF4-FFF2-40B4-BE49-F238E27FC236}">
                <a16:creationId xmlns:a16="http://schemas.microsoft.com/office/drawing/2014/main" id="{13BD842F-065B-762A-587B-8B4F3625C700}"/>
              </a:ext>
            </a:extLst>
          </p:cNvPr>
          <p:cNvSpPr txBox="1"/>
          <p:nvPr/>
        </p:nvSpPr>
        <p:spPr>
          <a:xfrm>
            <a:off x="1506014" y="4487286"/>
            <a:ext cx="920345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28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  <a:endParaRPr lang="en-US" sz="2800" b="1" kern="100" dirty="0"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مربع نص 15">
            <a:extLst>
              <a:ext uri="{FF2B5EF4-FFF2-40B4-BE49-F238E27FC236}">
                <a16:creationId xmlns:a16="http://schemas.microsoft.com/office/drawing/2014/main" id="{0CEF4DD8-AA72-3D41-BB57-2FC2AE243CD3}"/>
              </a:ext>
            </a:extLst>
          </p:cNvPr>
          <p:cNvSpPr txBox="1"/>
          <p:nvPr/>
        </p:nvSpPr>
        <p:spPr>
          <a:xfrm>
            <a:off x="1506014" y="5007051"/>
            <a:ext cx="920345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28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  <a:endParaRPr lang="en-US" sz="2800" b="1" kern="100" dirty="0"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C9F7558-01FC-2A0E-7801-A3F3A8383AFC}"/>
              </a:ext>
            </a:extLst>
          </p:cNvPr>
          <p:cNvSpPr txBox="1"/>
          <p:nvPr/>
        </p:nvSpPr>
        <p:spPr>
          <a:xfrm>
            <a:off x="1506014" y="5526817"/>
            <a:ext cx="920345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28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  <a:endParaRPr lang="en-US" sz="2800" b="1" kern="100" dirty="0"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82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CCE541D-1A2E-6D96-5CB6-6744B3F5895D}"/>
              </a:ext>
            </a:extLst>
          </p:cNvPr>
          <p:cNvSpPr/>
          <p:nvPr/>
        </p:nvSpPr>
        <p:spPr>
          <a:xfrm>
            <a:off x="8796338" y="570006"/>
            <a:ext cx="2233601" cy="5759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أوّلا: القراءة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9FE0DD-1EC5-423E-8175-3D0A6AA37D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4610" y="1083212"/>
            <a:ext cx="10346267" cy="5134442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D9B4B-CAAF-DF7E-A315-92D448644A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238" y="210450"/>
            <a:ext cx="10701087" cy="575938"/>
          </a:xfrm>
        </p:spPr>
        <p:txBody>
          <a:bodyPr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إثرائي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3600" b="1" dirty="0">
                <a:solidFill>
                  <a:schemeClr val="accent6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[الاستماع والإملاء]</a:t>
            </a:r>
            <a:endParaRPr lang="ar-QA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BC547-D2FB-A359-EBBB-92FFDE111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1"/>
            <a:r>
              <a:rPr lang="ar-MA" dirty="0"/>
              <a:t>اللُّغَةُ العَرَبِيَّةُ؛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32909-C862-FB2E-4A79-D748D364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ar-MA" dirty="0"/>
              <a:t>الصَّفُّ السّابِعُ، الفَصْلُ الثاني؛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B901D8-28FF-7DA7-2F90-8ADF3A3E4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1"/>
            <a:r>
              <a:rPr lang="ar-QA" dirty="0"/>
              <a:t>تدريبات إثرائي</a:t>
            </a:r>
            <a:r>
              <a:rPr lang="ar-MA" dirty="0"/>
              <a:t>ّ</a:t>
            </a:r>
            <a:r>
              <a:rPr lang="ar-QA" dirty="0"/>
              <a:t>ة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B386E-2FE6-739D-5548-BD469B11AB8D}"/>
              </a:ext>
            </a:extLst>
          </p:cNvPr>
          <p:cNvSpPr txBox="1"/>
          <p:nvPr/>
        </p:nvSpPr>
        <p:spPr>
          <a:xfrm>
            <a:off x="1911587" y="1353095"/>
            <a:ext cx="900882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1. ما الظّاهِرَةُ الّتي يَتَحَدَّثُ عَنْها النّصُّ الّذي اسْتَمَعْتَ إِلَيْهِ.</a:t>
            </a:r>
            <a:endParaRPr lang="ar-QA" sz="3200" b="1" kern="100" dirty="0"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مستطيل 11">
            <a:extLst>
              <a:ext uri="{FF2B5EF4-FFF2-40B4-BE49-F238E27FC236}">
                <a16:creationId xmlns:a16="http://schemas.microsoft.com/office/drawing/2014/main" id="{D225CEB2-BF5D-C011-B7E8-25E954B98A2C}"/>
              </a:ext>
            </a:extLst>
          </p:cNvPr>
          <p:cNvSpPr/>
          <p:nvPr/>
        </p:nvSpPr>
        <p:spPr>
          <a:xfrm>
            <a:off x="1041009" y="2096143"/>
            <a:ext cx="9988930" cy="1586855"/>
          </a:xfrm>
          <a:prstGeom prst="roundRect">
            <a:avLst>
              <a:gd name="adj" fmla="val 2226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14" name="مربع نص 14">
            <a:extLst>
              <a:ext uri="{FF2B5EF4-FFF2-40B4-BE49-F238E27FC236}">
                <a16:creationId xmlns:a16="http://schemas.microsoft.com/office/drawing/2014/main" id="{483EC957-E6B1-6FA9-BAC7-424BCDFD7F8A}"/>
              </a:ext>
            </a:extLst>
          </p:cNvPr>
          <p:cNvSpPr txBox="1"/>
          <p:nvPr/>
        </p:nvSpPr>
        <p:spPr>
          <a:xfrm>
            <a:off x="6465013" y="2274295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.A</a:t>
            </a:r>
            <a:r>
              <a:rPr lang="ar-M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إيجابيّات وسلبيّات ظاهرة التدخين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5" name="مربع نص 15">
            <a:extLst>
              <a:ext uri="{FF2B5EF4-FFF2-40B4-BE49-F238E27FC236}">
                <a16:creationId xmlns:a16="http://schemas.microsoft.com/office/drawing/2014/main" id="{8F0DC0CA-B2F3-77AE-85DE-5F7F48D1C786}"/>
              </a:ext>
            </a:extLst>
          </p:cNvPr>
          <p:cNvSpPr txBox="1"/>
          <p:nvPr/>
        </p:nvSpPr>
        <p:spPr>
          <a:xfrm>
            <a:off x="2053326" y="2274295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.C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النتائج المترتّبة عن ظاهرة التدخين</a:t>
            </a:r>
            <a:r>
              <a:rPr lang="ar-DZ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Q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6">
            <a:extLst>
              <a:ext uri="{FF2B5EF4-FFF2-40B4-BE49-F238E27FC236}">
                <a16:creationId xmlns:a16="http://schemas.microsoft.com/office/drawing/2014/main" id="{2E4DB88C-19B0-E978-ECAF-4B96329022C4}"/>
              </a:ext>
            </a:extLst>
          </p:cNvPr>
          <p:cNvSpPr txBox="1"/>
          <p:nvPr/>
        </p:nvSpPr>
        <p:spPr>
          <a:xfrm>
            <a:off x="6465013" y="2983163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تفسير أسباب ظاهرة التدخين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B9ED9F9-CD82-FE24-DEB0-B57A367CE3C1}"/>
              </a:ext>
            </a:extLst>
          </p:cNvPr>
          <p:cNvSpPr txBox="1"/>
          <p:nvPr/>
        </p:nvSpPr>
        <p:spPr>
          <a:xfrm>
            <a:off x="757534" y="2985257"/>
            <a:ext cx="5603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kern="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.D</a:t>
            </a:r>
            <a:r>
              <a:rPr lang="ar-QA" sz="2800" b="1" kern="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2800" b="1" kern="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استعراض للدول الّتي تنتشر فيها ظاهرة التدخين</a:t>
            </a:r>
            <a:r>
              <a:rPr lang="ar-SA" sz="2800" b="1" kern="1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6334C1-1E2A-D5F8-EC73-C939B5E8A5C3}"/>
              </a:ext>
            </a:extLst>
          </p:cNvPr>
          <p:cNvSpPr/>
          <p:nvPr/>
        </p:nvSpPr>
        <p:spPr>
          <a:xfrm>
            <a:off x="6718175" y="2975667"/>
            <a:ext cx="4109317" cy="503471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F149E-DECB-5B36-3EBC-FD13F2848113}"/>
              </a:ext>
            </a:extLst>
          </p:cNvPr>
          <p:cNvSpPr txBox="1"/>
          <p:nvPr/>
        </p:nvSpPr>
        <p:spPr>
          <a:xfrm>
            <a:off x="1911587" y="3775962"/>
            <a:ext cx="900882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2. 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ما الوسيلةُ الَّتي اعتمَدَ عليها المُتَحَدِّثُّ لإيصالِ الفِكرَةِ في مُقَدِّمَةِ النَّصِّ؟</a:t>
            </a:r>
          </a:p>
        </p:txBody>
      </p:sp>
      <p:sp>
        <p:nvSpPr>
          <p:cNvPr id="7" name="مستطيل 11">
            <a:extLst>
              <a:ext uri="{FF2B5EF4-FFF2-40B4-BE49-F238E27FC236}">
                <a16:creationId xmlns:a16="http://schemas.microsoft.com/office/drawing/2014/main" id="{0AEA4276-CE96-949B-5214-A62099521DA9}"/>
              </a:ext>
            </a:extLst>
          </p:cNvPr>
          <p:cNvSpPr/>
          <p:nvPr/>
        </p:nvSpPr>
        <p:spPr>
          <a:xfrm>
            <a:off x="1041009" y="4519010"/>
            <a:ext cx="9988930" cy="1586855"/>
          </a:xfrm>
          <a:prstGeom prst="roundRect">
            <a:avLst>
              <a:gd name="adj" fmla="val 22269"/>
            </a:avLst>
          </a:prstGeom>
          <a:solidFill>
            <a:srgbClr val="F2CFEE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9" name="مربع نص 14">
            <a:extLst>
              <a:ext uri="{FF2B5EF4-FFF2-40B4-BE49-F238E27FC236}">
                <a16:creationId xmlns:a16="http://schemas.microsoft.com/office/drawing/2014/main" id="{73C5988E-B297-BC78-79C6-0D9D19CE93C4}"/>
              </a:ext>
            </a:extLst>
          </p:cNvPr>
          <p:cNvSpPr txBox="1"/>
          <p:nvPr/>
        </p:nvSpPr>
        <p:spPr>
          <a:xfrm>
            <a:off x="6465013" y="4697162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.A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الآيـــــــــاتُ الْقرآنِيَّـــةُ.</a:t>
            </a:r>
          </a:p>
        </p:txBody>
      </p:sp>
      <p:sp>
        <p:nvSpPr>
          <p:cNvPr id="11" name="مربع نص 15">
            <a:extLst>
              <a:ext uri="{FF2B5EF4-FFF2-40B4-BE49-F238E27FC236}">
                <a16:creationId xmlns:a16="http://schemas.microsoft.com/office/drawing/2014/main" id="{B8293E2F-14F5-3D36-ABD1-6E28E9158C0C}"/>
              </a:ext>
            </a:extLst>
          </p:cNvPr>
          <p:cNvSpPr txBox="1"/>
          <p:nvPr/>
        </p:nvSpPr>
        <p:spPr>
          <a:xfrm>
            <a:off x="2053326" y="4697162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.C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الْحِكــــــــمُ والأمــــثالُ</a:t>
            </a:r>
            <a:r>
              <a:rPr lang="ar-DZ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Q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6">
            <a:extLst>
              <a:ext uri="{FF2B5EF4-FFF2-40B4-BE49-F238E27FC236}">
                <a16:creationId xmlns:a16="http://schemas.microsoft.com/office/drawing/2014/main" id="{33B62599-DD7F-1E0D-D0E4-99DFC23669C0}"/>
              </a:ext>
            </a:extLst>
          </p:cNvPr>
          <p:cNvSpPr txBox="1"/>
          <p:nvPr/>
        </p:nvSpPr>
        <p:spPr>
          <a:xfrm>
            <a:off x="6465013" y="5406030"/>
            <a:ext cx="43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الْحــــديثُ الشَّريفُ.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مربع نص 17">
            <a:extLst>
              <a:ext uri="{FF2B5EF4-FFF2-40B4-BE49-F238E27FC236}">
                <a16:creationId xmlns:a16="http://schemas.microsoft.com/office/drawing/2014/main" id="{1E33DA59-C57D-8CBC-EB38-CFCA6D18AB54}"/>
              </a:ext>
            </a:extLst>
          </p:cNvPr>
          <p:cNvSpPr txBox="1"/>
          <p:nvPr/>
        </p:nvSpPr>
        <p:spPr>
          <a:xfrm>
            <a:off x="757534" y="5408124"/>
            <a:ext cx="5603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.D</a:t>
            </a:r>
            <a:r>
              <a:rPr lang="ar-Q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الشّعرُ الْعَــــــــــــــربِيُّ.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531AEF-0690-18B0-DE58-EA680DA1F632}"/>
              </a:ext>
            </a:extLst>
          </p:cNvPr>
          <p:cNvSpPr/>
          <p:nvPr/>
        </p:nvSpPr>
        <p:spPr>
          <a:xfrm>
            <a:off x="6718175" y="4664832"/>
            <a:ext cx="4109317" cy="503471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CCE541D-1A2E-6D96-5CB6-6744B3F5895D}"/>
              </a:ext>
            </a:extLst>
          </p:cNvPr>
          <p:cNvSpPr/>
          <p:nvPr/>
        </p:nvSpPr>
        <p:spPr>
          <a:xfrm>
            <a:off x="8796338" y="570006"/>
            <a:ext cx="2233601" cy="5759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أوّلا: القراءة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9FE0DD-1EC5-423E-8175-3D0A6AA37D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4610" y="1083212"/>
            <a:ext cx="10346267" cy="5134442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D9B4B-CAAF-DF7E-A315-92D448644A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238" y="210450"/>
            <a:ext cx="10701087" cy="575938"/>
          </a:xfrm>
        </p:spPr>
        <p:txBody>
          <a:bodyPr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إثرائي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3600" b="1" dirty="0">
                <a:solidFill>
                  <a:schemeClr val="accent6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[الاستماع والإملاء]</a:t>
            </a:r>
            <a:endParaRPr lang="ar-QA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BC547-D2FB-A359-EBBB-92FFDE111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1"/>
            <a:r>
              <a:rPr lang="ar-MA" dirty="0"/>
              <a:t>اللُّغَةُ العَرَبِيَّةُ؛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32909-C862-FB2E-4A79-D748D364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ar-MA" dirty="0"/>
              <a:t>الصَّفُّ السّابِعُ، الفَصْلُ الثاني؛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B901D8-28FF-7DA7-2F90-8ADF3A3E4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1"/>
            <a:r>
              <a:rPr lang="ar-QA" dirty="0"/>
              <a:t>تدريبات إثرائي</a:t>
            </a:r>
            <a:r>
              <a:rPr lang="ar-MA" dirty="0"/>
              <a:t>ّ</a:t>
            </a:r>
            <a:r>
              <a:rPr lang="ar-QA" dirty="0"/>
              <a:t>ة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B386E-2FE6-739D-5548-BD469B11AB8D}"/>
              </a:ext>
            </a:extLst>
          </p:cNvPr>
          <p:cNvSpPr txBox="1"/>
          <p:nvPr/>
        </p:nvSpPr>
        <p:spPr>
          <a:xfrm>
            <a:off x="1911587" y="1353095"/>
            <a:ext cx="900882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3. 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ذَكَرَ المُتَحَدِّثُ </a:t>
            </a: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ثلاثة أسباب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 لظاهِرَةِ </a:t>
            </a: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التدخين</a:t>
            </a:r>
            <a:r>
              <a:rPr lang="ar-Q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، اذْكُرْ سَبَبًا واحِدًا مِنْهُما</a:t>
            </a: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QA" sz="3200" b="1" kern="100" dirty="0"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مستطيل 11">
            <a:extLst>
              <a:ext uri="{FF2B5EF4-FFF2-40B4-BE49-F238E27FC236}">
                <a16:creationId xmlns:a16="http://schemas.microsoft.com/office/drawing/2014/main" id="{D225CEB2-BF5D-C011-B7E8-25E954B98A2C}"/>
              </a:ext>
            </a:extLst>
          </p:cNvPr>
          <p:cNvSpPr/>
          <p:nvPr/>
        </p:nvSpPr>
        <p:spPr>
          <a:xfrm>
            <a:off x="1041009" y="2096143"/>
            <a:ext cx="9988930" cy="1586855"/>
          </a:xfrm>
          <a:prstGeom prst="roundRect">
            <a:avLst>
              <a:gd name="adj" fmla="val 22269"/>
            </a:avLst>
          </a:prstGeom>
          <a:solidFill>
            <a:srgbClr val="F2CFEE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15" name="مربع نص 15">
            <a:extLst>
              <a:ext uri="{FF2B5EF4-FFF2-40B4-BE49-F238E27FC236}">
                <a16:creationId xmlns:a16="http://schemas.microsoft.com/office/drawing/2014/main" id="{8F0DC0CA-B2F3-77AE-85DE-5F7F48D1C786}"/>
              </a:ext>
            </a:extLst>
          </p:cNvPr>
          <p:cNvSpPr txBox="1"/>
          <p:nvPr/>
        </p:nvSpPr>
        <p:spPr>
          <a:xfrm>
            <a:off x="6051308" y="2011737"/>
            <a:ext cx="4423737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rgbClr val="0099CC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الرغبة في </a:t>
            </a:r>
            <a:r>
              <a:rPr lang="ar-SA" sz="2800" b="1" kern="100" dirty="0" err="1">
                <a:solidFill>
                  <a:srgbClr val="0099CC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الاسترخا</a:t>
            </a:r>
            <a:r>
              <a:rPr lang="ar-MA" sz="2800" b="1" kern="100" dirty="0">
                <a:solidFill>
                  <a:srgbClr val="0099CC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ء؛</a:t>
            </a:r>
            <a:endParaRPr lang="en-US" sz="2800" b="1" kern="100" dirty="0">
              <a:solidFill>
                <a:srgbClr val="0099CC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F149E-DECB-5B36-3EBC-FD13F2848113}"/>
              </a:ext>
            </a:extLst>
          </p:cNvPr>
          <p:cNvSpPr txBox="1"/>
          <p:nvPr/>
        </p:nvSpPr>
        <p:spPr>
          <a:xfrm>
            <a:off x="1911587" y="3775962"/>
            <a:ext cx="900882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4. مَا رَأْيُ المُتَحدّثِ في ظَاهِرَةِ التدخين كَمَا جَاءَ في خاتِمَةِ النَّصّ؟</a:t>
            </a:r>
            <a:endParaRPr lang="ar-QA" sz="3200" b="1" kern="100" dirty="0"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" name="مستطيل 11">
            <a:extLst>
              <a:ext uri="{FF2B5EF4-FFF2-40B4-BE49-F238E27FC236}">
                <a16:creationId xmlns:a16="http://schemas.microsoft.com/office/drawing/2014/main" id="{0AEA4276-CE96-949B-5214-A62099521DA9}"/>
              </a:ext>
            </a:extLst>
          </p:cNvPr>
          <p:cNvSpPr/>
          <p:nvPr/>
        </p:nvSpPr>
        <p:spPr>
          <a:xfrm>
            <a:off x="1041009" y="4519010"/>
            <a:ext cx="9988930" cy="1586855"/>
          </a:xfrm>
          <a:prstGeom prst="roundRect">
            <a:avLst>
              <a:gd name="adj" fmla="val 2226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17" name="مربع نص 15">
            <a:extLst>
              <a:ext uri="{FF2B5EF4-FFF2-40B4-BE49-F238E27FC236}">
                <a16:creationId xmlns:a16="http://schemas.microsoft.com/office/drawing/2014/main" id="{10EE8F3D-D0DE-7866-6925-15A58AE05733}"/>
              </a:ext>
            </a:extLst>
          </p:cNvPr>
          <p:cNvSpPr txBox="1"/>
          <p:nvPr/>
        </p:nvSpPr>
        <p:spPr>
          <a:xfrm>
            <a:off x="6051308" y="2553596"/>
            <a:ext cx="442373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rgbClr val="0099CC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التعامل مع الضغوط النفسيّة</a:t>
            </a:r>
            <a:r>
              <a:rPr lang="ar-MA" sz="2800" b="1" kern="100" dirty="0">
                <a:solidFill>
                  <a:srgbClr val="0099CC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؛</a:t>
            </a:r>
            <a:endParaRPr lang="en-US" sz="2800" b="1" kern="100" dirty="0">
              <a:solidFill>
                <a:srgbClr val="0099CC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مربع نص 15">
            <a:extLst>
              <a:ext uri="{FF2B5EF4-FFF2-40B4-BE49-F238E27FC236}">
                <a16:creationId xmlns:a16="http://schemas.microsoft.com/office/drawing/2014/main" id="{9BEEF421-2C13-6E23-DD17-EC493BDD0B28}"/>
              </a:ext>
            </a:extLst>
          </p:cNvPr>
          <p:cNvSpPr txBox="1"/>
          <p:nvPr/>
        </p:nvSpPr>
        <p:spPr>
          <a:xfrm>
            <a:off x="6051308" y="3095456"/>
            <a:ext cx="442373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rgbClr val="0099CC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الإعلانات الترويجيّة</a:t>
            </a:r>
            <a:r>
              <a:rPr lang="ar-MA" sz="2800" b="1" kern="100" dirty="0">
                <a:solidFill>
                  <a:srgbClr val="0099CC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b="1" kern="100" dirty="0">
              <a:solidFill>
                <a:srgbClr val="0099CC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5" name="مربع نص 15">
            <a:extLst>
              <a:ext uri="{FF2B5EF4-FFF2-40B4-BE49-F238E27FC236}">
                <a16:creationId xmlns:a16="http://schemas.microsoft.com/office/drawing/2014/main" id="{3B4FB7E0-3E0A-BDC3-51AE-0F8E49C501BB}"/>
              </a:ext>
            </a:extLst>
          </p:cNvPr>
          <p:cNvSpPr txBox="1"/>
          <p:nvPr/>
        </p:nvSpPr>
        <p:spPr>
          <a:xfrm>
            <a:off x="1633360" y="4770750"/>
            <a:ext cx="8913531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SA" sz="28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أرى أنّ إدمان التدخين مضرّ بالفرد ومجتمعه، وأنّ الله عزّ وجلّ حرّم على المسلم إلحاق الأذى بنفسه بأيّ طريقة.</a:t>
            </a:r>
            <a:endParaRPr lang="en-US" sz="2800" b="1" kern="100" dirty="0"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26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9B4B-CAAF-DF7E-A315-92D448644A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238" y="210450"/>
            <a:ext cx="10701087" cy="575938"/>
          </a:xfrm>
        </p:spPr>
        <p:txBody>
          <a:bodyPr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إثرائي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3600" b="1" dirty="0">
                <a:solidFill>
                  <a:schemeClr val="accent6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[الاستماع والإملاء]</a:t>
            </a:r>
            <a:endParaRPr lang="ar-QA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E5F2D15-E672-F4AF-C1B1-9BF7F0BD1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43" y="702624"/>
            <a:ext cx="8585513" cy="61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9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9B4B-CAAF-DF7E-A315-92D448644A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238" y="210450"/>
            <a:ext cx="10701087" cy="575938"/>
          </a:xfrm>
        </p:spPr>
        <p:txBody>
          <a:bodyPr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إثرائي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3600" b="1" dirty="0">
                <a:solidFill>
                  <a:schemeClr val="accent6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[الاستماع والإملاء]</a:t>
            </a:r>
            <a:endParaRPr lang="ar-QA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03FAA5-BB68-FA97-E5BE-7D16C2B5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8" y="899675"/>
            <a:ext cx="9278645" cy="561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4B2535-4971-5D4D-1ED6-242A1A6D0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9"/>
          <a:stretch/>
        </p:blipFill>
        <p:spPr>
          <a:xfrm>
            <a:off x="10173444" y="786388"/>
            <a:ext cx="1805197" cy="550104"/>
          </a:xfrm>
          <a:prstGeom prst="roundRect">
            <a:avLst>
              <a:gd name="adj" fmla="val 328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898BAF6-D5F2-4A43-CCE8-2D129537632E}"/>
              </a:ext>
            </a:extLst>
          </p:cNvPr>
          <p:cNvSpPr/>
          <p:nvPr/>
        </p:nvSpPr>
        <p:spPr>
          <a:xfrm>
            <a:off x="1856935" y="1404938"/>
            <a:ext cx="2581716" cy="423862"/>
          </a:xfrm>
          <a:prstGeom prst="rect">
            <a:avLst/>
          </a:prstGeom>
          <a:noFill/>
          <a:ln w="38100">
            <a:solidFill>
              <a:srgbClr val="F2CF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CF2734-40D4-7878-74D3-DC6640BE980F}"/>
              </a:ext>
            </a:extLst>
          </p:cNvPr>
          <p:cNvSpPr/>
          <p:nvPr/>
        </p:nvSpPr>
        <p:spPr>
          <a:xfrm>
            <a:off x="2262189" y="1885950"/>
            <a:ext cx="3429000" cy="423862"/>
          </a:xfrm>
          <a:prstGeom prst="rect">
            <a:avLst/>
          </a:prstGeom>
          <a:noFill/>
          <a:ln w="38100">
            <a:solidFill>
              <a:srgbClr val="F2CF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DC5515-4B1C-3F41-AAD3-59F1342BFABB}"/>
              </a:ext>
            </a:extLst>
          </p:cNvPr>
          <p:cNvSpPr/>
          <p:nvPr/>
        </p:nvSpPr>
        <p:spPr>
          <a:xfrm>
            <a:off x="1977138" y="2765868"/>
            <a:ext cx="2581716" cy="525894"/>
          </a:xfrm>
          <a:prstGeom prst="rect">
            <a:avLst/>
          </a:prstGeom>
          <a:solidFill>
            <a:srgbClr val="F5F5F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Q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M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ذي – ال</a:t>
            </a:r>
            <a:r>
              <a:rPr lang="ar-M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تي 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0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CCE541D-1A2E-6D96-5CB6-6744B3F5895D}"/>
              </a:ext>
            </a:extLst>
          </p:cNvPr>
          <p:cNvSpPr/>
          <p:nvPr/>
        </p:nvSpPr>
        <p:spPr>
          <a:xfrm>
            <a:off x="8796338" y="570006"/>
            <a:ext cx="2233601" cy="5759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ثانيا: الإملاء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9FE0DD-1EC5-423E-8175-3D0A6AA37D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4610" y="1083212"/>
            <a:ext cx="10346267" cy="5134442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ar-M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D9B4B-CAAF-DF7E-A315-92D448644AE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238" y="210450"/>
            <a:ext cx="10701087" cy="575938"/>
          </a:xfrm>
        </p:spPr>
        <p:txBody>
          <a:bodyPr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تدريبات إثرائي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Q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M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MA" sz="3600" b="1" dirty="0">
                <a:solidFill>
                  <a:schemeClr val="accent6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[الاستماع والإملاء]</a:t>
            </a:r>
            <a:endParaRPr lang="ar-QA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BC547-D2FB-A359-EBBB-92FFDE111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rtl="1"/>
            <a:r>
              <a:rPr lang="ar-MA" dirty="0"/>
              <a:t>اللُّغَةُ العَرَبِيَّةُ؛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32909-C862-FB2E-4A79-D748D3643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ar-MA" dirty="0"/>
              <a:t>الصَّفُّ السّابِعُ، الفَصْلُ الثاني؛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B901D8-28FF-7DA7-2F90-8ADF3A3E4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1"/>
            <a:r>
              <a:rPr lang="ar-QA" dirty="0"/>
              <a:t>تدريبات إثرائي</a:t>
            </a:r>
            <a:r>
              <a:rPr lang="ar-MA" dirty="0"/>
              <a:t>ّ</a:t>
            </a:r>
            <a:r>
              <a:rPr lang="ar-QA" dirty="0"/>
              <a:t>ة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ABE78-9C0D-579F-886D-D8C2077276C2}"/>
              </a:ext>
            </a:extLst>
          </p:cNvPr>
          <p:cNvSpPr txBox="1"/>
          <p:nvPr/>
        </p:nvSpPr>
        <p:spPr>
          <a:xfrm>
            <a:off x="2475914" y="1505500"/>
            <a:ext cx="8151556" cy="3223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algn="r" rtl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MA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1. صوّب</a:t>
            </a:r>
            <a:r>
              <a:rPr lang="ar-DZ" sz="3200" b="1" kern="100" dirty="0">
                <a:latin typeface="Calibri" panose="020F0502020204030204" pitchFamily="34" charset="0"/>
                <a:cs typeface="Sakkal Majalla" panose="02000000000000000000" pitchFamily="2" charset="-78"/>
              </a:rPr>
              <a:t> الخطأ في كتابة الكلمات الَّتي تحتها خطٌّ فيما يأتي: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DZ" sz="32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رجلٌ صالحٌ، </a:t>
            </a:r>
            <a:r>
              <a:rPr lang="ar-DZ" sz="3200" b="0" i="0" u="sng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وهاذه</a:t>
            </a:r>
            <a:r>
              <a:rPr lang="ar-DZ" sz="32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امرأةٌ صالحةٌ.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3200" b="0" i="0" u="sng" strike="noStrike" baseline="0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هاؤلاء</a:t>
            </a:r>
            <a:r>
              <a:rPr lang="ar-DZ" sz="32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الأصدقاء متحابّون.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32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القصَّةُ مُشوقِةٌ </a:t>
            </a:r>
            <a:r>
              <a:rPr lang="ar-DZ" sz="3200" b="0" i="0" u="sng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لاكن</a:t>
            </a:r>
            <a:r>
              <a:rPr lang="ar-DZ" sz="32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أحداثَها غريبةٌ.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3200" b="0" i="0" u="sng" strike="noStrike" baseline="0" dirty="0" err="1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لللغة</a:t>
            </a:r>
            <a:r>
              <a:rPr lang="ar-DZ" sz="3200" b="0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العربية أهمية كبرى.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1BD655-98C9-B2BA-BA35-E3F47F992A1C}"/>
              </a:ext>
            </a:extLst>
          </p:cNvPr>
          <p:cNvSpPr/>
          <p:nvPr/>
        </p:nvSpPr>
        <p:spPr>
          <a:xfrm>
            <a:off x="3724514" y="2358103"/>
            <a:ext cx="1789385" cy="506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QA" sz="3200" b="1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هاذه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09086F-A101-D6E8-313C-0C749A3539FA}"/>
              </a:ext>
            </a:extLst>
          </p:cNvPr>
          <p:cNvSpPr/>
          <p:nvPr/>
        </p:nvSpPr>
        <p:spPr>
          <a:xfrm>
            <a:off x="3724514" y="2963327"/>
            <a:ext cx="1789385" cy="5068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QA" sz="3200" b="1" dirty="0" err="1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هاؤلاء</a:t>
            </a:r>
            <a:endParaRPr lang="ar-QA" sz="3200" b="1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F6DF7-B572-F851-2DF1-0D0791AF7DBE}"/>
              </a:ext>
            </a:extLst>
          </p:cNvPr>
          <p:cNvSpPr/>
          <p:nvPr/>
        </p:nvSpPr>
        <p:spPr>
          <a:xfrm>
            <a:off x="3724514" y="3568551"/>
            <a:ext cx="1789385" cy="5068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QA" sz="3200" b="1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لاكن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85993-34BB-B757-A120-899682ADEAB7}"/>
              </a:ext>
            </a:extLst>
          </p:cNvPr>
          <p:cNvSpPr/>
          <p:nvPr/>
        </p:nvSpPr>
        <p:spPr>
          <a:xfrm>
            <a:off x="3743278" y="4173774"/>
            <a:ext cx="1789385" cy="506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QA" sz="3200" b="1" dirty="0" err="1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لللغة</a:t>
            </a:r>
            <a:endParaRPr lang="ar-QA" sz="3200" b="1" dirty="0">
              <a:ln w="0"/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3EBD5F-B510-4220-BDC2-539F90F5C9F4}"/>
              </a:ext>
            </a:extLst>
          </p:cNvPr>
          <p:cNvSpPr/>
          <p:nvPr/>
        </p:nvSpPr>
        <p:spPr>
          <a:xfrm>
            <a:off x="1564531" y="2358103"/>
            <a:ext cx="1789385" cy="506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QA" sz="3200" b="1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EE98F1-4E1D-456C-B9B7-B1B59CC4F62A}"/>
              </a:ext>
            </a:extLst>
          </p:cNvPr>
          <p:cNvSpPr/>
          <p:nvPr/>
        </p:nvSpPr>
        <p:spPr>
          <a:xfrm>
            <a:off x="1564531" y="2962380"/>
            <a:ext cx="1789385" cy="5068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QA" sz="3200" b="1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هؤلاء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5F3AA6-3289-6829-925F-C84FED38BF38}"/>
              </a:ext>
            </a:extLst>
          </p:cNvPr>
          <p:cNvSpPr/>
          <p:nvPr/>
        </p:nvSpPr>
        <p:spPr>
          <a:xfrm>
            <a:off x="1564531" y="3566657"/>
            <a:ext cx="1789385" cy="5068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QA" sz="3200" b="1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لكن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BE6797-52F7-768F-204F-F4B7818901BC}"/>
              </a:ext>
            </a:extLst>
          </p:cNvPr>
          <p:cNvSpPr/>
          <p:nvPr/>
        </p:nvSpPr>
        <p:spPr>
          <a:xfrm>
            <a:off x="1564531" y="4170935"/>
            <a:ext cx="1789385" cy="506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QA" sz="3200" b="1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للغة</a:t>
            </a:r>
          </a:p>
        </p:txBody>
      </p:sp>
    </p:spTree>
    <p:extLst>
      <p:ext uri="{BB962C8B-B14F-4D97-AF65-F5344CB8AC3E}">
        <p14:creationId xmlns:p14="http://schemas.microsoft.com/office/powerpoint/2010/main" val="16864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fcd9c4-9e8c-4845-a237-97eb2744637d" xsi:nil="true"/>
    <lcf76f155ced4ddcb4097134ff3c332f xmlns="f7fa69e1-acd7-434c-bc0f-061e8f7f97f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9DC3F8EFFFFFD4AA951CCEB133C297D" ma:contentTypeVersion="18" ma:contentTypeDescription="إنشاء مستند جديد." ma:contentTypeScope="" ma:versionID="1cacc3ae307618d90929c6342b1ecd98">
  <xsd:schema xmlns:xsd="http://www.w3.org/2001/XMLSchema" xmlns:xs="http://www.w3.org/2001/XMLSchema" xmlns:p="http://schemas.microsoft.com/office/2006/metadata/properties" xmlns:ns2="f7fa69e1-acd7-434c-bc0f-061e8f7f97f4" xmlns:ns3="a9fcd9c4-9e8c-4845-a237-97eb2744637d" targetNamespace="http://schemas.microsoft.com/office/2006/metadata/properties" ma:root="true" ma:fieldsID="8c2539a8cea66c8866301b4a0b80cf74" ns2:_="" ns3:_="">
    <xsd:import namespace="f7fa69e1-acd7-434c-bc0f-061e8f7f97f4"/>
    <xsd:import namespace="a9fcd9c4-9e8c-4845-a237-97eb274463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a69e1-acd7-434c-bc0f-061e8f7f9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9086164c-47c3-4f22-8c63-00e153f621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cd9c4-9e8c-4845-a237-97eb2744637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b2276fd-32f4-41f7-916d-9111b767908a}" ma:internalName="TaxCatchAll" ma:showField="CatchAllData" ma:web="a9fcd9c4-9e8c-4845-a237-97eb274463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902E69-A9A1-4577-BFCC-9EC4CEF0BD40}">
  <ds:schemaRefs>
    <ds:schemaRef ds:uri="http://schemas.microsoft.com/office/2006/metadata/properties"/>
    <ds:schemaRef ds:uri="http://schemas.microsoft.com/office/infopath/2007/PartnerControls"/>
    <ds:schemaRef ds:uri="ce94011c-859d-4411-a8b9-1440e36fe711"/>
    <ds:schemaRef ds:uri="122f216b-b378-4e06-afff-01e2f2e2cd75"/>
  </ds:schemaRefs>
</ds:datastoreItem>
</file>

<file path=customXml/itemProps2.xml><?xml version="1.0" encoding="utf-8"?>
<ds:datastoreItem xmlns:ds="http://schemas.openxmlformats.org/officeDocument/2006/customXml" ds:itemID="{D137516C-9AE4-41FA-AF69-A9567263CD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1E001A-6C4B-4636-A91A-2554946673AE}"/>
</file>

<file path=docMetadata/LabelInfo.xml><?xml version="1.0" encoding="utf-8"?>
<clbl:labelList xmlns:clbl="http://schemas.microsoft.com/office/2020/mipLabelMetadata">
  <clbl:label id="{0b46f0c7-1e5b-43db-99eb-3257df1e5bf6}" enabled="1" method="Standard" siteId="{2dcae639-d4a4-4454-82c7-592ab66fc7b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593</Words>
  <Application>Microsoft Office PowerPoint</Application>
  <PresentationFormat>Widescreen</PresentationFormat>
  <Paragraphs>132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Sakkal Majalla</vt:lpstr>
      <vt:lpstr>Office Theme</vt:lpstr>
      <vt:lpstr>Image</vt:lpstr>
      <vt:lpstr>Unknown</vt:lpstr>
      <vt:lpstr>منتصف الفصل الدراسيّ الثاني </vt:lpstr>
      <vt:lpstr>تدريبات إثرائيّة</vt:lpstr>
      <vt:lpstr>تدريبات إثرائيّة [الاستماع والإملاء]</vt:lpstr>
      <vt:lpstr>تدريبات إثرائيّة [الاستماع والإملاء]</vt:lpstr>
      <vt:lpstr>تدريبات إثرائيّة [الاستماع والإملاء]</vt:lpstr>
      <vt:lpstr>تدريبات إثرائيّة [الاستماع والإملاء]</vt:lpstr>
      <vt:lpstr>تدريبات إثرائيّة [الاستماع والإملاء]</vt:lpstr>
      <vt:lpstr>تدريبات إثرائيّة [الاستماع والإملاء]</vt:lpstr>
      <vt:lpstr>تدريبات إثرائيّة [الاستماع والإملاء]</vt:lpstr>
      <vt:lpstr>تدريبات إثرائيّة [الاستماع والإملاء]</vt:lpstr>
      <vt:lpstr>تدريبات إثرائيّة [الاستماع والإملاء]</vt:lpstr>
    </vt:vector>
  </TitlesOfParts>
  <Company>Ministry of Education and Higher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منتصف الفصل الدراسيّ الثاني 2023-2024</dc:title>
  <dc:creator>حمزة    الطنانية</dc:creator>
  <cp:lastModifiedBy>هشام احمد عوده  الجراوين</cp:lastModifiedBy>
  <cp:revision>25</cp:revision>
  <dcterms:created xsi:type="dcterms:W3CDTF">2024-02-16T07:29:40Z</dcterms:created>
  <dcterms:modified xsi:type="dcterms:W3CDTF">2026-03-02T10:12:40Z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b46f0c7-1e5b-43db-99eb-3257df1e5bf6_Enabled">
    <vt:lpwstr>true</vt:lpwstr>
  </property>
  <property fmtid="{D5CDD505-2E9C-101B-9397-08002B2CF9AE}" pid="3" name="MSIP_Label_0b46f0c7-1e5b-43db-99eb-3257df1e5bf6_SetDate">
    <vt:lpwstr>2024-02-16T07:30:19Z</vt:lpwstr>
  </property>
  <property fmtid="{D5CDD505-2E9C-101B-9397-08002B2CF9AE}" pid="4" name="MSIP_Label_0b46f0c7-1e5b-43db-99eb-3257df1e5bf6_Method">
    <vt:lpwstr>Standard</vt:lpwstr>
  </property>
  <property fmtid="{D5CDD505-2E9C-101B-9397-08002B2CF9AE}" pid="5" name="MSIP_Label_0b46f0c7-1e5b-43db-99eb-3257df1e5bf6_Name">
    <vt:lpwstr>0b46f0c7-1e5b-43db-99eb-3257df1e5bf6</vt:lpwstr>
  </property>
  <property fmtid="{D5CDD505-2E9C-101B-9397-08002B2CF9AE}" pid="6" name="MSIP_Label_0b46f0c7-1e5b-43db-99eb-3257df1e5bf6_SiteId">
    <vt:lpwstr>2dcae639-d4a4-4454-82c7-592ab66fc7bd</vt:lpwstr>
  </property>
  <property fmtid="{D5CDD505-2E9C-101B-9397-08002B2CF9AE}" pid="7" name="MSIP_Label_0b46f0c7-1e5b-43db-99eb-3257df1e5bf6_ActionId">
    <vt:lpwstr>21f99f12-af43-4485-9396-de4c7251ad68</vt:lpwstr>
  </property>
  <property fmtid="{D5CDD505-2E9C-101B-9397-08002B2CF9AE}" pid="8" name="MSIP_Label_0b46f0c7-1e5b-43db-99eb-3257df1e5bf6_ContentBits">
    <vt:lpwstr>0</vt:lpwstr>
  </property>
  <property fmtid="{D5CDD505-2E9C-101B-9397-08002B2CF9AE}" pid="9" name="ContentTypeId">
    <vt:lpwstr>0x01010089DC3F8EFFFFFD4AA951CCEB133C297D</vt:lpwstr>
  </property>
  <property fmtid="{D5CDD505-2E9C-101B-9397-08002B2CF9AE}" pid="10" name="MediaServiceImageTags">
    <vt:lpwstr/>
  </property>
</Properties>
</file>