
<file path=[Content_Types].xml><?xml version="1.0" encoding="utf-8"?>
<Types xmlns="http://schemas.openxmlformats.org/package/2006/content-types">
  <Default ContentType="image/jpeg" Extension="jpg"/>
  <Default ContentType="image/vnd.ms-photo" Extension="wdp"/>
  <Default ContentType="application/xml" Extension="xml"/>
  <Default ContentType="image/png" Extension="png"/>
  <Default ContentType="image/jpeg" Extension="jpeg"/>
  <Default ContentType="audio/wav" Extension="wav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>
      <a:defRPr lang="ar-SA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2E13547-C7E1-42AD-B8A7-247B08F74B67}" type="datetimeFigureOut">
              <a:rPr lang="ar-OM" smtClean="0"/>
              <a:t>10/03/1447</a:t>
            </a:fld>
            <a:endParaRPr lang="ar-OM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OM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5C245D1-A499-49BF-961C-EBD18D92669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840187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245D1-A499-49BF-961C-EBD18D92669A}" type="slidenum">
              <a:rPr lang="ar-OM" smtClean="0"/>
              <a:t>4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1022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OM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245D1-A499-49BF-961C-EBD18D92669A}" type="slidenum">
              <a:rPr lang="ar-OM" smtClean="0"/>
              <a:t>5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1022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10/03/1447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62000" y="2038350"/>
            <a:ext cx="7772400" cy="1102519"/>
          </a:xfrm>
        </p:spPr>
        <p:txBody>
          <a:bodyPr>
            <a:noAutofit/>
          </a:bodyPr>
          <a:lstStyle/>
          <a:p>
            <a:r>
              <a:rPr lang="ar-OM" sz="6000" b="1" dirty="0"/>
              <a:t>الهمزة المتطرفة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438400" y="514350"/>
            <a:ext cx="5867400" cy="1219200"/>
          </a:xfrm>
        </p:spPr>
        <p:txBody>
          <a:bodyPr/>
          <a:lstStyle/>
          <a:p>
            <a:r>
              <a:rPr lang="ar-OM" b="1" dirty="0">
                <a:solidFill>
                  <a:schemeClr val="accent4">
                    <a:lumMod val="75000"/>
                  </a:schemeClr>
                </a:solidFill>
              </a:rPr>
              <a:t>الدرس الأول من دروس الإملاء للصف التاسع الأساسي </a:t>
            </a:r>
          </a:p>
        </p:txBody>
      </p:sp>
      <p:sp>
        <p:nvSpPr>
          <p:cNvPr id="4" name="عنوان فرعي 2"/>
          <p:cNvSpPr txBox="1">
            <a:spLocks/>
          </p:cNvSpPr>
          <p:nvPr/>
        </p:nvSpPr>
        <p:spPr>
          <a:xfrm>
            <a:off x="762000" y="3562350"/>
            <a:ext cx="5867400" cy="8382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OM" b="1" dirty="0">
                <a:solidFill>
                  <a:srgbClr val="C00000"/>
                </a:solidFill>
              </a:rPr>
              <a:t>إعداد معلمة اللغة العربية : أسماء </a:t>
            </a:r>
            <a:r>
              <a:rPr lang="ar-OM" b="1" dirty="0" err="1">
                <a:solidFill>
                  <a:srgbClr val="C00000"/>
                </a:solidFill>
              </a:rPr>
              <a:t>القاسمية</a:t>
            </a:r>
            <a:r>
              <a:rPr lang="ar-OM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2441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179512" y="117680"/>
            <a:ext cx="8784976" cy="4860540"/>
          </a:xfrm>
          <a:prstGeom prst="round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13871" y="357504"/>
            <a:ext cx="7976986" cy="127258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س / كلمة ( مرفأ ) كتبت على ألف ؛ لأن الحرف الذي قبلها جاء  : 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160940" y="3394017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مفتوحا . 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233058" y="3370744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مضموما 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048123" y="2131257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مكسورا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33058" y="2146081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ساكنا</a:t>
            </a: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70" y="3028859"/>
            <a:ext cx="1294139" cy="1237522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15" b="95402" l="2692" r="965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427" y="1785514"/>
            <a:ext cx="1398018" cy="1403395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82" y="1891236"/>
            <a:ext cx="1191953" cy="1191953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427" y="3028859"/>
            <a:ext cx="1237262" cy="1262760"/>
          </a:xfrm>
          <a:prstGeom prst="rect">
            <a:avLst/>
          </a:prstGeom>
        </p:spPr>
      </p:pic>
      <p:sp>
        <p:nvSpPr>
          <p:cNvPr id="12" name="شكل بيضاوي 11">
            <a:hlinkClick r:id="" action="ppaction://hlinkshowjump?jump=nextslide"/>
          </p:cNvPr>
          <p:cNvSpPr/>
          <p:nvPr/>
        </p:nvSpPr>
        <p:spPr>
          <a:xfrm>
            <a:off x="7938271" y="4283152"/>
            <a:ext cx="390465" cy="57606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67501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س/ عللي كتابة الهمزة في الكلمات الآتية : </a:t>
            </a: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 rot="300687">
            <a:off x="7007111" y="1210712"/>
            <a:ext cx="1856886" cy="10367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b="1" dirty="0"/>
              <a:t>الدفء</a:t>
            </a:r>
            <a:endParaRPr lang="ar-OM" sz="2400" b="1" dirty="0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107504" y="1300486"/>
            <a:ext cx="6768752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لأن الحرف الذي قبلها ساكن ( </a:t>
            </a:r>
            <a:r>
              <a:rPr lang="ar-OM" b="1" dirty="0">
                <a:solidFill>
                  <a:srgbClr val="FF0000"/>
                </a:solidFill>
              </a:rPr>
              <a:t>فْ</a:t>
            </a:r>
            <a:r>
              <a:rPr lang="ar-OM" b="1" dirty="0"/>
              <a:t>) </a:t>
            </a: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 rot="300687">
            <a:off x="7079119" y="2535949"/>
            <a:ext cx="1856886" cy="10367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5400" b="1" dirty="0"/>
              <a:t>يتكئ</a:t>
            </a:r>
            <a:endParaRPr lang="ar-OM" sz="2800" b="1" dirty="0"/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179512" y="2625723"/>
            <a:ext cx="6768752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لأن الحرف الذي قبلها مكسور( </a:t>
            </a:r>
            <a:r>
              <a:rPr lang="ar-OM" b="1" dirty="0">
                <a:solidFill>
                  <a:srgbClr val="FF0000"/>
                </a:solidFill>
              </a:rPr>
              <a:t>كِ</a:t>
            </a:r>
            <a:r>
              <a:rPr lang="ar-OM" b="1" dirty="0"/>
              <a:t>) </a:t>
            </a: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 rot="300687">
            <a:off x="7079119" y="3832093"/>
            <a:ext cx="1856886" cy="1036798"/>
          </a:xfrm>
          <a:prstGeom prst="rect">
            <a:avLst/>
          </a:prstGeom>
          <a:solidFill>
            <a:srgbClr val="FFC000"/>
          </a:solidFill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5400" b="1" dirty="0"/>
              <a:t>سبأ</a:t>
            </a:r>
            <a:endParaRPr lang="ar-OM" sz="2800" b="1" dirty="0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179512" y="3921867"/>
            <a:ext cx="6768752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لأن الحرف الذي قبلها مفتوح ( </a:t>
            </a:r>
            <a:r>
              <a:rPr lang="ar-OM" b="1" dirty="0">
                <a:solidFill>
                  <a:srgbClr val="FF0000"/>
                </a:solidFill>
              </a:rPr>
              <a:t>بَ</a:t>
            </a:r>
            <a:r>
              <a:rPr lang="ar-OM" b="1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28044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84548"/>
            <a:ext cx="8229600" cy="857250"/>
          </a:xfrm>
        </p:spPr>
        <p:txBody>
          <a:bodyPr/>
          <a:lstStyle/>
          <a:p>
            <a:r>
              <a:rPr lang="ar-OM" dirty="0"/>
              <a:t>س/ صوبي كتابة الهمزة المتطرفة فيما يأتي : </a:t>
            </a: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 rot="300687">
            <a:off x="581290" y="1210712"/>
            <a:ext cx="1856886" cy="10367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b="1" dirty="0"/>
              <a:t>مخبوْء</a:t>
            </a:r>
            <a:endParaRPr lang="ar-OM" sz="2400" b="1" dirty="0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2136981" y="1300486"/>
            <a:ext cx="6768752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المرء </a:t>
            </a:r>
            <a:r>
              <a:rPr lang="ar-OM" b="1" dirty="0" err="1"/>
              <a:t>مخبوؤ</a:t>
            </a:r>
            <a:r>
              <a:rPr lang="ar-OM" b="1" dirty="0"/>
              <a:t> تحت لسانه . </a:t>
            </a: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 rot="300687">
            <a:off x="437272" y="2358886"/>
            <a:ext cx="1856886" cy="10367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5400" b="1" dirty="0"/>
              <a:t>يخطِئ</a:t>
            </a:r>
            <a:endParaRPr lang="ar-OM" sz="2800" b="1" dirty="0"/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2335894" y="2326634"/>
            <a:ext cx="6412570" cy="142633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lnSpcReduction="1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لأن يخطأ القاضي في العفو خير من أن يخطأ في العقوبة </a:t>
            </a: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 rot="300687">
            <a:off x="365264" y="3544061"/>
            <a:ext cx="1856886" cy="1036798"/>
          </a:xfrm>
          <a:prstGeom prst="rect">
            <a:avLst/>
          </a:prstGeom>
          <a:solidFill>
            <a:srgbClr val="FFC000"/>
          </a:solidFill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5400" b="1" dirty="0"/>
              <a:t>بريْء</a:t>
            </a:r>
            <a:endParaRPr lang="ar-OM" sz="2800" b="1" dirty="0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051720" y="3752970"/>
            <a:ext cx="6768752" cy="1026147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b="1" dirty="0"/>
              <a:t>قال رسول الله : من عمل عملا فأشرك فيه غيري فأنا برئ منه .  </a:t>
            </a:r>
          </a:p>
        </p:txBody>
      </p:sp>
    </p:spTree>
    <p:extLst>
      <p:ext uri="{BB962C8B-B14F-4D97-AF65-F5344CB8AC3E}">
        <p14:creationId xmlns:p14="http://schemas.microsoft.com/office/powerpoint/2010/main" val="100540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9932" y="-308570"/>
            <a:ext cx="1224136" cy="1645692"/>
          </a:xfrm>
        </p:spPr>
        <p:txBody>
          <a:bodyPr>
            <a:noAutofit/>
          </a:bodyPr>
          <a:lstStyle/>
          <a:p>
            <a:r>
              <a:rPr lang="ar-OM" sz="28700" dirty="0"/>
              <a:t>ء</a:t>
            </a:r>
            <a:endParaRPr lang="ar-OM" sz="4800" dirty="0"/>
          </a:p>
        </p:txBody>
      </p:sp>
      <p:grpSp>
        <p:nvGrpSpPr>
          <p:cNvPr id="12" name="مجموعة 11"/>
          <p:cNvGrpSpPr/>
          <p:nvPr/>
        </p:nvGrpSpPr>
        <p:grpSpPr>
          <a:xfrm>
            <a:off x="1835696" y="1821272"/>
            <a:ext cx="5472608" cy="510654"/>
            <a:chOff x="1835696" y="2133104"/>
            <a:chExt cx="5472608" cy="510654"/>
          </a:xfrm>
        </p:grpSpPr>
        <p:cxnSp>
          <p:nvCxnSpPr>
            <p:cNvPr id="6" name="رابط مستقيم 5"/>
            <p:cNvCxnSpPr/>
            <p:nvPr/>
          </p:nvCxnSpPr>
          <p:spPr>
            <a:xfrm flipH="1" flipV="1">
              <a:off x="1835696" y="2133104"/>
              <a:ext cx="5472608" cy="6598"/>
            </a:xfrm>
            <a:prstGeom prst="line">
              <a:avLst/>
            </a:prstGeom>
            <a:ln w="5715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flipV="1">
              <a:off x="1835696" y="2133104"/>
              <a:ext cx="0" cy="495672"/>
            </a:xfrm>
            <a:prstGeom prst="line">
              <a:avLst/>
            </a:prstGeom>
            <a:ln w="5715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flipV="1">
              <a:off x="7308304" y="2148086"/>
              <a:ext cx="0" cy="495672"/>
            </a:xfrm>
            <a:prstGeom prst="line">
              <a:avLst/>
            </a:prstGeom>
            <a:ln w="5715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flipV="1">
              <a:off x="4572000" y="2148086"/>
              <a:ext cx="0" cy="495672"/>
            </a:xfrm>
            <a:prstGeom prst="line">
              <a:avLst/>
            </a:prstGeom>
            <a:ln w="5715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عنوان 1"/>
          <p:cNvSpPr txBox="1">
            <a:spLocks/>
          </p:cNvSpPr>
          <p:nvPr/>
        </p:nvSpPr>
        <p:spPr>
          <a:xfrm>
            <a:off x="6213152" y="2084090"/>
            <a:ext cx="2291680" cy="138287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dirty="0"/>
              <a:t>أول الكلمة</a:t>
            </a: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3282144" y="2069108"/>
            <a:ext cx="2586000" cy="138287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dirty="0"/>
              <a:t>وسط الكلمة</a:t>
            </a: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689856" y="1995686"/>
            <a:ext cx="2291680" cy="1382874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dirty="0"/>
              <a:t>آخر الكلمة</a:t>
            </a: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 rot="20716765">
            <a:off x="6372200" y="3451982"/>
            <a:ext cx="2445816" cy="965150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000" dirty="0"/>
              <a:t>أحمد / انتصر </a:t>
            </a:r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 rot="21083332">
            <a:off x="3426160" y="3402694"/>
            <a:ext cx="2291680" cy="1063724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dirty="0"/>
              <a:t>سأل</a:t>
            </a: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 rot="20129327">
            <a:off x="730808" y="3451982"/>
            <a:ext cx="2291680" cy="102192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800" dirty="0"/>
              <a:t>قرأ</a:t>
            </a: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 rot="495915">
            <a:off x="5663909" y="83549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>
                <a:solidFill>
                  <a:srgbClr val="FF0000"/>
                </a:solidFill>
              </a:rPr>
              <a:t>التعلم القبلي: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1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05979"/>
            <a:ext cx="6120680" cy="857250"/>
          </a:xfrm>
        </p:spPr>
        <p:txBody>
          <a:bodyPr>
            <a:normAutofit/>
          </a:bodyPr>
          <a:lstStyle/>
          <a:p>
            <a:r>
              <a:rPr lang="ar-OM" sz="3200" b="1" dirty="0"/>
              <a:t>س/ ما سبب رسم الهمزة على صورتها ؟ </a:t>
            </a: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 rot="300687">
            <a:off x="7721455" y="1500192"/>
            <a:ext cx="1211560" cy="103679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8800" b="1" dirty="0"/>
              <a:t>ئ</a:t>
            </a:r>
            <a:endParaRPr lang="ar-OM" sz="4800" b="1" dirty="0"/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 rot="630796">
            <a:off x="6628218" y="2119558"/>
            <a:ext cx="1211560" cy="1139783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8000" b="1" dirty="0"/>
              <a:t>أ</a:t>
            </a:r>
            <a:endParaRPr lang="ar-OM" b="1" dirty="0"/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 rot="19961895">
            <a:off x="7596336" y="2909560"/>
            <a:ext cx="1211560" cy="103679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8800" b="1" dirty="0"/>
              <a:t>ؤ</a:t>
            </a:r>
            <a:endParaRPr lang="ar-OM" sz="4800" b="1" dirty="0"/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 rot="425799">
            <a:off x="6656948" y="3648068"/>
            <a:ext cx="1211560" cy="103679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8800" b="1" dirty="0"/>
              <a:t>ء</a:t>
            </a:r>
            <a:endParaRPr lang="ar-OM" sz="4800" b="1" dirty="0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124965"/>
              </p:ext>
            </p:extLst>
          </p:nvPr>
        </p:nvGraphicFramePr>
        <p:xfrm>
          <a:off x="323528" y="1188054"/>
          <a:ext cx="5706244" cy="36879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53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3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888">
                <a:tc>
                  <a:txBody>
                    <a:bodyPr/>
                    <a:lstStyle/>
                    <a:p>
                      <a:pPr algn="ctr" rtl="1"/>
                      <a:r>
                        <a:rPr lang="ar-OM" sz="2400" dirty="0"/>
                        <a:t>الحركة</a:t>
                      </a:r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2400" dirty="0"/>
                        <a:t>الحرف الذي يناسبها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766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766"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766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766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عنصر نائب للمحتوى 2"/>
          <p:cNvSpPr txBox="1">
            <a:spLocks/>
          </p:cNvSpPr>
          <p:nvPr/>
        </p:nvSpPr>
        <p:spPr>
          <a:xfrm>
            <a:off x="3750196" y="2074100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الفتحة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911672" y="2018592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أ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3670300" y="2650359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الضمة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1066900" y="2650359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ؤ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3640584" y="3427958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الكسرة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4" name="عنصر نائب للمحتوى 2"/>
          <p:cNvSpPr txBox="1">
            <a:spLocks/>
          </p:cNvSpPr>
          <p:nvPr/>
        </p:nvSpPr>
        <p:spPr>
          <a:xfrm>
            <a:off x="1229916" y="3427958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ئ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5" name="عنصر نائب للمحتوى 2"/>
          <p:cNvSpPr txBox="1">
            <a:spLocks/>
          </p:cNvSpPr>
          <p:nvPr/>
        </p:nvSpPr>
        <p:spPr>
          <a:xfrm>
            <a:off x="3670300" y="4139479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السكون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6" name="عنصر نائب للمحتوى 2"/>
          <p:cNvSpPr txBox="1">
            <a:spLocks/>
          </p:cNvSpPr>
          <p:nvPr/>
        </p:nvSpPr>
        <p:spPr>
          <a:xfrm>
            <a:off x="1259632" y="4026204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60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ء</a:t>
            </a:r>
            <a:endParaRPr lang="ar-OM" sz="4000" b="1" dirty="0">
              <a:cs typeface="Akhbar MT" pitchFamily="2" charset="-78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 rot="495915">
            <a:off x="5663909" y="83549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>
                <a:solidFill>
                  <a:srgbClr val="FF0000"/>
                </a:solidFill>
              </a:rPr>
              <a:t>التعلم القبلي:  </a:t>
            </a:r>
            <a:endParaRPr lang="ar-OM" sz="4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44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467544" y="1276351"/>
            <a:ext cx="8447856" cy="1367408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     جلست على شاطِئ البحرِ.            يسيرُ الطفلُ بتباطُؤ . </a:t>
            </a: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      بدأ العامُ الدراسي الجديد .          العينُ جزْءٌ غالٍ علينا ...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8165402" y="1343966"/>
            <a:ext cx="413385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 rot="21409917">
            <a:off x="8105730" y="1952706"/>
            <a:ext cx="413385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2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 rot="168011">
            <a:off x="4006967" y="1343967"/>
            <a:ext cx="41338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3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 rot="20906696">
            <a:off x="3824604" y="1927053"/>
            <a:ext cx="413385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4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803659"/>
              </p:ext>
            </p:extLst>
          </p:nvPr>
        </p:nvGraphicFramePr>
        <p:xfrm>
          <a:off x="467544" y="2671441"/>
          <a:ext cx="8447856" cy="216024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913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1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3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rtl="1"/>
                      <a:r>
                        <a:rPr lang="ar-OM" dirty="0">
                          <a:solidFill>
                            <a:schemeClr val="tx1"/>
                          </a:solidFill>
                        </a:rPr>
                        <a:t>موقع الهمزة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dirty="0">
                          <a:solidFill>
                            <a:schemeClr val="tx1"/>
                          </a:solidFill>
                        </a:rPr>
                        <a:t>حركة الحرف قبل الهمزة السابق للهمزة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dirty="0">
                          <a:solidFill>
                            <a:schemeClr val="tx1"/>
                          </a:solidFill>
                        </a:rPr>
                        <a:t> الحرف الذي</a:t>
                      </a:r>
                      <a:r>
                        <a:rPr lang="ar-OM" baseline="0" dirty="0">
                          <a:solidFill>
                            <a:schemeClr val="tx1"/>
                          </a:solidFill>
                        </a:rPr>
                        <a:t> يناسب الحركة </a:t>
                      </a:r>
                      <a:endParaRPr lang="ar-OM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6012160" y="3075806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متطرفة على ياء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4431383" y="3075806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الكسرة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1259632" y="3075806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الياء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6012160" y="3507854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متطرفة على ألف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4" name="عنصر نائب للمحتوى 2"/>
          <p:cNvSpPr txBox="1">
            <a:spLocks/>
          </p:cNvSpPr>
          <p:nvPr/>
        </p:nvSpPr>
        <p:spPr>
          <a:xfrm>
            <a:off x="4431383" y="3507854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الفتحة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5" name="عنصر نائب للمحتوى 2"/>
          <p:cNvSpPr txBox="1">
            <a:spLocks/>
          </p:cNvSpPr>
          <p:nvPr/>
        </p:nvSpPr>
        <p:spPr>
          <a:xfrm>
            <a:off x="1259632" y="3507854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الألف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6" name="عنصر نائب للمحتوى 2"/>
          <p:cNvSpPr txBox="1">
            <a:spLocks/>
          </p:cNvSpPr>
          <p:nvPr/>
        </p:nvSpPr>
        <p:spPr>
          <a:xfrm>
            <a:off x="5940152" y="3939902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متطرفة على واو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4359375" y="3939902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الضمة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8" name="عنصر نائب للمحتوى 2"/>
          <p:cNvSpPr txBox="1">
            <a:spLocks/>
          </p:cNvSpPr>
          <p:nvPr/>
        </p:nvSpPr>
        <p:spPr>
          <a:xfrm>
            <a:off x="1187624" y="3939902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الواو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9" name="عنصر نائب للمحتوى 2"/>
          <p:cNvSpPr txBox="1">
            <a:spLocks/>
          </p:cNvSpPr>
          <p:nvPr/>
        </p:nvSpPr>
        <p:spPr>
          <a:xfrm>
            <a:off x="5940152" y="4371950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متطرفة على السطر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0" name="عنصر نائب للمحتوى 2"/>
          <p:cNvSpPr txBox="1">
            <a:spLocks/>
          </p:cNvSpPr>
          <p:nvPr/>
        </p:nvSpPr>
        <p:spPr>
          <a:xfrm>
            <a:off x="4359375" y="4371950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ساكن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1" name="عنصر نائب للمحتوى 2"/>
          <p:cNvSpPr txBox="1">
            <a:spLocks/>
          </p:cNvSpPr>
          <p:nvPr/>
        </p:nvSpPr>
        <p:spPr>
          <a:xfrm>
            <a:off x="1187624" y="4371950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السطر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2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الأمثلة:  </a:t>
            </a:r>
          </a:p>
        </p:txBody>
      </p:sp>
    </p:spTree>
    <p:extLst>
      <p:ext uri="{BB962C8B-B14F-4D97-AF65-F5344CB8AC3E}">
        <p14:creationId xmlns:p14="http://schemas.microsoft.com/office/powerpoint/2010/main" val="205438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467544" y="267494"/>
            <a:ext cx="8447856" cy="2376265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                             هل يجرؤ المؤمن على الكذب؟ </a:t>
            </a: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                         لا تجعل يومك يمر دون أن تقرأ آية من القرآن . </a:t>
            </a: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         ابتعدي عن مساوئ الأخلاق و تحلي بالأخلاق الحسنة التي تبعد المرء عن الوقوع في مسالك الردى . </a:t>
            </a:r>
          </a:p>
        </p:txBody>
      </p:sp>
      <p:sp>
        <p:nvSpPr>
          <p:cNvPr id="5" name="مستطيل 4"/>
          <p:cNvSpPr/>
          <p:nvPr/>
        </p:nvSpPr>
        <p:spPr>
          <a:xfrm rot="1079449">
            <a:off x="6069563" y="331336"/>
            <a:ext cx="568293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 rot="21409917">
            <a:off x="6393706" y="787863"/>
            <a:ext cx="603106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2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 rot="168011">
            <a:off x="7895250" y="1437571"/>
            <a:ext cx="659421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3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686298"/>
              </p:ext>
            </p:extLst>
          </p:nvPr>
        </p:nvGraphicFramePr>
        <p:xfrm>
          <a:off x="467544" y="2671441"/>
          <a:ext cx="8447856" cy="216024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688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2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rtl="1"/>
                      <a:r>
                        <a:rPr lang="ar-OM" dirty="0">
                          <a:solidFill>
                            <a:schemeClr val="tx1"/>
                          </a:solidFill>
                        </a:rPr>
                        <a:t>الكلمة التي تحتوي همزة متطرفة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dirty="0">
                          <a:solidFill>
                            <a:schemeClr val="tx1"/>
                          </a:solidFill>
                        </a:rPr>
                        <a:t>موضع الهمزة  على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dirty="0">
                          <a:solidFill>
                            <a:schemeClr val="tx1"/>
                          </a:solidFill>
                        </a:rPr>
                        <a:t>سبب كتابة الهمزة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عنصر نائب للمحتوى 2"/>
          <p:cNvSpPr txBox="1">
            <a:spLocks/>
          </p:cNvSpPr>
          <p:nvPr/>
        </p:nvSpPr>
        <p:spPr>
          <a:xfrm>
            <a:off x="6012160" y="3075806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يجرؤ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4431383" y="3075806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الواو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539551" y="3075806"/>
            <a:ext cx="3960441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لأن الحرف الذي قبلها مضموم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6012160" y="3507854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تقرأ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4" name="عنصر نائب للمحتوى 2"/>
          <p:cNvSpPr txBox="1">
            <a:spLocks/>
          </p:cNvSpPr>
          <p:nvPr/>
        </p:nvSpPr>
        <p:spPr>
          <a:xfrm>
            <a:off x="4431383" y="3507854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الألف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5" name="عنصر نائب للمحتوى 2"/>
          <p:cNvSpPr txBox="1">
            <a:spLocks/>
          </p:cNvSpPr>
          <p:nvPr/>
        </p:nvSpPr>
        <p:spPr>
          <a:xfrm>
            <a:off x="539551" y="3507854"/>
            <a:ext cx="3960441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لأن الحرف الذي قبلها مفتوح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6" name="عنصر نائب للمحتوى 2"/>
          <p:cNvSpPr txBox="1">
            <a:spLocks/>
          </p:cNvSpPr>
          <p:nvPr/>
        </p:nvSpPr>
        <p:spPr>
          <a:xfrm>
            <a:off x="5940152" y="3939902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مساوئ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4359375" y="3939902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الياء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8" name="عنصر نائب للمحتوى 2"/>
          <p:cNvSpPr txBox="1">
            <a:spLocks/>
          </p:cNvSpPr>
          <p:nvPr/>
        </p:nvSpPr>
        <p:spPr>
          <a:xfrm>
            <a:off x="467544" y="3939902"/>
            <a:ext cx="4032448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لأن الحرف الذي قبلها مكسور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9" name="عنصر نائب للمحتوى 2"/>
          <p:cNvSpPr txBox="1">
            <a:spLocks/>
          </p:cNvSpPr>
          <p:nvPr/>
        </p:nvSpPr>
        <p:spPr>
          <a:xfrm>
            <a:off x="5940152" y="4371950"/>
            <a:ext cx="290324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المرء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0" name="عنصر نائب للمحتوى 2"/>
          <p:cNvSpPr txBox="1">
            <a:spLocks/>
          </p:cNvSpPr>
          <p:nvPr/>
        </p:nvSpPr>
        <p:spPr>
          <a:xfrm>
            <a:off x="4359375" y="4371950"/>
            <a:ext cx="1295400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السطر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1" name="عنصر نائب للمحتوى 2"/>
          <p:cNvSpPr txBox="1">
            <a:spLocks/>
          </p:cNvSpPr>
          <p:nvPr/>
        </p:nvSpPr>
        <p:spPr>
          <a:xfrm>
            <a:off x="539551" y="4371950"/>
            <a:ext cx="3960441" cy="432048"/>
          </a:xfrm>
          <a:prstGeom prst="rect">
            <a:avLst/>
          </a:prstGeom>
        </p:spPr>
        <p:txBody>
          <a:bodyPr vert="horz" lIns="91440" tIns="45720" rIns="91440" bIns="45720" rtlCol="1">
            <a:normAutofit fontScale="2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ar-OM" sz="144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لأن الحرف الذي قبلها ساكن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22" name="عنوان 1"/>
          <p:cNvSpPr>
            <a:spLocks noGrp="1"/>
          </p:cNvSpPr>
          <p:nvPr>
            <p:ph type="title"/>
          </p:nvPr>
        </p:nvSpPr>
        <p:spPr>
          <a:xfrm rot="495915">
            <a:off x="5715372" y="128352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الأمثلة:  </a:t>
            </a:r>
          </a:p>
        </p:txBody>
      </p:sp>
    </p:spTree>
    <p:extLst>
      <p:ext uri="{BB962C8B-B14F-4D97-AF65-F5344CB8AC3E}">
        <p14:creationId xmlns:p14="http://schemas.microsoft.com/office/powerpoint/2010/main" val="191941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7" y="339502"/>
            <a:ext cx="5976664" cy="1275678"/>
          </a:xfrm>
        </p:spPr>
        <p:txBody>
          <a:bodyPr>
            <a:noAutofit/>
          </a:bodyPr>
          <a:lstStyle/>
          <a:p>
            <a:pPr algn="r" rtl="0">
              <a:spcAft>
                <a:spcPts val="1875"/>
              </a:spcAft>
            </a:pPr>
            <a:r>
              <a:rPr lang="ar-SA" sz="2800" dirty="0">
                <a:solidFill>
                  <a:srgbClr val="2C2F34"/>
                </a:solidFill>
                <a:highlight>
                  <a:srgbClr val="C0C0C0"/>
                </a:highlight>
                <a:latin typeface="Noto Sans Kufi Arabic"/>
                <a:ea typeface="Times New Roman" panose="02020603050405020304" pitchFamily="18" charset="0"/>
              </a:rPr>
              <a:t>الهمزة المتطرفة </a:t>
            </a:r>
            <a:r>
              <a:rPr lang="ar-SA" sz="2800" dirty="0">
                <a:solidFill>
                  <a:srgbClr val="2C2F34"/>
                </a:solidFill>
                <a:latin typeface="Noto Sans Kufi Arabic"/>
                <a:ea typeface="Times New Roman" panose="02020603050405020304" pitchFamily="18" charset="0"/>
              </a:rPr>
              <a:t>: هي التي تكتب في نهاية الكلمة وتكون مكتوبة وفقًا لحركة الحرف الذي يسبقها مباشرةً ، على النحو التالي :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 rot="495915">
            <a:off x="5663909" y="83549"/>
            <a:ext cx="33528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أستنتج أن :  </a:t>
            </a:r>
          </a:p>
        </p:txBody>
      </p:sp>
      <p:grpSp>
        <p:nvGrpSpPr>
          <p:cNvPr id="13" name="مجموعة 12"/>
          <p:cNvGrpSpPr/>
          <p:nvPr/>
        </p:nvGrpSpPr>
        <p:grpSpPr>
          <a:xfrm>
            <a:off x="1043608" y="1821272"/>
            <a:ext cx="7007398" cy="1386272"/>
            <a:chOff x="1043608" y="1821272"/>
            <a:chExt cx="6984776" cy="1326542"/>
          </a:xfrm>
        </p:grpSpPr>
        <p:grpSp>
          <p:nvGrpSpPr>
            <p:cNvPr id="12" name="مجموعة 11"/>
            <p:cNvGrpSpPr/>
            <p:nvPr/>
          </p:nvGrpSpPr>
          <p:grpSpPr>
            <a:xfrm>
              <a:off x="1043608" y="1821272"/>
              <a:ext cx="6984776" cy="1326542"/>
              <a:chOff x="1835696" y="2133104"/>
              <a:chExt cx="5472608" cy="2127324"/>
            </a:xfrm>
          </p:grpSpPr>
          <p:cxnSp>
            <p:nvCxnSpPr>
              <p:cNvPr id="6" name="رابط مستقيم 5"/>
              <p:cNvCxnSpPr/>
              <p:nvPr/>
            </p:nvCxnSpPr>
            <p:spPr>
              <a:xfrm flipH="1" flipV="1">
                <a:off x="1835696" y="2133104"/>
                <a:ext cx="5472608" cy="6598"/>
              </a:xfrm>
              <a:prstGeom prst="line">
                <a:avLst/>
              </a:prstGeom>
              <a:ln w="5715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رابط مستقيم 6"/>
              <p:cNvCxnSpPr/>
              <p:nvPr/>
            </p:nvCxnSpPr>
            <p:spPr>
              <a:xfrm flipV="1">
                <a:off x="1835696" y="2133104"/>
                <a:ext cx="0" cy="2127324"/>
              </a:xfrm>
              <a:prstGeom prst="line">
                <a:avLst/>
              </a:prstGeom>
              <a:ln w="5715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رابط مستقيم 9"/>
              <p:cNvCxnSpPr/>
              <p:nvPr/>
            </p:nvCxnSpPr>
            <p:spPr>
              <a:xfrm flipV="1">
                <a:off x="7251885" y="2148085"/>
                <a:ext cx="56419" cy="1765913"/>
              </a:xfrm>
              <a:prstGeom prst="line">
                <a:avLst/>
              </a:prstGeom>
              <a:ln w="5715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رابط مستقيم 10"/>
              <p:cNvCxnSpPr/>
              <p:nvPr/>
            </p:nvCxnSpPr>
            <p:spPr>
              <a:xfrm flipV="1">
                <a:off x="3923186" y="2148085"/>
                <a:ext cx="0" cy="1881390"/>
              </a:xfrm>
              <a:prstGeom prst="line">
                <a:avLst/>
              </a:prstGeom>
              <a:ln w="57150">
                <a:solidFill>
                  <a:schemeClr val="bg2">
                    <a:lumMod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رابط مستقيم 23"/>
            <p:cNvCxnSpPr/>
            <p:nvPr/>
          </p:nvCxnSpPr>
          <p:spPr>
            <a:xfrm flipV="1">
              <a:off x="6012160" y="1828471"/>
              <a:ext cx="0" cy="821303"/>
            </a:xfrm>
            <a:prstGeom prst="line">
              <a:avLst/>
            </a:prstGeom>
            <a:ln w="57150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عنوان 1"/>
          <p:cNvSpPr txBox="1">
            <a:spLocks/>
          </p:cNvSpPr>
          <p:nvPr/>
        </p:nvSpPr>
        <p:spPr>
          <a:xfrm>
            <a:off x="5436096" y="1996911"/>
            <a:ext cx="864096" cy="67645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واو</a:t>
            </a: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>
            <a:off x="3275856" y="1973319"/>
            <a:ext cx="1083521" cy="67645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000" dirty="0"/>
              <a:t>ألف</a:t>
            </a: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>
            <a:off x="467544" y="2117579"/>
            <a:ext cx="1441860" cy="67645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600" dirty="0"/>
              <a:t>السطر</a:t>
            </a:r>
            <a:endParaRPr lang="ar-OM" sz="3200" dirty="0"/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7740353" y="2084090"/>
            <a:ext cx="864096" cy="67645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4000" dirty="0"/>
              <a:t>ياء</a:t>
            </a:r>
          </a:p>
        </p:txBody>
      </p:sp>
      <p:sp>
        <p:nvSpPr>
          <p:cNvPr id="22" name="عنوان 1"/>
          <p:cNvSpPr txBox="1">
            <a:spLocks/>
          </p:cNvSpPr>
          <p:nvPr/>
        </p:nvSpPr>
        <p:spPr>
          <a:xfrm rot="20716765">
            <a:off x="2491929" y="2771008"/>
            <a:ext cx="1883694" cy="1503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/>
              <a:t>إذا كان الحرف الذي قبلها مفتوح</a:t>
            </a:r>
          </a:p>
          <a:p>
            <a:r>
              <a:rPr lang="ar-OM" sz="2400" b="1" dirty="0"/>
              <a:t>مثل :</a:t>
            </a:r>
            <a:r>
              <a:rPr lang="ar-OM" sz="2400" b="1" dirty="0">
                <a:solidFill>
                  <a:schemeClr val="accent2">
                    <a:lumMod val="75000"/>
                  </a:schemeClr>
                </a:solidFill>
              </a:rPr>
              <a:t>قرَأ</a:t>
            </a: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 rot="20716765">
            <a:off x="280037" y="2803267"/>
            <a:ext cx="1873927" cy="160002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/>
              <a:t>إذا كان الحرف الذي قبلها ساكن</a:t>
            </a:r>
          </a:p>
          <a:p>
            <a:r>
              <a:rPr lang="ar-OM" sz="2400" b="1" dirty="0"/>
              <a:t>مثل : </a:t>
            </a:r>
            <a:r>
              <a:rPr lang="ar-OM" sz="2400" b="1" dirty="0">
                <a:solidFill>
                  <a:schemeClr val="accent2">
                    <a:lumMod val="75000"/>
                  </a:schemeClr>
                </a:solidFill>
              </a:rPr>
              <a:t>مليْء</a:t>
            </a:r>
            <a:r>
              <a:rPr lang="ar-OM" sz="2400" b="1" dirty="0"/>
              <a:t> و </a:t>
            </a:r>
            <a:r>
              <a:rPr lang="ar-OM" sz="2400" b="1" dirty="0">
                <a:solidFill>
                  <a:schemeClr val="accent2">
                    <a:lumMod val="75000"/>
                  </a:schemeClr>
                </a:solidFill>
              </a:rPr>
              <a:t>بطْء</a:t>
            </a:r>
            <a:r>
              <a:rPr lang="ar-OM" sz="2400" b="1" dirty="0"/>
              <a:t> </a:t>
            </a: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 rot="20716765">
            <a:off x="6931204" y="2833757"/>
            <a:ext cx="1937822" cy="128127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/>
              <a:t>إذا كان الحرف الذي قبلها مكسور</a:t>
            </a:r>
          </a:p>
          <a:p>
            <a:r>
              <a:rPr lang="ar-OM" sz="2400" b="1" dirty="0"/>
              <a:t>مثل : </a:t>
            </a:r>
            <a:r>
              <a:rPr lang="ar-OM" sz="2400" b="1" dirty="0">
                <a:solidFill>
                  <a:schemeClr val="accent2">
                    <a:lumMod val="75000"/>
                  </a:schemeClr>
                </a:solidFill>
              </a:rPr>
              <a:t>شاطِئ</a:t>
            </a:r>
            <a:r>
              <a:rPr lang="ar-OM" sz="2400" b="1" dirty="0"/>
              <a:t> </a:t>
            </a: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 rot="20716765">
            <a:off x="4656944" y="2771797"/>
            <a:ext cx="2027066" cy="148290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2400" b="1" dirty="0"/>
              <a:t>إذا كان الحرف الذي قبلها مضموم</a:t>
            </a:r>
          </a:p>
          <a:p>
            <a:r>
              <a:rPr lang="ar-OM" sz="2400" b="1" dirty="0"/>
              <a:t>مثل : </a:t>
            </a:r>
            <a:r>
              <a:rPr lang="ar-OM" sz="2400" b="1" dirty="0">
                <a:solidFill>
                  <a:schemeClr val="accent2">
                    <a:lumMod val="75000"/>
                  </a:schemeClr>
                </a:solidFill>
              </a:rPr>
              <a:t>تباطُؤ</a:t>
            </a:r>
          </a:p>
        </p:txBody>
      </p:sp>
    </p:spTree>
    <p:extLst>
      <p:ext uri="{BB962C8B-B14F-4D97-AF65-F5344CB8AC3E}">
        <p14:creationId xmlns:p14="http://schemas.microsoft.com/office/powerpoint/2010/main" val="210019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  <p:bldP spid="26" grpId="0" animBg="1"/>
      <p:bldP spid="27" grpId="0" animBg="1"/>
      <p:bldP spid="14" grpId="0" animBg="1"/>
      <p:bldP spid="22" grpId="0" animBg="1"/>
      <p:bldP spid="23" grpId="0" animBg="1"/>
      <p:bldP spid="17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 rot="495915">
            <a:off x="5663909" y="83549"/>
            <a:ext cx="3352800" cy="857250"/>
          </a:xfrm>
        </p:spPr>
        <p:txBody>
          <a:bodyPr>
            <a:normAutofit/>
          </a:bodyPr>
          <a:lstStyle/>
          <a:p>
            <a:pPr algn="r"/>
            <a:r>
              <a:rPr lang="ar-OM" sz="4800" b="1" u="sng" dirty="0">
                <a:solidFill>
                  <a:srgbClr val="FF0000"/>
                </a:solidFill>
              </a:rPr>
              <a:t>تدريب :  </a:t>
            </a: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5076056" y="1192472"/>
            <a:ext cx="3750444" cy="3320007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   ابتدئ يومك بذكر الله .       </a:t>
            </a: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  نبدأ يومنا باسم الله . </a:t>
            </a:r>
          </a:p>
          <a:p>
            <a:pPr marL="0" indent="0">
              <a:buFont typeface="Arial" pitchFamily="34" charset="0"/>
              <a:buNone/>
            </a:pPr>
            <a:r>
              <a:rPr lang="ar-OM" sz="3600" b="1" dirty="0">
                <a:cs typeface="Akhbar MT" pitchFamily="2" charset="-78"/>
              </a:rPr>
              <a:t>    البؤبؤ جزء من العين . </a:t>
            </a:r>
          </a:p>
        </p:txBody>
      </p:sp>
      <p:sp>
        <p:nvSpPr>
          <p:cNvPr id="6" name="مستطيل 5"/>
          <p:cNvSpPr/>
          <p:nvPr/>
        </p:nvSpPr>
        <p:spPr>
          <a:xfrm rot="1079449">
            <a:off x="8284149" y="1202295"/>
            <a:ext cx="482860" cy="461665"/>
          </a:xfrm>
          <a:prstGeom prst="rect">
            <a:avLst/>
          </a:prstGeom>
          <a:solidFill>
            <a:srgbClr val="FFC000"/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1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 rot="21409917">
            <a:off x="8371065" y="1860469"/>
            <a:ext cx="413385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2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 rot="168011">
            <a:off x="8402085" y="2621642"/>
            <a:ext cx="41338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3</a:t>
            </a:r>
            <a:endParaRPr lang="ar-SA" sz="240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graphicFrame>
        <p:nvGraphicFramePr>
          <p:cNvPr id="10" name="جدول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909163"/>
              </p:ext>
            </p:extLst>
          </p:nvPr>
        </p:nvGraphicFramePr>
        <p:xfrm>
          <a:off x="323528" y="1188054"/>
          <a:ext cx="4464496" cy="337632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468">
                <a:tc>
                  <a:txBody>
                    <a:bodyPr/>
                    <a:lstStyle/>
                    <a:p>
                      <a:pPr algn="ctr" rtl="1"/>
                      <a:r>
                        <a:rPr lang="ar-OM" sz="3200" dirty="0"/>
                        <a:t>متطرفة على </a:t>
                      </a:r>
                      <a:endParaRPr lang="ar-OM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سبقت بحركة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214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214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5214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14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عنصر نائب للمحتوى 2"/>
          <p:cNvSpPr txBox="1">
            <a:spLocks/>
          </p:cNvSpPr>
          <p:nvPr/>
        </p:nvSpPr>
        <p:spPr>
          <a:xfrm>
            <a:off x="2843808" y="1800557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الياء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911672" y="2018592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الكسرة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3" name="عنصر نائب للمحتوى 2"/>
          <p:cNvSpPr txBox="1">
            <a:spLocks/>
          </p:cNvSpPr>
          <p:nvPr/>
        </p:nvSpPr>
        <p:spPr>
          <a:xfrm>
            <a:off x="2843808" y="2578156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الألف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4" name="عنصر نائب للمحتوى 2"/>
          <p:cNvSpPr txBox="1">
            <a:spLocks/>
          </p:cNvSpPr>
          <p:nvPr/>
        </p:nvSpPr>
        <p:spPr>
          <a:xfrm>
            <a:off x="1066900" y="2650359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الفتحة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5" name="عنصر نائب للمحتوى 2"/>
          <p:cNvSpPr txBox="1">
            <a:spLocks/>
          </p:cNvSpPr>
          <p:nvPr/>
        </p:nvSpPr>
        <p:spPr>
          <a:xfrm>
            <a:off x="2964589" y="3178418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الواو 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6" name="عنصر نائب للمحتوى 2"/>
          <p:cNvSpPr txBox="1">
            <a:spLocks/>
          </p:cNvSpPr>
          <p:nvPr/>
        </p:nvSpPr>
        <p:spPr>
          <a:xfrm>
            <a:off x="936732" y="3210198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ضمة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3022600" y="3866461"/>
            <a:ext cx="1295400" cy="8498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السطر</a:t>
            </a:r>
            <a:endParaRPr lang="ar-OM" b="1" dirty="0">
              <a:cs typeface="Akhbar MT" pitchFamily="2" charset="-78"/>
            </a:endParaRPr>
          </a:p>
        </p:txBody>
      </p:sp>
      <p:sp>
        <p:nvSpPr>
          <p:cNvPr id="18" name="عنصر نائب للمحتوى 2"/>
          <p:cNvSpPr txBox="1">
            <a:spLocks/>
          </p:cNvSpPr>
          <p:nvPr/>
        </p:nvSpPr>
        <p:spPr>
          <a:xfrm>
            <a:off x="467544" y="3819647"/>
            <a:ext cx="2057772" cy="84980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ar-OM" sz="4800" b="1" dirty="0">
                <a:solidFill>
                  <a:schemeClr val="accent5">
                    <a:lumMod val="50000"/>
                  </a:schemeClr>
                </a:solidFill>
                <a:cs typeface="Akhbar MT" pitchFamily="2" charset="-78"/>
              </a:rPr>
              <a:t>السكون</a:t>
            </a: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179512" y="205979"/>
            <a:ext cx="612068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200" b="1" dirty="0"/>
              <a:t>س/ ما سبب رسم الهمزة على صورتها ؟ </a:t>
            </a:r>
          </a:p>
        </p:txBody>
      </p:sp>
    </p:spTree>
    <p:extLst>
      <p:ext uri="{BB962C8B-B14F-4D97-AF65-F5344CB8AC3E}">
        <p14:creationId xmlns:p14="http://schemas.microsoft.com/office/powerpoint/2010/main" val="260240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179512" y="117680"/>
            <a:ext cx="8784976" cy="4860540"/>
          </a:xfrm>
          <a:prstGeom prst="round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13871" y="391065"/>
            <a:ext cx="7976986" cy="127258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س / يعيش النحل في جماعات لا تعرف ....  : 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160940" y="2072812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التباطؤ. 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233058" y="3370744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 err="1">
                <a:solidFill>
                  <a:schemeClr val="tx1"/>
                </a:solidFill>
              </a:rPr>
              <a:t>التباطأ</a:t>
            </a:r>
            <a:endParaRPr lang="ar-OM" sz="4000" b="1" dirty="0">
              <a:solidFill>
                <a:schemeClr val="tx1"/>
              </a:solidFill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188290" y="3420018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التباطء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33058" y="2146081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 err="1">
                <a:solidFill>
                  <a:schemeClr val="tx1"/>
                </a:solidFill>
              </a:rPr>
              <a:t>التباطئ</a:t>
            </a:r>
            <a:endParaRPr lang="ar-OM" sz="4000" b="1" dirty="0">
              <a:solidFill>
                <a:schemeClr val="tx1"/>
              </a:solidFill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987" y="1556516"/>
            <a:ext cx="1441532" cy="1472343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15" b="95402" l="2692" r="965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427" y="1785514"/>
            <a:ext cx="1398018" cy="1403395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49" y="3179997"/>
            <a:ext cx="1191953" cy="1191953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427" y="3028859"/>
            <a:ext cx="1237262" cy="1262760"/>
          </a:xfrm>
          <a:prstGeom prst="rect">
            <a:avLst/>
          </a:prstGeom>
        </p:spPr>
      </p:pic>
      <p:sp>
        <p:nvSpPr>
          <p:cNvPr id="12" name="شكل بيضاوي 11">
            <a:hlinkClick r:id="" action="ppaction://hlinkshowjump?jump=nextslide"/>
          </p:cNvPr>
          <p:cNvSpPr/>
          <p:nvPr/>
        </p:nvSpPr>
        <p:spPr>
          <a:xfrm>
            <a:off x="7938271" y="4283152"/>
            <a:ext cx="390465" cy="57606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97835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117680"/>
            <a:ext cx="8784976" cy="4860540"/>
          </a:xfrm>
          <a:prstGeom prst="round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611561" y="357504"/>
            <a:ext cx="7976986" cy="127258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س / . ..  يومنا باسم الله : 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220738" y="3394017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نبدأ . 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014167" y="3370744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 err="1">
                <a:solidFill>
                  <a:schemeClr val="tx1"/>
                </a:solidFill>
              </a:rPr>
              <a:t>نبدؤ</a:t>
            </a:r>
            <a:endParaRPr lang="ar-OM" sz="4000" b="1" dirty="0">
              <a:solidFill>
                <a:schemeClr val="tx1"/>
              </a:solidFill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048123" y="2131257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>
                <a:solidFill>
                  <a:schemeClr val="tx1"/>
                </a:solidFill>
              </a:rPr>
              <a:t>نبدئ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33058" y="2146081"/>
            <a:ext cx="3095678" cy="8037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000" b="1" dirty="0" err="1">
                <a:solidFill>
                  <a:schemeClr val="tx1"/>
                </a:solidFill>
              </a:rPr>
              <a:t>نبدء</a:t>
            </a:r>
            <a:endParaRPr lang="ar-OM" sz="4000" b="1" dirty="0">
              <a:solidFill>
                <a:schemeClr val="tx1"/>
              </a:solidFill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668" y="3028858"/>
            <a:ext cx="1438777" cy="1415099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15" b="95402" l="2692" r="965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427" y="1785514"/>
            <a:ext cx="1398018" cy="1403395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82" y="1891236"/>
            <a:ext cx="1191953" cy="1191953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028859"/>
            <a:ext cx="1237262" cy="1262760"/>
          </a:xfrm>
          <a:prstGeom prst="rect">
            <a:avLst/>
          </a:prstGeom>
        </p:spPr>
      </p:pic>
      <p:sp>
        <p:nvSpPr>
          <p:cNvPr id="12" name="شكل بيضاوي 11">
            <a:hlinkClick r:id="" action="ppaction://hlinkshowjump?jump=nextslide"/>
          </p:cNvPr>
          <p:cNvSpPr/>
          <p:nvPr/>
        </p:nvSpPr>
        <p:spPr>
          <a:xfrm>
            <a:off x="7938271" y="4283152"/>
            <a:ext cx="390465" cy="57606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97835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