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940675A-B579-460E-94D1-54222C63F5DA}" styleName="بلا نمط، شبكة جدول">
    <a:wholeTbl>
      <a:tcTxStyle>
        <a:fontRef idx="minor">
          <a:scrgbClr b="0" g="0" r="0"/>
        </a:fontRef>
        <a:schemeClr val="tx1"/>
      </a:tcTxStyle>
      <a:tcStyle>
        <a:tcBdr>
          <a:left>
            <a:ln cmpd="sng" w="12700">
              <a:solidFill>
                <a:schemeClr val="tx1"/>
              </a:solidFill>
            </a:ln>
          </a:left>
          <a:right>
            <a:ln cmpd="sng" w="12700">
              <a:solidFill>
                <a:schemeClr val="tx1"/>
              </a:solidFill>
            </a:ln>
          </a:right>
          <a:top>
            <a:ln cmpd="sng" w="12700">
              <a:solidFill>
                <a:schemeClr val="tx1"/>
              </a:solidFill>
            </a:ln>
          </a:top>
          <a:bottom>
            <a:ln cmpd="sng" w="12700">
              <a:solidFill>
                <a:schemeClr val="tx1"/>
              </a:solidFill>
            </a:ln>
          </a:bottom>
          <a:insideH>
            <a:ln cmpd="sng" w="12700">
              <a:solidFill>
                <a:schemeClr val="tx1"/>
              </a:solidFill>
            </a:ln>
          </a:insideH>
          <a:insideV>
            <a:ln cmpd="sng" w="12700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نمط فاتح 2 - تمييز 5">
    <a:wholeTbl>
      <a:tcTxStyle>
        <a:fontRef idx="minor">
          <a:scrgbClr b="0" g="0" r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cmpd="dbl" w="50800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b="0" g="0" r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tableStyles" Target="tableStyles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OM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6D6DCB1-D03F-49AD-B60F-4B970EE12231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OM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BC7C85D-8D18-4F30-ACB3-5E1905B89145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164057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95088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556575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11452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116764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629930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OM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OM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711439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OM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OM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05775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837601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68971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OM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554132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770330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2ADE4-6E76-4DCF-817A-5D92427D8DE3}" type="datetimeFigureOut">
              <a:rPr lang="ar-OM" smtClean="0"/>
              <a:t>09/02/1441</a:t>
            </a:fld>
            <a:endParaRPr lang="ar-OM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6B5B4-D003-4DDF-8F20-4BA7ABBA55B9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5246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09600" y="2114550"/>
            <a:ext cx="7772400" cy="1102519"/>
          </a:xfrm>
        </p:spPr>
        <p:txBody>
          <a:bodyPr>
            <a:noAutofit/>
          </a:bodyPr>
          <a:lstStyle/>
          <a:p>
            <a:r>
              <a:rPr lang="ar-OM" sz="6000" b="1" dirty="0" smtClean="0"/>
              <a:t>تنوين الهمزة المتطرفة بتنوين الفتح</a:t>
            </a:r>
            <a:endParaRPr lang="ar-OM" sz="6000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438400" y="514350"/>
            <a:ext cx="5867400" cy="1219200"/>
          </a:xfrm>
        </p:spPr>
        <p:txBody>
          <a:bodyPr/>
          <a:lstStyle/>
          <a:p>
            <a:r>
              <a:rPr lang="ar-OM" b="1" dirty="0" smtClean="0">
                <a:solidFill>
                  <a:schemeClr val="accent4">
                    <a:lumMod val="75000"/>
                  </a:schemeClr>
                </a:solidFill>
              </a:rPr>
              <a:t>الدرس الثاني من دروس الأنشطة الإملائية للصف التاسع الأساسي </a:t>
            </a:r>
            <a:endParaRPr lang="ar-OM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عنوان فرعي 2"/>
          <p:cNvSpPr txBox="1">
            <a:spLocks/>
          </p:cNvSpPr>
          <p:nvPr/>
        </p:nvSpPr>
        <p:spPr>
          <a:xfrm>
            <a:off x="762000" y="3562350"/>
            <a:ext cx="5867400" cy="8382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OM" b="1" dirty="0" smtClean="0">
                <a:solidFill>
                  <a:srgbClr val="C00000"/>
                </a:solidFill>
              </a:rPr>
              <a:t>إعداد معلمة اللغة العربية : أسماء </a:t>
            </a:r>
            <a:r>
              <a:rPr lang="ar-OM" b="1" dirty="0" err="1" smtClean="0">
                <a:solidFill>
                  <a:srgbClr val="C00000"/>
                </a:solidFill>
              </a:rPr>
              <a:t>القاسمية</a:t>
            </a:r>
            <a:r>
              <a:rPr lang="ar-OM" b="1" dirty="0" smtClean="0">
                <a:solidFill>
                  <a:srgbClr val="C00000"/>
                </a:solidFill>
              </a:rPr>
              <a:t> </a:t>
            </a:r>
            <a:endParaRPr lang="ar-OM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5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585652"/>
              </p:ext>
            </p:extLst>
          </p:nvPr>
        </p:nvGraphicFramePr>
        <p:xfrm>
          <a:off x="152400" y="742950"/>
          <a:ext cx="8842786" cy="41148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81144"/>
                <a:gridCol w="828338"/>
                <a:gridCol w="873162"/>
                <a:gridCol w="865094"/>
                <a:gridCol w="998670"/>
                <a:gridCol w="4196378"/>
              </a:tblGrid>
              <a:tr h="777241">
                <a:tc>
                  <a:txBody>
                    <a:bodyPr/>
                    <a:lstStyle/>
                    <a:p>
                      <a:pPr algn="ctr" rtl="1"/>
                      <a:r>
                        <a:rPr lang="ar-OM" sz="1800" dirty="0" smtClean="0"/>
                        <a:t>الهمزة المتطرفة</a:t>
                      </a:r>
                      <a:r>
                        <a:rPr lang="ar-OM" sz="1800" baseline="0" dirty="0" smtClean="0"/>
                        <a:t> </a:t>
                      </a:r>
                      <a:endParaRPr lang="ar-OM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800" kern="1200" dirty="0" smtClean="0"/>
                        <a:t>تنوين الضم</a:t>
                      </a:r>
                      <a:endParaRPr lang="ar-OM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800" kern="1200" dirty="0" smtClean="0"/>
                        <a:t>تنوين الفتح</a:t>
                      </a:r>
                      <a:endParaRPr lang="ar-OM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800" kern="1200" dirty="0" smtClean="0"/>
                        <a:t>تنوين الكسر </a:t>
                      </a:r>
                      <a:endParaRPr lang="ar-OM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400" kern="1200" dirty="0" smtClean="0"/>
                        <a:t>ألاحظ في تنوين</a:t>
                      </a:r>
                      <a:r>
                        <a:rPr lang="ar-OM" sz="1200" kern="1200" dirty="0" smtClean="0"/>
                        <a:t> </a:t>
                      </a:r>
                    </a:p>
                    <a:p>
                      <a:pPr algn="ctr" rtl="1"/>
                      <a:r>
                        <a:rPr lang="ar-OM" sz="1200" kern="1200" dirty="0" smtClean="0"/>
                        <a:t>الضم و الكسر </a:t>
                      </a:r>
                      <a:endParaRPr lang="ar-OM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400" kern="1200" dirty="0" smtClean="0"/>
                        <a:t>ألاحظ في تنوين </a:t>
                      </a:r>
                      <a:r>
                        <a:rPr lang="ar-OM" sz="2000" kern="1200" dirty="0" smtClean="0"/>
                        <a:t>الفتح </a:t>
                      </a:r>
                      <a:endParaRPr lang="ar-OM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3328">
                <a:tc>
                  <a:txBody>
                    <a:bodyPr/>
                    <a:lstStyle/>
                    <a:p>
                      <a:pPr algn="ctr" rtl="1"/>
                      <a:r>
                        <a:rPr lang="ar-OM" sz="2800" dirty="0" smtClean="0"/>
                        <a:t>بدْء</a:t>
                      </a:r>
                      <a:endParaRPr lang="ar-OM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بدءٌ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بدْءًا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بدْءٍ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/>
                      <a:endParaRPr lang="ar-OM" dirty="0" smtClean="0"/>
                    </a:p>
                    <a:p>
                      <a:pPr algn="ctr" rtl="1"/>
                      <a:r>
                        <a:rPr lang="ar-OM" dirty="0" smtClean="0"/>
                        <a:t>لا يتغير</a:t>
                      </a:r>
                      <a:r>
                        <a:rPr lang="ar-OM" baseline="0" dirty="0" smtClean="0"/>
                        <a:t> رسم الهمزة في آخر الأسماء عند تنوينها بتنوين الضم أو نوين الكسر </a:t>
                      </a:r>
                      <a:endParaRPr lang="ar-OM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dirty="0" smtClean="0"/>
                        <a:t>ترسم الهمزة</a:t>
                      </a:r>
                      <a:r>
                        <a:rPr lang="ar-OM" baseline="0" dirty="0" smtClean="0"/>
                        <a:t> على السطر و يزاد </a:t>
                      </a:r>
                      <a:r>
                        <a:rPr lang="ar-OM" dirty="0" smtClean="0"/>
                        <a:t>ألف بعدها</a:t>
                      </a:r>
                      <a:r>
                        <a:rPr lang="ar-OM" baseline="0" dirty="0" smtClean="0"/>
                        <a:t> </a:t>
                      </a:r>
                      <a:r>
                        <a:rPr lang="ar-OM" dirty="0" smtClean="0"/>
                        <a:t>إذا سبقها حرف ساكن غير الألف و لا يتصل بما بعده . </a:t>
                      </a:r>
                      <a:endParaRPr lang="ar-OM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55097">
                <a:tc>
                  <a:txBody>
                    <a:bodyPr/>
                    <a:lstStyle/>
                    <a:p>
                      <a:pPr algn="ctr" rtl="1"/>
                      <a:r>
                        <a:rPr lang="ar-OM" sz="2800" dirty="0" smtClean="0"/>
                        <a:t>بطْء</a:t>
                      </a:r>
                      <a:endParaRPr lang="ar-OM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بطءٌ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بطئًا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بطءٍ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dirty="0" smtClean="0"/>
                        <a:t>ترسم</a:t>
                      </a:r>
                      <a:r>
                        <a:rPr lang="ar-OM" baseline="0" dirty="0" smtClean="0"/>
                        <a:t> الهمزة على نبرة و </a:t>
                      </a:r>
                      <a:r>
                        <a:rPr lang="ar-OM" dirty="0" smtClean="0"/>
                        <a:t>يزاد ألف بعدها</a:t>
                      </a:r>
                      <a:r>
                        <a:rPr lang="ar-OM" baseline="0" dirty="0" smtClean="0"/>
                        <a:t> </a:t>
                      </a:r>
                      <a:r>
                        <a:rPr lang="ar-OM" dirty="0" smtClean="0"/>
                        <a:t>إذا سبقها حرف ساكن يتصل بما بعده</a:t>
                      </a:r>
                      <a:r>
                        <a:rPr lang="ar-OM" baseline="0" dirty="0" smtClean="0"/>
                        <a:t> .</a:t>
                      </a:r>
                      <a:endParaRPr lang="ar-OM" b="1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55097">
                <a:tc>
                  <a:txBody>
                    <a:bodyPr/>
                    <a:lstStyle/>
                    <a:p>
                      <a:pPr algn="ctr" rtl="1"/>
                      <a:r>
                        <a:rPr lang="ar-OM" sz="2800" dirty="0" smtClean="0"/>
                        <a:t>سماء</a:t>
                      </a:r>
                      <a:endParaRPr lang="ar-OM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سماءٌ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سماءً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سماءٍ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dirty="0" smtClean="0"/>
                        <a:t>ترسم الهمزة على السطر و لا يزاد ألف بعدها</a:t>
                      </a:r>
                      <a:r>
                        <a:rPr lang="ar-OM" baseline="0" dirty="0" smtClean="0"/>
                        <a:t> و ير</a:t>
                      </a:r>
                      <a:r>
                        <a:rPr lang="ar-OM" dirty="0" smtClean="0"/>
                        <a:t>سم التنوين عليها إذا كان</a:t>
                      </a:r>
                      <a:r>
                        <a:rPr lang="ar-OM" baseline="0" dirty="0" smtClean="0"/>
                        <a:t> قبلها ألف . </a:t>
                      </a:r>
                      <a:endParaRPr lang="ar-OM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11424">
                <a:tc>
                  <a:txBody>
                    <a:bodyPr/>
                    <a:lstStyle/>
                    <a:p>
                      <a:pPr algn="ctr" rtl="1"/>
                      <a:r>
                        <a:rPr lang="ar-OM" sz="2800" dirty="0" smtClean="0"/>
                        <a:t>نبأ</a:t>
                      </a:r>
                      <a:endParaRPr lang="ar-OM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نبأٌ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نبأً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نبأٍ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dirty="0" smtClean="0"/>
                        <a:t>ترسم الهمزة على ألف ولا يزاد ألف بعدها</a:t>
                      </a:r>
                      <a:r>
                        <a:rPr lang="ar-OM" baseline="0" dirty="0" smtClean="0"/>
                        <a:t> </a:t>
                      </a:r>
                      <a:r>
                        <a:rPr lang="ar-OM" dirty="0" smtClean="0"/>
                        <a:t>و يرسم التنوين عليها إذا كان الحرف الذي يسبقها مفتوح . </a:t>
                      </a:r>
                      <a:endParaRPr lang="ar-OM" b="1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73957">
                <a:tc>
                  <a:txBody>
                    <a:bodyPr/>
                    <a:lstStyle/>
                    <a:p>
                      <a:pPr algn="ctr" rtl="1"/>
                      <a:r>
                        <a:rPr lang="ar-OM" sz="2800" dirty="0" smtClean="0"/>
                        <a:t>لؤلؤ</a:t>
                      </a:r>
                      <a:endParaRPr lang="ar-OM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لؤلؤٌ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لؤلؤًا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kern="1200" dirty="0" smtClean="0"/>
                        <a:t>لؤلؤٍ</a:t>
                      </a:r>
                      <a:endParaRPr lang="ar-OM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dirty="0" smtClean="0"/>
                        <a:t>ترسم الهمزة</a:t>
                      </a:r>
                      <a:r>
                        <a:rPr lang="ar-OM" baseline="0" dirty="0" smtClean="0"/>
                        <a:t> على الواو و</a:t>
                      </a:r>
                      <a:r>
                        <a:rPr lang="ar-OM" dirty="0" smtClean="0"/>
                        <a:t>يزاد ألف بعدها</a:t>
                      </a:r>
                      <a:r>
                        <a:rPr lang="ar-OM" baseline="0" dirty="0" smtClean="0"/>
                        <a:t> </a:t>
                      </a:r>
                      <a:r>
                        <a:rPr lang="ar-OM" dirty="0" smtClean="0"/>
                        <a:t>إذا سبقها حرف مضموم </a:t>
                      </a:r>
                      <a:endParaRPr lang="ar-OM" b="1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عنوان 1"/>
          <p:cNvSpPr txBox="1">
            <a:spLocks/>
          </p:cNvSpPr>
          <p:nvPr/>
        </p:nvSpPr>
        <p:spPr>
          <a:xfrm>
            <a:off x="2057400" y="-114300"/>
            <a:ext cx="4130424" cy="9334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3200" b="1" u="sng" dirty="0" smtClean="0">
                <a:solidFill>
                  <a:srgbClr val="FF0000"/>
                </a:solidFill>
              </a:rPr>
              <a:t>تنوين الهمزة المتطرفة </a:t>
            </a:r>
            <a:endParaRPr lang="ar-OM" sz="32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14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209550"/>
            <a:ext cx="5791200" cy="1828800"/>
          </a:xfrm>
        </p:spPr>
        <p:txBody>
          <a:bodyPr/>
          <a:lstStyle/>
          <a:p>
            <a:pPr marL="0" indent="0">
              <a:buNone/>
            </a:pPr>
            <a:r>
              <a:rPr lang="ar-OM" dirty="0" smtClean="0"/>
              <a:t>نوني الكلمات الآتية بتنوين الفتح مع إكمال الجدول </a:t>
            </a:r>
            <a:endParaRPr lang="ar-OM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 rot="495915">
            <a:off x="5663911" y="236540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سؤال سرعة :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 rot="20277714">
            <a:off x="215096" y="905501"/>
            <a:ext cx="1826384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625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أكملي الجدول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076649"/>
              </p:ext>
            </p:extLst>
          </p:nvPr>
        </p:nvGraphicFramePr>
        <p:xfrm>
          <a:off x="381000" y="2062229"/>
          <a:ext cx="8534400" cy="2643120"/>
        </p:xfrm>
        <a:graphic>
          <a:graphicData uri="http://schemas.openxmlformats.org/drawingml/2006/table">
            <a:tbl>
              <a:tblPr rtl="1" firstRow="1" bandRow="1">
                <a:tableStyleId>{5A111915-BE36-4E01-A7E5-04B1672EAD32}</a:tableStyleId>
              </a:tblPr>
              <a:tblGrid>
                <a:gridCol w="1347537"/>
                <a:gridCol w="1657313"/>
                <a:gridCol w="2331265"/>
                <a:gridCol w="3198285"/>
              </a:tblGrid>
              <a:tr h="660780">
                <a:tc>
                  <a:txBody>
                    <a:bodyPr/>
                    <a:lstStyle/>
                    <a:p>
                      <a:pPr algn="ctr" rtl="1"/>
                      <a:r>
                        <a:rPr lang="ar-OM" sz="2800" dirty="0" smtClean="0">
                          <a:solidFill>
                            <a:schemeClr val="tx1"/>
                          </a:solidFill>
                        </a:rPr>
                        <a:t>الكلمة </a:t>
                      </a:r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b="1" dirty="0" smtClean="0">
                          <a:solidFill>
                            <a:schemeClr val="tx1"/>
                          </a:solidFill>
                        </a:rPr>
                        <a:t>تنوين الفتح </a:t>
                      </a:r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b="1" dirty="0" smtClean="0">
                          <a:solidFill>
                            <a:schemeClr val="tx1"/>
                          </a:solidFill>
                        </a:rPr>
                        <a:t>ألف</a:t>
                      </a:r>
                      <a:r>
                        <a:rPr lang="ar-OM" sz="2800" b="1" baseline="0" dirty="0" smtClean="0">
                          <a:solidFill>
                            <a:schemeClr val="tx1"/>
                          </a:solidFill>
                        </a:rPr>
                        <a:t> النصب</a:t>
                      </a:r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800" dirty="0" smtClean="0">
                          <a:solidFill>
                            <a:schemeClr val="tx1"/>
                          </a:solidFill>
                        </a:rPr>
                        <a:t>السبب</a:t>
                      </a:r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780"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780"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2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780"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7492709" y="2560305"/>
            <a:ext cx="1498891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0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حذاء</a:t>
            </a:r>
            <a:endParaRPr lang="ar-OM" sz="4400" b="1" dirty="0">
              <a:solidFill>
                <a:schemeClr val="tx2">
                  <a:lumMod val="50000"/>
                </a:schemeClr>
              </a:solidFill>
              <a:cs typeface="Akhbar MT" pitchFamily="2" charset="-78"/>
            </a:endParaRPr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4185790" y="2571750"/>
            <a:ext cx="1498891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لا تزاد</a:t>
            </a:r>
            <a:endParaRPr lang="ar-OM" sz="40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228600" y="2712548"/>
            <a:ext cx="3657601" cy="6696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لأن قبلها ألف ساكنة  </a:t>
            </a:r>
            <a:endParaRPr lang="ar-OM" sz="28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7296765" y="3149082"/>
            <a:ext cx="1498891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بط ء</a:t>
            </a:r>
            <a:endParaRPr lang="ar-OM" sz="44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  <p:sp>
        <p:nvSpPr>
          <p:cNvPr id="16" name="عنصر نائب للمحتوى 2"/>
          <p:cNvSpPr txBox="1">
            <a:spLocks/>
          </p:cNvSpPr>
          <p:nvPr/>
        </p:nvSpPr>
        <p:spPr>
          <a:xfrm>
            <a:off x="7220565" y="3855548"/>
            <a:ext cx="1498891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خطأ</a:t>
            </a:r>
            <a:endParaRPr lang="ar-OM" sz="44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  <p:sp>
        <p:nvSpPr>
          <p:cNvPr id="20" name="عنصر نائب للمحتوى 2"/>
          <p:cNvSpPr txBox="1">
            <a:spLocks/>
          </p:cNvSpPr>
          <p:nvPr/>
        </p:nvSpPr>
        <p:spPr>
          <a:xfrm>
            <a:off x="4215168" y="3322148"/>
            <a:ext cx="1498891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 تزاد</a:t>
            </a:r>
            <a:endParaRPr lang="ar-OM" sz="40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  <p:sp>
        <p:nvSpPr>
          <p:cNvPr id="21" name="عنصر نائب للمحتوى 2"/>
          <p:cNvSpPr txBox="1">
            <a:spLocks/>
          </p:cNvSpPr>
          <p:nvPr/>
        </p:nvSpPr>
        <p:spPr>
          <a:xfrm>
            <a:off x="6139544" y="2712548"/>
            <a:ext cx="1498891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0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حذاءً</a:t>
            </a:r>
            <a:endParaRPr lang="ar-OM" sz="4400" b="1" dirty="0">
              <a:solidFill>
                <a:schemeClr val="tx2">
                  <a:lumMod val="50000"/>
                </a:schemeClr>
              </a:solidFill>
              <a:cs typeface="Akhbar MT" pitchFamily="2" charset="-78"/>
            </a:endParaRPr>
          </a:p>
        </p:txBody>
      </p:sp>
      <p:sp>
        <p:nvSpPr>
          <p:cNvPr id="22" name="عنصر نائب للمحتوى 2"/>
          <p:cNvSpPr txBox="1">
            <a:spLocks/>
          </p:cNvSpPr>
          <p:nvPr/>
        </p:nvSpPr>
        <p:spPr>
          <a:xfrm>
            <a:off x="5943600" y="3322148"/>
            <a:ext cx="1498891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بطئًا</a:t>
            </a:r>
            <a:endParaRPr lang="ar-OM" sz="44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  <p:sp>
        <p:nvSpPr>
          <p:cNvPr id="23" name="عنصر نائب للمحتوى 2"/>
          <p:cNvSpPr txBox="1">
            <a:spLocks/>
          </p:cNvSpPr>
          <p:nvPr/>
        </p:nvSpPr>
        <p:spPr>
          <a:xfrm>
            <a:off x="5867400" y="4084148"/>
            <a:ext cx="1498891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خطأً</a:t>
            </a:r>
            <a:endParaRPr lang="ar-OM" sz="44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  <p:sp>
        <p:nvSpPr>
          <p:cNvPr id="24" name="عنصر نائب للمحتوى 2"/>
          <p:cNvSpPr txBox="1">
            <a:spLocks/>
          </p:cNvSpPr>
          <p:nvPr/>
        </p:nvSpPr>
        <p:spPr>
          <a:xfrm>
            <a:off x="4114800" y="4007948"/>
            <a:ext cx="1498891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لا تزاد</a:t>
            </a:r>
            <a:endParaRPr lang="ar-OM" sz="40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  <p:sp>
        <p:nvSpPr>
          <p:cNvPr id="25" name="عنصر نائب للمحتوى 2"/>
          <p:cNvSpPr txBox="1">
            <a:spLocks/>
          </p:cNvSpPr>
          <p:nvPr/>
        </p:nvSpPr>
        <p:spPr>
          <a:xfrm>
            <a:off x="457199" y="3333750"/>
            <a:ext cx="3124201" cy="6696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لأن الهمزة قبلها حرف ساكن يتصل بما بعدها فتكتب على نبرة </a:t>
            </a:r>
            <a:endParaRPr lang="ar-OM" sz="16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  <p:sp>
        <p:nvSpPr>
          <p:cNvPr id="26" name="عنصر نائب للمحتوى 2"/>
          <p:cNvSpPr txBox="1">
            <a:spLocks/>
          </p:cNvSpPr>
          <p:nvPr/>
        </p:nvSpPr>
        <p:spPr>
          <a:xfrm>
            <a:off x="228600" y="4095750"/>
            <a:ext cx="3657601" cy="66963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khbar MT" pitchFamily="2" charset="-78"/>
              </a:rPr>
              <a:t>لأن الهمزة على ألف </a:t>
            </a:r>
            <a:endParaRPr lang="ar-OM" sz="2800" b="1" dirty="0">
              <a:solidFill>
                <a:schemeClr val="tx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471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6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479870" y="1143050"/>
            <a:ext cx="2438400" cy="3638362"/>
          </a:xfrm>
        </p:spPr>
        <p:txBody>
          <a:bodyPr>
            <a:normAutofit/>
          </a:bodyPr>
          <a:lstStyle/>
          <a:p>
            <a:r>
              <a:rPr lang="ar-OM" dirty="0" smtClean="0"/>
              <a:t>س / نوني الكلمات الآتية بتنوين الفتح . </a:t>
            </a:r>
            <a:endParaRPr lang="ar-OM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419600" y="438150"/>
            <a:ext cx="2133600" cy="4572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ar-OM" sz="4800" dirty="0"/>
              <a:t>مساء     قارئ     </a:t>
            </a:r>
            <a:r>
              <a:rPr lang="ar-OM" sz="4800" dirty="0" smtClean="0"/>
              <a:t>لؤلؤ</a:t>
            </a:r>
          </a:p>
          <a:p>
            <a:pPr marL="0" indent="0" algn="ctr">
              <a:buNone/>
            </a:pPr>
            <a:r>
              <a:rPr lang="ar-OM" sz="4800" dirty="0" smtClean="0"/>
              <a:t> </a:t>
            </a:r>
            <a:r>
              <a:rPr lang="ar-OM" sz="4800" dirty="0"/>
              <a:t>جزء      جزاء   </a:t>
            </a:r>
            <a:r>
              <a:rPr lang="ar-OM" sz="4800" dirty="0" smtClean="0"/>
              <a:t>عبء </a:t>
            </a:r>
            <a:endParaRPr lang="ar-OM" sz="48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 rot="495915">
            <a:off x="6385197" y="135664"/>
            <a:ext cx="2627746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سؤال سرعة 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02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33350"/>
            <a:ext cx="5638800" cy="1375171"/>
          </a:xfrm>
        </p:spPr>
        <p:txBody>
          <a:bodyPr>
            <a:normAutofit fontScale="90000"/>
          </a:bodyPr>
          <a:lstStyle/>
          <a:p>
            <a:r>
              <a:rPr lang="ar-OM" dirty="0" smtClean="0"/>
              <a:t>صوبي الخطأ الذي وقعت فيه فيما يأتي </a:t>
            </a:r>
            <a:r>
              <a:rPr lang="ar-OM" dirty="0"/>
              <a:t>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93714" y="1657349"/>
            <a:ext cx="4267200" cy="76200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ar-OM" sz="4000" dirty="0" smtClean="0"/>
              <a:t>قرأت جزءً من القرآن الكريم . </a:t>
            </a:r>
            <a:endParaRPr lang="ar-OM" sz="40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 rot="495915">
            <a:off x="5663909" y="83549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سؤال سرعة 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152400" y="1657350"/>
            <a:ext cx="4267200" cy="762001"/>
          </a:xfrm>
          <a:prstGeom prst="rect">
            <a:avLst/>
          </a:prstGeom>
        </p:spPr>
        <p:txBody>
          <a:bodyPr vert="horz" lIns="91440" tIns="45720" rIns="91440" bIns="45720" rtlCol="1">
            <a:normAutofit fontScale="77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000" dirty="0" smtClean="0"/>
              <a:t>قرأت </a:t>
            </a:r>
            <a:r>
              <a:rPr lang="ar-OM" sz="4600" b="1" dirty="0" smtClean="0">
                <a:solidFill>
                  <a:srgbClr val="FF0000"/>
                </a:solidFill>
              </a:rPr>
              <a:t>جزءًا</a:t>
            </a:r>
            <a:r>
              <a:rPr lang="ar-OM" sz="4000" dirty="0" smtClean="0"/>
              <a:t> من القرآن الكريم . </a:t>
            </a:r>
            <a:endParaRPr lang="ar-OM" sz="4000" dirty="0"/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4793714" y="2571748"/>
            <a:ext cx="4267200" cy="76200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4000" dirty="0" smtClean="0"/>
              <a:t>اشتريت </a:t>
            </a:r>
            <a:r>
              <a:rPr lang="ar-OM" sz="4000" dirty="0" err="1" smtClean="0"/>
              <a:t>رداأً</a:t>
            </a:r>
            <a:r>
              <a:rPr lang="ar-OM" sz="4000" dirty="0" smtClean="0"/>
              <a:t> جديدًا . </a:t>
            </a:r>
            <a:endParaRPr lang="ar-OM" sz="4000" dirty="0"/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152400" y="2571749"/>
            <a:ext cx="4419600" cy="76200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000" dirty="0"/>
              <a:t>اشتريت </a:t>
            </a:r>
            <a:r>
              <a:rPr lang="ar-OM" sz="3600" b="1" dirty="0">
                <a:solidFill>
                  <a:srgbClr val="FF0000"/>
                </a:solidFill>
              </a:rPr>
              <a:t>رداءً</a:t>
            </a:r>
            <a:r>
              <a:rPr lang="ar-OM" sz="4000" dirty="0" smtClean="0"/>
              <a:t> </a:t>
            </a:r>
            <a:r>
              <a:rPr lang="ar-OM" sz="4000" dirty="0"/>
              <a:t>جديدًا . </a:t>
            </a:r>
          </a:p>
        </p:txBody>
      </p:sp>
    </p:spTree>
    <p:extLst>
      <p:ext uri="{BB962C8B-B14F-4D97-AF65-F5344CB8AC3E}">
        <p14:creationId xmlns:p14="http://schemas.microsoft.com/office/powerpoint/2010/main" val="285168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التعلم القبلي: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986971" y="243352"/>
            <a:ext cx="4539727" cy="95159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800" b="1" dirty="0" smtClean="0"/>
              <a:t>الفقراء / يبرأ  </a:t>
            </a:r>
            <a:endParaRPr lang="ar-OM" sz="48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2427406" y="1221252"/>
            <a:ext cx="6330580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OM" sz="3600" dirty="0" smtClean="0"/>
              <a:t>س1/ ما نوع الهمزة في الكلمات السابقة ؟ </a:t>
            </a:r>
            <a:endParaRPr lang="ar-OM" sz="36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762000" y="2109788"/>
            <a:ext cx="799598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3600" dirty="0" smtClean="0"/>
              <a:t>س2/ أين كتبت الهمزة المتطرفة في الكلمات السابقة ؟ </a:t>
            </a:r>
            <a:endParaRPr lang="ar-OM" sz="3600" dirty="0"/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 rot="21443579">
            <a:off x="1218373" y="2898630"/>
            <a:ext cx="7506831" cy="815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3600" b="1" dirty="0" smtClean="0"/>
              <a:t>الفقراء : كتبت على السطر لأن ما قبلها ساكن . </a:t>
            </a: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 rot="21443579">
            <a:off x="1201677" y="3862783"/>
            <a:ext cx="7503587" cy="815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3600" b="1" dirty="0" smtClean="0"/>
              <a:t>يبرأ : كتبت على ألف لأن ما قبلها مفتوح  (رَ ) .</a:t>
            </a:r>
          </a:p>
        </p:txBody>
      </p:sp>
    </p:spTree>
    <p:extLst>
      <p:ext uri="{BB962C8B-B14F-4D97-AF65-F5344CB8AC3E}">
        <p14:creationId xmlns:p14="http://schemas.microsoft.com/office/powerpoint/2010/main" val="187666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36764"/>
            <a:ext cx="8229600" cy="857250"/>
          </a:xfrm>
        </p:spPr>
        <p:txBody>
          <a:bodyPr/>
          <a:lstStyle/>
          <a:p>
            <a:r>
              <a:rPr lang="ar-OM" dirty="0" smtClean="0"/>
              <a:t>التنوين ( كتاب ) </a:t>
            </a:r>
            <a:endParaRPr lang="ar-OM" dirty="0"/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 rot="21255550">
            <a:off x="6324600" y="1159119"/>
            <a:ext cx="26670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الضم</a:t>
            </a:r>
            <a:endParaRPr lang="ar-OM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 rot="20994072">
            <a:off x="3506321" y="1481528"/>
            <a:ext cx="2343598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الكسر</a:t>
            </a:r>
            <a:endParaRPr lang="ar-OM" dirty="0"/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8100361" y="1898165"/>
            <a:ext cx="0" cy="40740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عنوان 1"/>
          <p:cNvSpPr txBox="1">
            <a:spLocks/>
          </p:cNvSpPr>
          <p:nvPr/>
        </p:nvSpPr>
        <p:spPr>
          <a:xfrm rot="21255550">
            <a:off x="6774884" y="2365907"/>
            <a:ext cx="2241410" cy="179679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كتابٌ</a:t>
            </a:r>
          </a:p>
          <a:p>
            <a:r>
              <a:rPr lang="ar-OM" dirty="0" smtClean="0"/>
              <a:t>قلمٌ</a:t>
            </a:r>
          </a:p>
          <a:p>
            <a:r>
              <a:rPr lang="ar-OM" dirty="0" smtClean="0"/>
              <a:t>طالبةٌ</a:t>
            </a:r>
            <a:endParaRPr lang="ar-OM" dirty="0"/>
          </a:p>
        </p:txBody>
      </p:sp>
      <p:cxnSp>
        <p:nvCxnSpPr>
          <p:cNvPr id="17" name="رابط كسهم مستقيم 16"/>
          <p:cNvCxnSpPr/>
          <p:nvPr/>
        </p:nvCxnSpPr>
        <p:spPr>
          <a:xfrm>
            <a:off x="4800600" y="2258309"/>
            <a:ext cx="0" cy="457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عنوان 1"/>
          <p:cNvSpPr txBox="1">
            <a:spLocks/>
          </p:cNvSpPr>
          <p:nvPr/>
        </p:nvSpPr>
        <p:spPr>
          <a:xfrm rot="21255550">
            <a:off x="3667110" y="2771297"/>
            <a:ext cx="2241410" cy="1634079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كتابٍ</a:t>
            </a:r>
          </a:p>
          <a:p>
            <a:r>
              <a:rPr lang="ar-OM" dirty="0" smtClean="0"/>
              <a:t>قلمٍ</a:t>
            </a:r>
          </a:p>
          <a:p>
            <a:r>
              <a:rPr lang="ar-OM" dirty="0" smtClean="0"/>
              <a:t>طالبةٍ</a:t>
            </a:r>
            <a:endParaRPr lang="ar-OM" dirty="0"/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 rot="21255550">
            <a:off x="684339" y="2904961"/>
            <a:ext cx="2241410" cy="1606759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كتابً</a:t>
            </a:r>
            <a:r>
              <a:rPr lang="ar-OM" dirty="0" smtClean="0">
                <a:solidFill>
                  <a:srgbClr val="C00000"/>
                </a:solidFill>
              </a:rPr>
              <a:t>ا</a:t>
            </a:r>
          </a:p>
          <a:p>
            <a:r>
              <a:rPr lang="ar-OM" dirty="0" smtClean="0"/>
              <a:t>قلمً</a:t>
            </a:r>
            <a:r>
              <a:rPr lang="ar-OM" dirty="0" smtClean="0">
                <a:solidFill>
                  <a:srgbClr val="C00000"/>
                </a:solidFill>
              </a:rPr>
              <a:t>ا</a:t>
            </a:r>
          </a:p>
          <a:p>
            <a:r>
              <a:rPr lang="ar-OM" dirty="0" smtClean="0"/>
              <a:t>طالب</a:t>
            </a:r>
            <a:r>
              <a:rPr lang="ar-OM" dirty="0" smtClean="0">
                <a:solidFill>
                  <a:srgbClr val="C00000"/>
                </a:solidFill>
              </a:rPr>
              <a:t>ةً</a:t>
            </a:r>
            <a:endParaRPr lang="ar-OM" dirty="0">
              <a:solidFill>
                <a:srgbClr val="C00000"/>
              </a:solidFill>
            </a:endParaRP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 rot="21255550">
            <a:off x="912614" y="1654375"/>
            <a:ext cx="224141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الفتح </a:t>
            </a:r>
            <a:endParaRPr lang="ar-OM" dirty="0"/>
          </a:p>
        </p:txBody>
      </p:sp>
      <p:grpSp>
        <p:nvGrpSpPr>
          <p:cNvPr id="28" name="مجموعة 27"/>
          <p:cNvGrpSpPr/>
          <p:nvPr/>
        </p:nvGrpSpPr>
        <p:grpSpPr>
          <a:xfrm>
            <a:off x="2039943" y="1039252"/>
            <a:ext cx="4862492" cy="359418"/>
            <a:chOff x="768623" y="3109426"/>
            <a:chExt cx="4862492" cy="359418"/>
          </a:xfrm>
        </p:grpSpPr>
        <p:grpSp>
          <p:nvGrpSpPr>
            <p:cNvPr id="20" name="مجموعة 19"/>
            <p:cNvGrpSpPr/>
            <p:nvPr/>
          </p:nvGrpSpPr>
          <p:grpSpPr>
            <a:xfrm rot="21336603">
              <a:off x="768623" y="3109426"/>
              <a:ext cx="4862492" cy="359418"/>
              <a:chOff x="1669142" y="1047750"/>
              <a:chExt cx="6712858" cy="685800"/>
            </a:xfrm>
          </p:grpSpPr>
          <p:cxnSp>
            <p:nvCxnSpPr>
              <p:cNvPr id="21" name="رابط مستقيم 20"/>
              <p:cNvCxnSpPr/>
              <p:nvPr/>
            </p:nvCxnSpPr>
            <p:spPr>
              <a:xfrm flipH="1" flipV="1">
                <a:off x="1676400" y="1047750"/>
                <a:ext cx="6705600" cy="762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رابط مستقيم 21"/>
              <p:cNvCxnSpPr/>
              <p:nvPr/>
            </p:nvCxnSpPr>
            <p:spPr>
              <a:xfrm flipV="1">
                <a:off x="1669142" y="10477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رابط مستقيم 22"/>
              <p:cNvCxnSpPr/>
              <p:nvPr/>
            </p:nvCxnSpPr>
            <p:spPr>
              <a:xfrm flipV="1">
                <a:off x="8382000" y="11239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رابط مستقيم 26"/>
            <p:cNvCxnSpPr/>
            <p:nvPr/>
          </p:nvCxnSpPr>
          <p:spPr>
            <a:xfrm rot="21336603" flipV="1">
              <a:off x="3365028" y="3115605"/>
              <a:ext cx="0" cy="319483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رابط كسهم مستقيم 32"/>
          <p:cNvCxnSpPr/>
          <p:nvPr/>
        </p:nvCxnSpPr>
        <p:spPr>
          <a:xfrm>
            <a:off x="1828800" y="2410709"/>
            <a:ext cx="0" cy="457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4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6" grpId="0"/>
      <p:bldP spid="18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371314" y="187439"/>
            <a:ext cx="3581400" cy="857250"/>
          </a:xfrm>
        </p:spPr>
        <p:txBody>
          <a:bodyPr/>
          <a:lstStyle/>
          <a:p>
            <a:r>
              <a:rPr lang="ar-OM" dirty="0" smtClean="0"/>
              <a:t>التنوين ( بدء ) </a:t>
            </a:r>
            <a:endParaRPr lang="ar-OM" dirty="0"/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 rot="21255550">
            <a:off x="7011920" y="1124657"/>
            <a:ext cx="1977951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الضم</a:t>
            </a:r>
            <a:endParaRPr lang="ar-OM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 rot="20994072">
            <a:off x="4717080" y="1319741"/>
            <a:ext cx="2011281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/>
              <a:t>تنوين الكسر</a:t>
            </a:r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8100361" y="1898165"/>
            <a:ext cx="0" cy="40740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عنوان 1"/>
          <p:cNvSpPr txBox="1">
            <a:spLocks/>
          </p:cNvSpPr>
          <p:nvPr/>
        </p:nvSpPr>
        <p:spPr>
          <a:xfrm rot="21255550">
            <a:off x="7360369" y="2078129"/>
            <a:ext cx="1697601" cy="1363466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بدءٌ</a:t>
            </a:r>
            <a:endParaRPr lang="ar-OM" dirty="0"/>
          </a:p>
        </p:txBody>
      </p:sp>
      <p:cxnSp>
        <p:nvCxnSpPr>
          <p:cNvPr id="17" name="رابط كسهم مستقيم 16"/>
          <p:cNvCxnSpPr/>
          <p:nvPr/>
        </p:nvCxnSpPr>
        <p:spPr>
          <a:xfrm>
            <a:off x="6162014" y="2058688"/>
            <a:ext cx="162586" cy="457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عنوان 1"/>
          <p:cNvSpPr txBox="1">
            <a:spLocks/>
          </p:cNvSpPr>
          <p:nvPr/>
        </p:nvSpPr>
        <p:spPr>
          <a:xfrm rot="21255550">
            <a:off x="5203895" y="1842270"/>
            <a:ext cx="2241410" cy="1634079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بدءٍ</a:t>
            </a:r>
            <a:endParaRPr lang="ar-OM" dirty="0"/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 rot="21255550">
            <a:off x="3034402" y="2379067"/>
            <a:ext cx="2241410" cy="136405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بدءًا</a:t>
            </a:r>
            <a:endParaRPr lang="ar-OM" dirty="0">
              <a:solidFill>
                <a:srgbClr val="C00000"/>
              </a:solidFill>
            </a:endParaRP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 rot="21255550">
            <a:off x="2617261" y="1459026"/>
            <a:ext cx="224141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/>
              <a:t>تنوين الفتح </a:t>
            </a:r>
          </a:p>
        </p:txBody>
      </p:sp>
      <p:grpSp>
        <p:nvGrpSpPr>
          <p:cNvPr id="28" name="مجموعة 27"/>
          <p:cNvGrpSpPr/>
          <p:nvPr/>
        </p:nvGrpSpPr>
        <p:grpSpPr>
          <a:xfrm>
            <a:off x="3553381" y="984127"/>
            <a:ext cx="4862492" cy="359418"/>
            <a:chOff x="768623" y="3109426"/>
            <a:chExt cx="4862492" cy="359418"/>
          </a:xfrm>
        </p:grpSpPr>
        <p:grpSp>
          <p:nvGrpSpPr>
            <p:cNvPr id="20" name="مجموعة 19"/>
            <p:cNvGrpSpPr/>
            <p:nvPr/>
          </p:nvGrpSpPr>
          <p:grpSpPr>
            <a:xfrm rot="21336603">
              <a:off x="768623" y="3109426"/>
              <a:ext cx="4862492" cy="359418"/>
              <a:chOff x="1669142" y="1047750"/>
              <a:chExt cx="6712858" cy="685800"/>
            </a:xfrm>
          </p:grpSpPr>
          <p:cxnSp>
            <p:nvCxnSpPr>
              <p:cNvPr id="21" name="رابط مستقيم 20"/>
              <p:cNvCxnSpPr/>
              <p:nvPr/>
            </p:nvCxnSpPr>
            <p:spPr>
              <a:xfrm flipH="1" flipV="1">
                <a:off x="1676400" y="1047750"/>
                <a:ext cx="6705600" cy="762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رابط مستقيم 21"/>
              <p:cNvCxnSpPr/>
              <p:nvPr/>
            </p:nvCxnSpPr>
            <p:spPr>
              <a:xfrm flipV="1">
                <a:off x="1669142" y="10477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رابط مستقيم 22"/>
              <p:cNvCxnSpPr/>
              <p:nvPr/>
            </p:nvCxnSpPr>
            <p:spPr>
              <a:xfrm flipV="1">
                <a:off x="8382000" y="11239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رابط مستقيم 26"/>
            <p:cNvCxnSpPr/>
            <p:nvPr/>
          </p:nvCxnSpPr>
          <p:spPr>
            <a:xfrm rot="21336603" flipV="1">
              <a:off x="3365028" y="3115605"/>
              <a:ext cx="0" cy="319483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رابط كسهم مستقيم 32"/>
          <p:cNvCxnSpPr/>
          <p:nvPr/>
        </p:nvCxnSpPr>
        <p:spPr>
          <a:xfrm>
            <a:off x="3938645" y="2207833"/>
            <a:ext cx="216462" cy="45147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عنوان 1"/>
          <p:cNvSpPr txBox="1">
            <a:spLocks/>
          </p:cNvSpPr>
          <p:nvPr/>
        </p:nvSpPr>
        <p:spPr>
          <a:xfrm rot="495915">
            <a:off x="5592682" y="3297633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ألاحظ 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  <p:sp>
        <p:nvSpPr>
          <p:cNvPr id="30" name="عنوان 1"/>
          <p:cNvSpPr txBox="1">
            <a:spLocks/>
          </p:cNvSpPr>
          <p:nvPr/>
        </p:nvSpPr>
        <p:spPr>
          <a:xfrm>
            <a:off x="228599" y="3155730"/>
            <a:ext cx="6952497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مع تنوين </a:t>
            </a:r>
            <a:r>
              <a:rPr lang="ar-OM" sz="3700" b="1" u="sng" dirty="0" smtClean="0"/>
              <a:t>الضم</a:t>
            </a:r>
            <a:r>
              <a:rPr lang="ar-OM" sz="3700" dirty="0" smtClean="0"/>
              <a:t> و </a:t>
            </a:r>
            <a:r>
              <a:rPr lang="ar-OM" sz="3700" b="1" u="sng" dirty="0" smtClean="0"/>
              <a:t>الكسر</a:t>
            </a:r>
            <a:r>
              <a:rPr lang="ar-OM" sz="3700" dirty="0" smtClean="0"/>
              <a:t> لا يتغير رسم الهمزة . </a:t>
            </a:r>
            <a:endParaRPr lang="ar-OM" sz="3700" dirty="0"/>
          </a:p>
        </p:txBody>
      </p:sp>
      <p:sp>
        <p:nvSpPr>
          <p:cNvPr id="31" name="عنوان 1"/>
          <p:cNvSpPr txBox="1">
            <a:spLocks/>
          </p:cNvSpPr>
          <p:nvPr/>
        </p:nvSpPr>
        <p:spPr>
          <a:xfrm>
            <a:off x="362478" y="4012980"/>
            <a:ext cx="7585258" cy="95907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مع تنوين </a:t>
            </a:r>
            <a:r>
              <a:rPr lang="ar-OM" sz="3700" b="1" u="sng" dirty="0" smtClean="0"/>
              <a:t>الفتح </a:t>
            </a:r>
            <a:r>
              <a:rPr lang="ar-OM" sz="3700" b="1" dirty="0" smtClean="0"/>
              <a:t>  </a:t>
            </a:r>
            <a:r>
              <a:rPr lang="ar-OM" sz="3700" b="1" u="sng" dirty="0" smtClean="0">
                <a:solidFill>
                  <a:srgbClr val="C00000"/>
                </a:solidFill>
              </a:rPr>
              <a:t>يزاد ألف  </a:t>
            </a:r>
            <a:r>
              <a:rPr lang="ar-OM" sz="3600" dirty="0"/>
              <a:t>بعدها و</a:t>
            </a:r>
            <a:r>
              <a:rPr lang="ar-OM" sz="3700" dirty="0" smtClean="0"/>
              <a:t> تكتب على السطر لأنها سبقت بحرف ساكن لا يتصل بما بعدها . </a:t>
            </a:r>
            <a:endParaRPr lang="ar-OM" sz="3700" dirty="0"/>
          </a:p>
        </p:txBody>
      </p:sp>
      <p:sp>
        <p:nvSpPr>
          <p:cNvPr id="32" name="عنوان 1"/>
          <p:cNvSpPr txBox="1">
            <a:spLocks/>
          </p:cNvSpPr>
          <p:nvPr/>
        </p:nvSpPr>
        <p:spPr>
          <a:xfrm rot="21255550">
            <a:off x="374840" y="384536"/>
            <a:ext cx="4322296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كتبت على السطر لأن ما قبلها حرف ساكن </a:t>
            </a:r>
            <a:endParaRPr lang="ar-OM" sz="3700" dirty="0"/>
          </a:p>
        </p:txBody>
      </p:sp>
    </p:spTree>
    <p:extLst>
      <p:ext uri="{BB962C8B-B14F-4D97-AF65-F5344CB8AC3E}">
        <p14:creationId xmlns:p14="http://schemas.microsoft.com/office/powerpoint/2010/main" val="1784069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6" grpId="0"/>
      <p:bldP spid="18" grpId="0"/>
      <p:bldP spid="25" grpId="0"/>
      <p:bldP spid="26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371314" y="187439"/>
            <a:ext cx="3581400" cy="857250"/>
          </a:xfrm>
        </p:spPr>
        <p:txBody>
          <a:bodyPr/>
          <a:lstStyle/>
          <a:p>
            <a:r>
              <a:rPr lang="ar-OM" dirty="0" smtClean="0"/>
              <a:t>التنوين ( نبأ ) </a:t>
            </a:r>
            <a:endParaRPr lang="ar-OM" dirty="0"/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 rot="21255550">
            <a:off x="7011920" y="1124657"/>
            <a:ext cx="1977951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الضم</a:t>
            </a:r>
            <a:endParaRPr lang="ar-OM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 rot="20994072">
            <a:off x="4717080" y="1319741"/>
            <a:ext cx="2011281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/>
              <a:t>تنوين الكسر</a:t>
            </a:r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8100361" y="1898165"/>
            <a:ext cx="0" cy="40740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عنوان 1"/>
          <p:cNvSpPr txBox="1">
            <a:spLocks/>
          </p:cNvSpPr>
          <p:nvPr/>
        </p:nvSpPr>
        <p:spPr>
          <a:xfrm rot="21255550">
            <a:off x="7360369" y="2078129"/>
            <a:ext cx="1697601" cy="1363466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نبأٌ</a:t>
            </a:r>
            <a:endParaRPr lang="ar-OM" dirty="0"/>
          </a:p>
        </p:txBody>
      </p:sp>
      <p:cxnSp>
        <p:nvCxnSpPr>
          <p:cNvPr id="17" name="رابط كسهم مستقيم 16"/>
          <p:cNvCxnSpPr/>
          <p:nvPr/>
        </p:nvCxnSpPr>
        <p:spPr>
          <a:xfrm>
            <a:off x="6162014" y="2058688"/>
            <a:ext cx="162586" cy="457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عنوان 1"/>
          <p:cNvSpPr txBox="1">
            <a:spLocks/>
          </p:cNvSpPr>
          <p:nvPr/>
        </p:nvSpPr>
        <p:spPr>
          <a:xfrm rot="21255550">
            <a:off x="5203895" y="1842270"/>
            <a:ext cx="2241410" cy="1634079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نبأٍ</a:t>
            </a:r>
            <a:endParaRPr lang="ar-OM" dirty="0"/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 rot="21255550">
            <a:off x="2817939" y="2316920"/>
            <a:ext cx="2241410" cy="1202664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نبأً</a:t>
            </a:r>
            <a:endParaRPr lang="ar-OM" dirty="0">
              <a:solidFill>
                <a:srgbClr val="C00000"/>
              </a:solidFill>
            </a:endParaRP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 rot="21255550">
            <a:off x="2617261" y="1459026"/>
            <a:ext cx="224141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/>
              <a:t>تنوين الفتح </a:t>
            </a:r>
          </a:p>
        </p:txBody>
      </p:sp>
      <p:grpSp>
        <p:nvGrpSpPr>
          <p:cNvPr id="28" name="مجموعة 27"/>
          <p:cNvGrpSpPr/>
          <p:nvPr/>
        </p:nvGrpSpPr>
        <p:grpSpPr>
          <a:xfrm>
            <a:off x="3553381" y="984127"/>
            <a:ext cx="4862492" cy="359418"/>
            <a:chOff x="768623" y="3109426"/>
            <a:chExt cx="4862492" cy="359418"/>
          </a:xfrm>
        </p:grpSpPr>
        <p:grpSp>
          <p:nvGrpSpPr>
            <p:cNvPr id="20" name="مجموعة 19"/>
            <p:cNvGrpSpPr/>
            <p:nvPr/>
          </p:nvGrpSpPr>
          <p:grpSpPr>
            <a:xfrm rot="21336603">
              <a:off x="768623" y="3109426"/>
              <a:ext cx="4862492" cy="359418"/>
              <a:chOff x="1669142" y="1047750"/>
              <a:chExt cx="6712858" cy="685800"/>
            </a:xfrm>
          </p:grpSpPr>
          <p:cxnSp>
            <p:nvCxnSpPr>
              <p:cNvPr id="21" name="رابط مستقيم 20"/>
              <p:cNvCxnSpPr/>
              <p:nvPr/>
            </p:nvCxnSpPr>
            <p:spPr>
              <a:xfrm flipH="1" flipV="1">
                <a:off x="1676400" y="1047750"/>
                <a:ext cx="6705600" cy="762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رابط مستقيم 21"/>
              <p:cNvCxnSpPr/>
              <p:nvPr/>
            </p:nvCxnSpPr>
            <p:spPr>
              <a:xfrm flipV="1">
                <a:off x="1669142" y="10477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رابط مستقيم 22"/>
              <p:cNvCxnSpPr/>
              <p:nvPr/>
            </p:nvCxnSpPr>
            <p:spPr>
              <a:xfrm flipV="1">
                <a:off x="8382000" y="11239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رابط مستقيم 26"/>
            <p:cNvCxnSpPr/>
            <p:nvPr/>
          </p:nvCxnSpPr>
          <p:spPr>
            <a:xfrm rot="21336603" flipV="1">
              <a:off x="3365028" y="3115605"/>
              <a:ext cx="0" cy="319483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رابط كسهم مستقيم 32"/>
          <p:cNvCxnSpPr/>
          <p:nvPr/>
        </p:nvCxnSpPr>
        <p:spPr>
          <a:xfrm>
            <a:off x="3938645" y="2207833"/>
            <a:ext cx="216462" cy="45147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عنوان 1"/>
          <p:cNvSpPr txBox="1">
            <a:spLocks/>
          </p:cNvSpPr>
          <p:nvPr/>
        </p:nvSpPr>
        <p:spPr>
          <a:xfrm rot="495915">
            <a:off x="5592682" y="3021011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ألاحظ 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  <p:sp>
        <p:nvSpPr>
          <p:cNvPr id="30" name="عنوان 1"/>
          <p:cNvSpPr txBox="1">
            <a:spLocks/>
          </p:cNvSpPr>
          <p:nvPr/>
        </p:nvSpPr>
        <p:spPr>
          <a:xfrm>
            <a:off x="228600" y="3155730"/>
            <a:ext cx="6952497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مع تنوين </a:t>
            </a:r>
            <a:r>
              <a:rPr lang="ar-OM" sz="3700" b="1" u="sng" dirty="0" smtClean="0"/>
              <a:t>الضم</a:t>
            </a:r>
            <a:r>
              <a:rPr lang="ar-OM" sz="3700" dirty="0" smtClean="0"/>
              <a:t> و </a:t>
            </a:r>
            <a:r>
              <a:rPr lang="ar-OM" sz="3700" b="1" u="sng" dirty="0" smtClean="0"/>
              <a:t>الكسر</a:t>
            </a:r>
            <a:r>
              <a:rPr lang="ar-OM" sz="3700" dirty="0" smtClean="0"/>
              <a:t> لا يتغير رسم الهمزة . </a:t>
            </a:r>
            <a:endParaRPr lang="ar-OM" sz="3700" dirty="0"/>
          </a:p>
        </p:txBody>
      </p:sp>
      <p:sp>
        <p:nvSpPr>
          <p:cNvPr id="31" name="عنوان 1"/>
          <p:cNvSpPr txBox="1">
            <a:spLocks/>
          </p:cNvSpPr>
          <p:nvPr/>
        </p:nvSpPr>
        <p:spPr>
          <a:xfrm>
            <a:off x="362477" y="3966103"/>
            <a:ext cx="8400523" cy="1120247"/>
          </a:xfrm>
          <a:prstGeom prst="rect">
            <a:avLst/>
          </a:prstGeom>
        </p:spPr>
        <p:txBody>
          <a:bodyPr vert="horz" lIns="91440" tIns="45720" rIns="91440" bIns="45720" rtlCol="1" anchor="ctr">
            <a:normAutofit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مع تنوين </a:t>
            </a:r>
            <a:r>
              <a:rPr lang="ar-OM" sz="3700" b="1" u="sng" dirty="0" smtClean="0"/>
              <a:t>الفتح </a:t>
            </a:r>
            <a:r>
              <a:rPr lang="ar-OM" sz="3700" b="1" dirty="0" smtClean="0"/>
              <a:t> تكتب على ألف  و </a:t>
            </a:r>
            <a:r>
              <a:rPr lang="ar-OM" sz="3600" b="1" u="sng" dirty="0">
                <a:solidFill>
                  <a:srgbClr val="C00000"/>
                </a:solidFill>
              </a:rPr>
              <a:t>لا يزاد ألف </a:t>
            </a:r>
            <a:r>
              <a:rPr lang="ar-OM" sz="3600" b="1" dirty="0"/>
              <a:t>بعدها و يوضع التنوين فقط .  </a:t>
            </a:r>
          </a:p>
        </p:txBody>
      </p:sp>
      <p:sp>
        <p:nvSpPr>
          <p:cNvPr id="32" name="عنوان 1"/>
          <p:cNvSpPr txBox="1">
            <a:spLocks/>
          </p:cNvSpPr>
          <p:nvPr/>
        </p:nvSpPr>
        <p:spPr>
          <a:xfrm rot="21255550">
            <a:off x="374840" y="384536"/>
            <a:ext cx="4322296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كتبت على السطر لأن ما قبلها حرف ساكن </a:t>
            </a:r>
            <a:endParaRPr lang="ar-OM" sz="3700" dirty="0"/>
          </a:p>
        </p:txBody>
      </p:sp>
    </p:spTree>
    <p:extLst>
      <p:ext uri="{BB962C8B-B14F-4D97-AF65-F5344CB8AC3E}">
        <p14:creationId xmlns:p14="http://schemas.microsoft.com/office/powerpoint/2010/main" val="364689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6" grpId="0"/>
      <p:bldP spid="18" grpId="0"/>
      <p:bldP spid="25" grpId="0"/>
      <p:bldP spid="26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371314" y="187439"/>
            <a:ext cx="3581400" cy="857250"/>
          </a:xfrm>
        </p:spPr>
        <p:txBody>
          <a:bodyPr/>
          <a:lstStyle/>
          <a:p>
            <a:r>
              <a:rPr lang="ar-OM" dirty="0" smtClean="0"/>
              <a:t>التنوين ( تكافؤ) </a:t>
            </a:r>
            <a:endParaRPr lang="ar-OM" dirty="0"/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 rot="21255550">
            <a:off x="7011920" y="1124657"/>
            <a:ext cx="1977951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الضم</a:t>
            </a:r>
            <a:endParaRPr lang="ar-OM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 rot="20994072">
            <a:off x="4717080" y="1319741"/>
            <a:ext cx="2011281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/>
              <a:t>تنوين الكسر</a:t>
            </a:r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8100361" y="1898165"/>
            <a:ext cx="0" cy="40740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عنوان 1"/>
          <p:cNvSpPr txBox="1">
            <a:spLocks/>
          </p:cNvSpPr>
          <p:nvPr/>
        </p:nvSpPr>
        <p:spPr>
          <a:xfrm rot="21255550">
            <a:off x="7360369" y="2078129"/>
            <a:ext cx="1697601" cy="1363466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تكافؤٌ</a:t>
            </a:r>
            <a:endParaRPr lang="ar-OM" dirty="0"/>
          </a:p>
        </p:txBody>
      </p:sp>
      <p:cxnSp>
        <p:nvCxnSpPr>
          <p:cNvPr id="17" name="رابط كسهم مستقيم 16"/>
          <p:cNvCxnSpPr/>
          <p:nvPr/>
        </p:nvCxnSpPr>
        <p:spPr>
          <a:xfrm>
            <a:off x="6162014" y="2058688"/>
            <a:ext cx="162586" cy="457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عنوان 1"/>
          <p:cNvSpPr txBox="1">
            <a:spLocks/>
          </p:cNvSpPr>
          <p:nvPr/>
        </p:nvSpPr>
        <p:spPr>
          <a:xfrm rot="21255550">
            <a:off x="5203895" y="1842270"/>
            <a:ext cx="2241410" cy="1634079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تكافؤٍ</a:t>
            </a:r>
            <a:endParaRPr lang="ar-OM" dirty="0"/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 rot="21255550">
            <a:off x="3034402" y="2379067"/>
            <a:ext cx="2241410" cy="136405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تكافؤًا</a:t>
            </a:r>
            <a:endParaRPr lang="ar-OM" dirty="0">
              <a:solidFill>
                <a:srgbClr val="C00000"/>
              </a:solidFill>
            </a:endParaRP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 rot="21255550">
            <a:off x="2617261" y="1459026"/>
            <a:ext cx="224141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/>
              <a:t>تنوين الفتح </a:t>
            </a:r>
          </a:p>
        </p:txBody>
      </p:sp>
      <p:grpSp>
        <p:nvGrpSpPr>
          <p:cNvPr id="28" name="مجموعة 27"/>
          <p:cNvGrpSpPr/>
          <p:nvPr/>
        </p:nvGrpSpPr>
        <p:grpSpPr>
          <a:xfrm>
            <a:off x="3553381" y="984127"/>
            <a:ext cx="4862492" cy="359418"/>
            <a:chOff x="768623" y="3109426"/>
            <a:chExt cx="4862492" cy="359418"/>
          </a:xfrm>
        </p:grpSpPr>
        <p:grpSp>
          <p:nvGrpSpPr>
            <p:cNvPr id="20" name="مجموعة 19"/>
            <p:cNvGrpSpPr/>
            <p:nvPr/>
          </p:nvGrpSpPr>
          <p:grpSpPr>
            <a:xfrm rot="21336603">
              <a:off x="768623" y="3109426"/>
              <a:ext cx="4862492" cy="359418"/>
              <a:chOff x="1669142" y="1047750"/>
              <a:chExt cx="6712858" cy="685800"/>
            </a:xfrm>
          </p:grpSpPr>
          <p:cxnSp>
            <p:nvCxnSpPr>
              <p:cNvPr id="21" name="رابط مستقيم 20"/>
              <p:cNvCxnSpPr/>
              <p:nvPr/>
            </p:nvCxnSpPr>
            <p:spPr>
              <a:xfrm flipH="1" flipV="1">
                <a:off x="1676400" y="1047750"/>
                <a:ext cx="6705600" cy="762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رابط مستقيم 21"/>
              <p:cNvCxnSpPr/>
              <p:nvPr/>
            </p:nvCxnSpPr>
            <p:spPr>
              <a:xfrm flipV="1">
                <a:off x="1669142" y="10477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رابط مستقيم 22"/>
              <p:cNvCxnSpPr/>
              <p:nvPr/>
            </p:nvCxnSpPr>
            <p:spPr>
              <a:xfrm flipV="1">
                <a:off x="8382000" y="11239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رابط مستقيم 26"/>
            <p:cNvCxnSpPr/>
            <p:nvPr/>
          </p:nvCxnSpPr>
          <p:spPr>
            <a:xfrm rot="21336603" flipV="1">
              <a:off x="3365028" y="3115605"/>
              <a:ext cx="0" cy="319483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رابط كسهم مستقيم 32"/>
          <p:cNvCxnSpPr/>
          <p:nvPr/>
        </p:nvCxnSpPr>
        <p:spPr>
          <a:xfrm>
            <a:off x="3938645" y="2207833"/>
            <a:ext cx="216462" cy="45147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عنوان 1"/>
          <p:cNvSpPr txBox="1">
            <a:spLocks/>
          </p:cNvSpPr>
          <p:nvPr/>
        </p:nvSpPr>
        <p:spPr>
          <a:xfrm rot="495915">
            <a:off x="5592682" y="3297633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ألاحظ 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  <p:sp>
        <p:nvSpPr>
          <p:cNvPr id="30" name="عنوان 1"/>
          <p:cNvSpPr txBox="1">
            <a:spLocks/>
          </p:cNvSpPr>
          <p:nvPr/>
        </p:nvSpPr>
        <p:spPr>
          <a:xfrm>
            <a:off x="228600" y="3155730"/>
            <a:ext cx="6952497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مع تنوين </a:t>
            </a:r>
            <a:r>
              <a:rPr lang="ar-OM" sz="3700" b="1" u="sng" dirty="0" smtClean="0"/>
              <a:t>الضم</a:t>
            </a:r>
            <a:r>
              <a:rPr lang="ar-OM" sz="3700" dirty="0" smtClean="0"/>
              <a:t> و </a:t>
            </a:r>
            <a:r>
              <a:rPr lang="ar-OM" sz="3700" b="1" u="sng" dirty="0" smtClean="0"/>
              <a:t>الكسر</a:t>
            </a:r>
            <a:r>
              <a:rPr lang="ar-OM" sz="3700" dirty="0" smtClean="0"/>
              <a:t> لا يتغير رسم الهمزة . </a:t>
            </a:r>
            <a:endParaRPr lang="ar-OM" sz="3700" dirty="0"/>
          </a:p>
        </p:txBody>
      </p:sp>
      <p:sp>
        <p:nvSpPr>
          <p:cNvPr id="31" name="عنوان 1"/>
          <p:cNvSpPr txBox="1">
            <a:spLocks/>
          </p:cNvSpPr>
          <p:nvPr/>
        </p:nvSpPr>
        <p:spPr>
          <a:xfrm>
            <a:off x="362478" y="3851803"/>
            <a:ext cx="7585258" cy="1120247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مع تنوين </a:t>
            </a:r>
            <a:r>
              <a:rPr lang="ar-OM" sz="3700" b="1" u="sng" dirty="0" smtClean="0"/>
              <a:t>الفتح </a:t>
            </a:r>
            <a:r>
              <a:rPr lang="ar-OM" sz="3700" b="1" dirty="0" smtClean="0"/>
              <a:t>  </a:t>
            </a:r>
            <a:r>
              <a:rPr lang="ar-OM" sz="3700" b="1" u="sng" dirty="0" smtClean="0">
                <a:solidFill>
                  <a:srgbClr val="C00000"/>
                </a:solidFill>
              </a:rPr>
              <a:t>يزاد ألف  </a:t>
            </a:r>
            <a:r>
              <a:rPr lang="ar-OM" sz="3700" dirty="0"/>
              <a:t>بعدها و</a:t>
            </a:r>
            <a:r>
              <a:rPr lang="ar-OM" sz="3700" dirty="0" smtClean="0"/>
              <a:t> تكتب على الواو لأن الحرف الذي قبلها  مضموم . </a:t>
            </a:r>
            <a:endParaRPr lang="ar-OM" sz="3700" dirty="0"/>
          </a:p>
        </p:txBody>
      </p:sp>
      <p:sp>
        <p:nvSpPr>
          <p:cNvPr id="32" name="عنوان 1"/>
          <p:cNvSpPr txBox="1">
            <a:spLocks/>
          </p:cNvSpPr>
          <p:nvPr/>
        </p:nvSpPr>
        <p:spPr>
          <a:xfrm rot="21255550">
            <a:off x="374840" y="384536"/>
            <a:ext cx="4322296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كتبت على الواو لأن ما قبلها حرف مضموم </a:t>
            </a:r>
            <a:endParaRPr lang="ar-OM" sz="3700" dirty="0"/>
          </a:p>
        </p:txBody>
      </p:sp>
    </p:spTree>
    <p:extLst>
      <p:ext uri="{BB962C8B-B14F-4D97-AF65-F5344CB8AC3E}">
        <p14:creationId xmlns:p14="http://schemas.microsoft.com/office/powerpoint/2010/main" val="420833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6" grpId="0"/>
      <p:bldP spid="18" grpId="0"/>
      <p:bldP spid="25" grpId="0"/>
      <p:bldP spid="26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371314" y="187439"/>
            <a:ext cx="3581400" cy="857250"/>
          </a:xfrm>
        </p:spPr>
        <p:txBody>
          <a:bodyPr/>
          <a:lstStyle/>
          <a:p>
            <a:r>
              <a:rPr lang="ar-OM" dirty="0" smtClean="0"/>
              <a:t>التنوين ( دفء) </a:t>
            </a:r>
            <a:endParaRPr lang="ar-OM" dirty="0"/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 rot="21255550">
            <a:off x="7011920" y="1124657"/>
            <a:ext cx="1977951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الضم</a:t>
            </a:r>
            <a:endParaRPr lang="ar-OM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 rot="20994072">
            <a:off x="4717080" y="1319741"/>
            <a:ext cx="2011281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/>
              <a:t>تنوين الكسر</a:t>
            </a:r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8100361" y="1898165"/>
            <a:ext cx="0" cy="40740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عنوان 1"/>
          <p:cNvSpPr txBox="1">
            <a:spLocks/>
          </p:cNvSpPr>
          <p:nvPr/>
        </p:nvSpPr>
        <p:spPr>
          <a:xfrm rot="21255550">
            <a:off x="7360369" y="2078129"/>
            <a:ext cx="1697601" cy="1363466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دفءٌ</a:t>
            </a:r>
            <a:endParaRPr lang="ar-OM" dirty="0"/>
          </a:p>
        </p:txBody>
      </p:sp>
      <p:cxnSp>
        <p:nvCxnSpPr>
          <p:cNvPr id="17" name="رابط كسهم مستقيم 16"/>
          <p:cNvCxnSpPr/>
          <p:nvPr/>
        </p:nvCxnSpPr>
        <p:spPr>
          <a:xfrm>
            <a:off x="6162014" y="2058688"/>
            <a:ext cx="162586" cy="457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عنوان 1"/>
          <p:cNvSpPr txBox="1">
            <a:spLocks/>
          </p:cNvSpPr>
          <p:nvPr/>
        </p:nvSpPr>
        <p:spPr>
          <a:xfrm rot="21255550">
            <a:off x="5203895" y="1842270"/>
            <a:ext cx="2241410" cy="1634079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دفءٍ</a:t>
            </a:r>
            <a:endParaRPr lang="ar-OM" dirty="0"/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 rot="21255550">
            <a:off x="3034402" y="2379067"/>
            <a:ext cx="2241410" cy="136405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دفئًا</a:t>
            </a:r>
            <a:endParaRPr lang="ar-OM" dirty="0">
              <a:solidFill>
                <a:srgbClr val="C00000"/>
              </a:solidFill>
            </a:endParaRP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 rot="21255550">
            <a:off x="2617261" y="1459026"/>
            <a:ext cx="224141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/>
              <a:t>تنوين الفتح </a:t>
            </a:r>
          </a:p>
        </p:txBody>
      </p:sp>
      <p:grpSp>
        <p:nvGrpSpPr>
          <p:cNvPr id="28" name="مجموعة 27"/>
          <p:cNvGrpSpPr/>
          <p:nvPr/>
        </p:nvGrpSpPr>
        <p:grpSpPr>
          <a:xfrm>
            <a:off x="3553381" y="984127"/>
            <a:ext cx="4862492" cy="359418"/>
            <a:chOff x="768623" y="3109426"/>
            <a:chExt cx="4862492" cy="359418"/>
          </a:xfrm>
        </p:grpSpPr>
        <p:grpSp>
          <p:nvGrpSpPr>
            <p:cNvPr id="20" name="مجموعة 19"/>
            <p:cNvGrpSpPr/>
            <p:nvPr/>
          </p:nvGrpSpPr>
          <p:grpSpPr>
            <a:xfrm rot="21336603">
              <a:off x="768623" y="3109426"/>
              <a:ext cx="4862492" cy="359418"/>
              <a:chOff x="1669142" y="1047750"/>
              <a:chExt cx="6712858" cy="685800"/>
            </a:xfrm>
          </p:grpSpPr>
          <p:cxnSp>
            <p:nvCxnSpPr>
              <p:cNvPr id="21" name="رابط مستقيم 20"/>
              <p:cNvCxnSpPr/>
              <p:nvPr/>
            </p:nvCxnSpPr>
            <p:spPr>
              <a:xfrm flipH="1" flipV="1">
                <a:off x="1676400" y="1047750"/>
                <a:ext cx="6705600" cy="762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رابط مستقيم 21"/>
              <p:cNvCxnSpPr/>
              <p:nvPr/>
            </p:nvCxnSpPr>
            <p:spPr>
              <a:xfrm flipV="1">
                <a:off x="1669142" y="10477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رابط مستقيم 22"/>
              <p:cNvCxnSpPr/>
              <p:nvPr/>
            </p:nvCxnSpPr>
            <p:spPr>
              <a:xfrm flipV="1">
                <a:off x="8382000" y="11239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رابط مستقيم 26"/>
            <p:cNvCxnSpPr/>
            <p:nvPr/>
          </p:nvCxnSpPr>
          <p:spPr>
            <a:xfrm rot="21336603" flipV="1">
              <a:off x="3365028" y="3115605"/>
              <a:ext cx="0" cy="319483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رابط كسهم مستقيم 32"/>
          <p:cNvCxnSpPr/>
          <p:nvPr/>
        </p:nvCxnSpPr>
        <p:spPr>
          <a:xfrm>
            <a:off x="3938645" y="2207833"/>
            <a:ext cx="216462" cy="45147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عنوان 1"/>
          <p:cNvSpPr txBox="1">
            <a:spLocks/>
          </p:cNvSpPr>
          <p:nvPr/>
        </p:nvSpPr>
        <p:spPr>
          <a:xfrm rot="495915">
            <a:off x="5592682" y="3094456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ألاحظ 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  <p:sp>
        <p:nvSpPr>
          <p:cNvPr id="30" name="عنوان 1"/>
          <p:cNvSpPr txBox="1">
            <a:spLocks/>
          </p:cNvSpPr>
          <p:nvPr/>
        </p:nvSpPr>
        <p:spPr>
          <a:xfrm>
            <a:off x="193838" y="3166003"/>
            <a:ext cx="6952497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مع تنوين </a:t>
            </a:r>
            <a:r>
              <a:rPr lang="ar-OM" sz="3700" b="1" u="sng" dirty="0" smtClean="0"/>
              <a:t>الضم</a:t>
            </a:r>
            <a:r>
              <a:rPr lang="ar-OM" sz="3700" dirty="0" smtClean="0"/>
              <a:t> و </a:t>
            </a:r>
            <a:r>
              <a:rPr lang="ar-OM" sz="3700" b="1" u="sng" dirty="0" smtClean="0"/>
              <a:t>الكسر</a:t>
            </a:r>
            <a:r>
              <a:rPr lang="ar-OM" sz="3700" dirty="0" smtClean="0"/>
              <a:t> لا يتغير رسم الهمزة . </a:t>
            </a:r>
            <a:endParaRPr lang="ar-OM" sz="3700" dirty="0"/>
          </a:p>
        </p:txBody>
      </p:sp>
      <p:sp>
        <p:nvSpPr>
          <p:cNvPr id="31" name="عنوان 1"/>
          <p:cNvSpPr txBox="1">
            <a:spLocks/>
          </p:cNvSpPr>
          <p:nvPr/>
        </p:nvSpPr>
        <p:spPr>
          <a:xfrm>
            <a:off x="362476" y="3966103"/>
            <a:ext cx="8400523" cy="1120247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مع تنوين </a:t>
            </a:r>
            <a:r>
              <a:rPr lang="ar-OM" sz="3700" b="1" u="sng" dirty="0" smtClean="0"/>
              <a:t>الفتح </a:t>
            </a:r>
            <a:r>
              <a:rPr lang="ar-OM" sz="3700" b="1" dirty="0" smtClean="0"/>
              <a:t>  </a:t>
            </a:r>
            <a:r>
              <a:rPr lang="ar-OM" sz="3700" b="1" u="sng" dirty="0" smtClean="0">
                <a:solidFill>
                  <a:srgbClr val="C00000"/>
                </a:solidFill>
              </a:rPr>
              <a:t>يزاد ألف </a:t>
            </a:r>
            <a:r>
              <a:rPr lang="ar-OM" sz="3700" dirty="0" smtClean="0"/>
              <a:t>و تكتب على نبرة لأن الحرف الذي قبلها  حرف ساكن يتصل بما بعدها . </a:t>
            </a:r>
            <a:endParaRPr lang="ar-OM" sz="3700" dirty="0"/>
          </a:p>
        </p:txBody>
      </p:sp>
      <p:sp>
        <p:nvSpPr>
          <p:cNvPr id="32" name="عنوان 1"/>
          <p:cNvSpPr txBox="1">
            <a:spLocks/>
          </p:cNvSpPr>
          <p:nvPr/>
        </p:nvSpPr>
        <p:spPr>
          <a:xfrm rot="21255550">
            <a:off x="374840" y="384536"/>
            <a:ext cx="4322296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كتبت على السطر لأن ما قبلها حرف ساكن </a:t>
            </a:r>
            <a:endParaRPr lang="ar-OM" sz="3700" dirty="0"/>
          </a:p>
        </p:txBody>
      </p:sp>
    </p:spTree>
    <p:extLst>
      <p:ext uri="{BB962C8B-B14F-4D97-AF65-F5344CB8AC3E}">
        <p14:creationId xmlns:p14="http://schemas.microsoft.com/office/powerpoint/2010/main" val="398570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6" grpId="0"/>
      <p:bldP spid="18" grpId="0"/>
      <p:bldP spid="25" grpId="0"/>
      <p:bldP spid="26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371314" y="187439"/>
            <a:ext cx="3581400" cy="857250"/>
          </a:xfrm>
        </p:spPr>
        <p:txBody>
          <a:bodyPr/>
          <a:lstStyle/>
          <a:p>
            <a:r>
              <a:rPr lang="ar-OM" dirty="0" smtClean="0"/>
              <a:t>التنوين ( دعاء) </a:t>
            </a:r>
            <a:endParaRPr lang="ar-OM" dirty="0"/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 rot="21255550">
            <a:off x="7011920" y="1124657"/>
            <a:ext cx="1977951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الضم</a:t>
            </a:r>
            <a:endParaRPr lang="ar-OM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 rot="20994072">
            <a:off x="4717080" y="1319741"/>
            <a:ext cx="2011281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/>
              <a:t>تنوين الكسر</a:t>
            </a:r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8100361" y="1898165"/>
            <a:ext cx="0" cy="40740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عنوان 1"/>
          <p:cNvSpPr txBox="1">
            <a:spLocks/>
          </p:cNvSpPr>
          <p:nvPr/>
        </p:nvSpPr>
        <p:spPr>
          <a:xfrm rot="21255550">
            <a:off x="7360369" y="2078129"/>
            <a:ext cx="1697601" cy="1363466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دعاءٌ</a:t>
            </a:r>
            <a:endParaRPr lang="ar-OM" dirty="0"/>
          </a:p>
        </p:txBody>
      </p:sp>
      <p:cxnSp>
        <p:nvCxnSpPr>
          <p:cNvPr id="17" name="رابط كسهم مستقيم 16"/>
          <p:cNvCxnSpPr/>
          <p:nvPr/>
        </p:nvCxnSpPr>
        <p:spPr>
          <a:xfrm>
            <a:off x="6162014" y="2058688"/>
            <a:ext cx="162586" cy="457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عنوان 1"/>
          <p:cNvSpPr txBox="1">
            <a:spLocks/>
          </p:cNvSpPr>
          <p:nvPr/>
        </p:nvSpPr>
        <p:spPr>
          <a:xfrm rot="21255550">
            <a:off x="5203895" y="1842270"/>
            <a:ext cx="2241410" cy="1634079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دعاءٍ</a:t>
            </a:r>
            <a:endParaRPr lang="ar-OM" dirty="0"/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 rot="21255550">
            <a:off x="3034402" y="2379067"/>
            <a:ext cx="2241410" cy="136405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دعاءً</a:t>
            </a:r>
            <a:endParaRPr lang="ar-OM" dirty="0">
              <a:solidFill>
                <a:srgbClr val="C00000"/>
              </a:solidFill>
            </a:endParaRP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 rot="21255550">
            <a:off x="2617261" y="1459026"/>
            <a:ext cx="224141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/>
              <a:t>تنوين الفتح </a:t>
            </a:r>
          </a:p>
        </p:txBody>
      </p:sp>
      <p:grpSp>
        <p:nvGrpSpPr>
          <p:cNvPr id="28" name="مجموعة 27"/>
          <p:cNvGrpSpPr/>
          <p:nvPr/>
        </p:nvGrpSpPr>
        <p:grpSpPr>
          <a:xfrm>
            <a:off x="3553381" y="984127"/>
            <a:ext cx="4862492" cy="359418"/>
            <a:chOff x="768623" y="3109426"/>
            <a:chExt cx="4862492" cy="359418"/>
          </a:xfrm>
        </p:grpSpPr>
        <p:grpSp>
          <p:nvGrpSpPr>
            <p:cNvPr id="20" name="مجموعة 19"/>
            <p:cNvGrpSpPr/>
            <p:nvPr/>
          </p:nvGrpSpPr>
          <p:grpSpPr>
            <a:xfrm rot="21336603">
              <a:off x="768623" y="3109426"/>
              <a:ext cx="4862492" cy="359418"/>
              <a:chOff x="1669142" y="1047750"/>
              <a:chExt cx="6712858" cy="685800"/>
            </a:xfrm>
          </p:grpSpPr>
          <p:cxnSp>
            <p:nvCxnSpPr>
              <p:cNvPr id="21" name="رابط مستقيم 20"/>
              <p:cNvCxnSpPr/>
              <p:nvPr/>
            </p:nvCxnSpPr>
            <p:spPr>
              <a:xfrm flipH="1" flipV="1">
                <a:off x="1676400" y="1047750"/>
                <a:ext cx="6705600" cy="762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رابط مستقيم 21"/>
              <p:cNvCxnSpPr/>
              <p:nvPr/>
            </p:nvCxnSpPr>
            <p:spPr>
              <a:xfrm flipV="1">
                <a:off x="1669142" y="10477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رابط مستقيم 22"/>
              <p:cNvCxnSpPr/>
              <p:nvPr/>
            </p:nvCxnSpPr>
            <p:spPr>
              <a:xfrm flipV="1">
                <a:off x="8382000" y="1123950"/>
                <a:ext cx="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رابط مستقيم 26"/>
            <p:cNvCxnSpPr/>
            <p:nvPr/>
          </p:nvCxnSpPr>
          <p:spPr>
            <a:xfrm rot="21336603" flipV="1">
              <a:off x="3365028" y="3115605"/>
              <a:ext cx="0" cy="319483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رابط كسهم مستقيم 32"/>
          <p:cNvCxnSpPr/>
          <p:nvPr/>
        </p:nvCxnSpPr>
        <p:spPr>
          <a:xfrm>
            <a:off x="3938645" y="2207833"/>
            <a:ext cx="216462" cy="45147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عنوان 1"/>
          <p:cNvSpPr txBox="1">
            <a:spLocks/>
          </p:cNvSpPr>
          <p:nvPr/>
        </p:nvSpPr>
        <p:spPr>
          <a:xfrm rot="495915">
            <a:off x="5592682" y="3297633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ألاحظ 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  <p:sp>
        <p:nvSpPr>
          <p:cNvPr id="30" name="عنوان 1"/>
          <p:cNvSpPr txBox="1">
            <a:spLocks/>
          </p:cNvSpPr>
          <p:nvPr/>
        </p:nvSpPr>
        <p:spPr>
          <a:xfrm>
            <a:off x="228600" y="3257550"/>
            <a:ext cx="6952497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مع تنوين </a:t>
            </a:r>
            <a:r>
              <a:rPr lang="ar-OM" sz="3700" b="1" u="sng" dirty="0" smtClean="0"/>
              <a:t>الضم</a:t>
            </a:r>
            <a:r>
              <a:rPr lang="ar-OM" sz="3700" dirty="0" smtClean="0"/>
              <a:t> و </a:t>
            </a:r>
            <a:r>
              <a:rPr lang="ar-OM" sz="3700" b="1" u="sng" dirty="0" smtClean="0"/>
              <a:t>الكسر</a:t>
            </a:r>
            <a:r>
              <a:rPr lang="ar-OM" sz="3700" dirty="0" smtClean="0"/>
              <a:t> لا يتغير رسم الهمزة . </a:t>
            </a:r>
            <a:endParaRPr lang="ar-OM" sz="3700" dirty="0"/>
          </a:p>
        </p:txBody>
      </p:sp>
      <p:sp>
        <p:nvSpPr>
          <p:cNvPr id="31" name="عنوان 1"/>
          <p:cNvSpPr txBox="1">
            <a:spLocks/>
          </p:cNvSpPr>
          <p:nvPr/>
        </p:nvSpPr>
        <p:spPr>
          <a:xfrm>
            <a:off x="362478" y="4114800"/>
            <a:ext cx="7585258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مع تنوين </a:t>
            </a:r>
            <a:r>
              <a:rPr lang="ar-OM" sz="3700" b="1" u="sng" dirty="0" smtClean="0"/>
              <a:t>الفتح </a:t>
            </a:r>
            <a:r>
              <a:rPr lang="ar-OM" sz="3700" b="1" dirty="0" smtClean="0"/>
              <a:t> تكتب على السطر و </a:t>
            </a:r>
            <a:r>
              <a:rPr lang="ar-OM" sz="3600" b="1" u="sng" dirty="0">
                <a:solidFill>
                  <a:srgbClr val="C00000"/>
                </a:solidFill>
              </a:rPr>
              <a:t>لا يزاد ألف </a:t>
            </a:r>
            <a:r>
              <a:rPr lang="ar-OM" sz="3600" b="1" dirty="0"/>
              <a:t>بعدها و يوضع التنوين فقط .  </a:t>
            </a:r>
          </a:p>
        </p:txBody>
      </p:sp>
      <p:sp>
        <p:nvSpPr>
          <p:cNvPr id="32" name="عنوان 1"/>
          <p:cNvSpPr txBox="1">
            <a:spLocks/>
          </p:cNvSpPr>
          <p:nvPr/>
        </p:nvSpPr>
        <p:spPr>
          <a:xfrm rot="21255550">
            <a:off x="374840" y="384536"/>
            <a:ext cx="4322296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700" dirty="0" smtClean="0"/>
              <a:t>كتبت على السطر لأن ما قبلها حرف ساكن </a:t>
            </a:r>
            <a:endParaRPr lang="ar-OM" sz="3700" dirty="0"/>
          </a:p>
        </p:txBody>
      </p:sp>
    </p:spTree>
    <p:extLst>
      <p:ext uri="{BB962C8B-B14F-4D97-AF65-F5344CB8AC3E}">
        <p14:creationId xmlns:p14="http://schemas.microsoft.com/office/powerpoint/2010/main" val="398213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6" grpId="0"/>
      <p:bldP spid="18" grpId="0"/>
      <p:bldP spid="25" grpId="0"/>
      <p:bldP spid="26" grpId="0"/>
      <p:bldP spid="29" grpId="0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عنوان 1"/>
          <p:cNvSpPr txBox="1">
            <a:spLocks/>
          </p:cNvSpPr>
          <p:nvPr/>
        </p:nvSpPr>
        <p:spPr>
          <a:xfrm>
            <a:off x="4681281" y="2643806"/>
            <a:ext cx="1613035" cy="2201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000" b="1" dirty="0" smtClean="0"/>
              <a:t>و </a:t>
            </a:r>
            <a:r>
              <a:rPr lang="ar-OM" sz="2000" b="1" dirty="0"/>
              <a:t>إذا كان الحرف الذي قبلها </a:t>
            </a:r>
            <a:r>
              <a:rPr lang="ar-OM" sz="2000" b="1" dirty="0" smtClean="0"/>
              <a:t>ساكن لا </a:t>
            </a:r>
            <a:r>
              <a:rPr lang="ar-OM" sz="2000" b="1" dirty="0"/>
              <a:t>يتصل بما بعده فتكتب على </a:t>
            </a:r>
            <a:r>
              <a:rPr lang="ar-OM" sz="2000" b="1" u="sng" dirty="0" smtClean="0"/>
              <a:t>السطر</a:t>
            </a:r>
          </a:p>
          <a:p>
            <a:r>
              <a:rPr lang="ar-OM" sz="2000" b="1" dirty="0" smtClean="0"/>
              <a:t> </a:t>
            </a:r>
            <a:r>
              <a:rPr lang="ar-OM" sz="2000" b="1" dirty="0" smtClean="0">
                <a:solidFill>
                  <a:srgbClr val="C00000"/>
                </a:solidFill>
              </a:rPr>
              <a:t>( سوء / سوءًا ) </a:t>
            </a:r>
            <a:endParaRPr lang="ar-OM" sz="2000" b="1" dirty="0">
              <a:solidFill>
                <a:srgbClr val="C00000"/>
              </a:solidFill>
            </a:endParaRPr>
          </a:p>
        </p:txBody>
      </p:sp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 smtClean="0">
                <a:solidFill>
                  <a:srgbClr val="FF0000"/>
                </a:solidFill>
              </a:rPr>
              <a:t>أستنتج أن 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0" y="-3553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الهمزة المتطرفة  </a:t>
            </a:r>
            <a:endParaRPr lang="ar-OM" dirty="0"/>
          </a:p>
        </p:txBody>
      </p:sp>
      <p:grpSp>
        <p:nvGrpSpPr>
          <p:cNvPr id="7" name="مجموعة 6"/>
          <p:cNvGrpSpPr/>
          <p:nvPr/>
        </p:nvGrpSpPr>
        <p:grpSpPr>
          <a:xfrm rot="109646">
            <a:off x="1959427" y="820575"/>
            <a:ext cx="5427657" cy="359418"/>
            <a:chOff x="1669142" y="1047750"/>
            <a:chExt cx="6712858" cy="685800"/>
          </a:xfrm>
        </p:grpSpPr>
        <p:cxnSp>
          <p:nvCxnSpPr>
            <p:cNvPr id="9" name="رابط مستقيم 8"/>
            <p:cNvCxnSpPr/>
            <p:nvPr/>
          </p:nvCxnSpPr>
          <p:spPr>
            <a:xfrm flipH="1" flipV="1">
              <a:off x="1676400" y="1047750"/>
              <a:ext cx="6705600" cy="762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flipV="1">
              <a:off x="1669142" y="1047750"/>
              <a:ext cx="0" cy="609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flipV="1">
              <a:off x="8382000" y="1123950"/>
              <a:ext cx="0" cy="609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عنوان 1"/>
          <p:cNvSpPr txBox="1">
            <a:spLocks/>
          </p:cNvSpPr>
          <p:nvPr/>
        </p:nvSpPr>
        <p:spPr>
          <a:xfrm>
            <a:off x="6346346" y="1143934"/>
            <a:ext cx="2593643" cy="116194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rmAutofit fontScale="625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</a:t>
            </a:r>
            <a:r>
              <a:rPr lang="ar-OM" b="1" u="sng" dirty="0" smtClean="0">
                <a:solidFill>
                  <a:srgbClr val="C00000"/>
                </a:solidFill>
              </a:rPr>
              <a:t>الضم</a:t>
            </a:r>
            <a:r>
              <a:rPr lang="ar-OM" dirty="0" smtClean="0"/>
              <a:t> و </a:t>
            </a:r>
            <a:r>
              <a:rPr lang="ar-OM" b="1" u="sng" dirty="0" smtClean="0">
                <a:solidFill>
                  <a:srgbClr val="C00000"/>
                </a:solidFill>
              </a:rPr>
              <a:t>الكسر</a:t>
            </a:r>
            <a:r>
              <a:rPr lang="ar-OM" dirty="0" smtClean="0"/>
              <a:t> </a:t>
            </a:r>
          </a:p>
          <a:p>
            <a:r>
              <a:rPr lang="ar-OM" b="1" u="sng" dirty="0" smtClean="0"/>
              <a:t>لا يتغير </a:t>
            </a:r>
            <a:r>
              <a:rPr lang="ar-OM" dirty="0" smtClean="0"/>
              <a:t>رسمها </a:t>
            </a:r>
          </a:p>
          <a:p>
            <a:r>
              <a:rPr lang="ar-OM" dirty="0" smtClean="0"/>
              <a:t>فلا يزاد بعدها ألف</a:t>
            </a: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 rot="21255550">
            <a:off x="754041" y="841668"/>
            <a:ext cx="2451862" cy="662382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 smtClean="0"/>
              <a:t>تنوين </a:t>
            </a:r>
            <a:r>
              <a:rPr lang="ar-OM" b="1" u="sng" dirty="0">
                <a:solidFill>
                  <a:srgbClr val="C00000"/>
                </a:solidFill>
              </a:rPr>
              <a:t>الفتح</a:t>
            </a:r>
            <a:endParaRPr lang="ar-OM" sz="3100" b="1" u="sng" dirty="0">
              <a:solidFill>
                <a:srgbClr val="C00000"/>
              </a:solidFill>
            </a:endParaRPr>
          </a:p>
        </p:txBody>
      </p:sp>
      <p:grpSp>
        <p:nvGrpSpPr>
          <p:cNvPr id="14" name="مجموعة 13"/>
          <p:cNvGrpSpPr/>
          <p:nvPr/>
        </p:nvGrpSpPr>
        <p:grpSpPr>
          <a:xfrm rot="21324829">
            <a:off x="525601" y="1478228"/>
            <a:ext cx="4593008" cy="359418"/>
            <a:chOff x="1669142" y="1047750"/>
            <a:chExt cx="6712858" cy="685800"/>
          </a:xfrm>
        </p:grpSpPr>
        <p:cxnSp>
          <p:nvCxnSpPr>
            <p:cNvPr id="15" name="رابط مستقيم 14"/>
            <p:cNvCxnSpPr/>
            <p:nvPr/>
          </p:nvCxnSpPr>
          <p:spPr>
            <a:xfrm flipH="1" flipV="1">
              <a:off x="1676400" y="1047750"/>
              <a:ext cx="6705600" cy="762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flipV="1">
              <a:off x="1669142" y="1047750"/>
              <a:ext cx="0" cy="609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flipV="1">
              <a:off x="8382000" y="1123950"/>
              <a:ext cx="0" cy="609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عنوان 1"/>
          <p:cNvSpPr txBox="1">
            <a:spLocks/>
          </p:cNvSpPr>
          <p:nvPr/>
        </p:nvSpPr>
        <p:spPr>
          <a:xfrm rot="21255550">
            <a:off x="3721407" y="1605261"/>
            <a:ext cx="2550465" cy="57665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800" b="1" u="sng" dirty="0"/>
              <a:t>يزاد</a:t>
            </a:r>
            <a:r>
              <a:rPr lang="ar-OM" sz="2800" dirty="0" smtClean="0"/>
              <a:t> مع التنوين ألف  </a:t>
            </a:r>
            <a:endParaRPr lang="ar-OM" sz="2800" dirty="0"/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 rot="21255550">
            <a:off x="-16836" y="1870744"/>
            <a:ext cx="2805755" cy="57665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800" b="1" u="sng" dirty="0" smtClean="0"/>
              <a:t>لا يزاد </a:t>
            </a:r>
            <a:r>
              <a:rPr lang="ar-OM" sz="2800" dirty="0" smtClean="0"/>
              <a:t>مع التنوين ألف  </a:t>
            </a:r>
            <a:endParaRPr lang="ar-OM" sz="2800" dirty="0"/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 rot="21255550">
            <a:off x="582180" y="2563341"/>
            <a:ext cx="2157527" cy="9988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000" b="1" dirty="0" smtClean="0"/>
              <a:t>الهمزة تكتب على ألف إذا سبقت بحرف مفتوح </a:t>
            </a:r>
          </a:p>
          <a:p>
            <a:r>
              <a:rPr lang="ar-OM" sz="2000" b="1" dirty="0" smtClean="0">
                <a:solidFill>
                  <a:srgbClr val="C00000"/>
                </a:solidFill>
              </a:rPr>
              <a:t>ملجأ / ملجأً</a:t>
            </a:r>
            <a:endParaRPr lang="ar-OM" sz="2000" b="1" dirty="0">
              <a:solidFill>
                <a:srgbClr val="C00000"/>
              </a:solidFill>
            </a:endParaRPr>
          </a:p>
        </p:txBody>
      </p:sp>
      <p:sp>
        <p:nvSpPr>
          <p:cNvPr id="22" name="عنوان 1"/>
          <p:cNvSpPr txBox="1">
            <a:spLocks/>
          </p:cNvSpPr>
          <p:nvPr/>
        </p:nvSpPr>
        <p:spPr>
          <a:xfrm rot="21255550">
            <a:off x="189918" y="3675596"/>
            <a:ext cx="2260548" cy="10589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1800" b="1" dirty="0" smtClean="0"/>
              <a:t>الهمزة تكتب على السطر  إذا سبقت بألف</a:t>
            </a:r>
          </a:p>
          <a:p>
            <a:r>
              <a:rPr lang="ar-OM" sz="1800" b="1" dirty="0" smtClean="0">
                <a:solidFill>
                  <a:srgbClr val="C00000"/>
                </a:solidFill>
              </a:rPr>
              <a:t>سماء / سماءً</a:t>
            </a:r>
            <a:endParaRPr lang="ar-OM" sz="1800" b="1" dirty="0">
              <a:solidFill>
                <a:srgbClr val="C00000"/>
              </a:solidFill>
            </a:endParaRPr>
          </a:p>
        </p:txBody>
      </p:sp>
      <p:cxnSp>
        <p:nvCxnSpPr>
          <p:cNvPr id="23" name="رابط كسهم مستقيم 22"/>
          <p:cNvCxnSpPr/>
          <p:nvPr/>
        </p:nvCxnSpPr>
        <p:spPr>
          <a:xfrm flipH="1">
            <a:off x="347134" y="2462961"/>
            <a:ext cx="152400" cy="135487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كسهم مستقيم 24"/>
          <p:cNvCxnSpPr/>
          <p:nvPr/>
        </p:nvCxnSpPr>
        <p:spPr>
          <a:xfrm>
            <a:off x="518584" y="2515877"/>
            <a:ext cx="208476" cy="301199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عنوان 1"/>
          <p:cNvSpPr txBox="1">
            <a:spLocks/>
          </p:cNvSpPr>
          <p:nvPr/>
        </p:nvSpPr>
        <p:spPr>
          <a:xfrm>
            <a:off x="6345212" y="2643805"/>
            <a:ext cx="1503387" cy="2201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400" b="1" dirty="0" smtClean="0"/>
              <a:t>تكتب الهمزة على واو إذا سبقت بحرف مضموم  </a:t>
            </a:r>
            <a:r>
              <a:rPr lang="ar-OM" sz="2400" b="1" dirty="0" smtClean="0">
                <a:solidFill>
                  <a:srgbClr val="C00000"/>
                </a:solidFill>
              </a:rPr>
              <a:t>تكافؤ/ تكافؤًا </a:t>
            </a:r>
            <a:endParaRPr lang="ar-OM" sz="2400" b="1" dirty="0">
              <a:solidFill>
                <a:srgbClr val="C00000"/>
              </a:solidFill>
            </a:endParaRPr>
          </a:p>
        </p:txBody>
      </p:sp>
      <p:cxnSp>
        <p:nvCxnSpPr>
          <p:cNvPr id="32" name="رابط كسهم مستقيم 31"/>
          <p:cNvCxnSpPr/>
          <p:nvPr/>
        </p:nvCxnSpPr>
        <p:spPr>
          <a:xfrm>
            <a:off x="5325705" y="2177564"/>
            <a:ext cx="1227495" cy="60596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عنوان 1"/>
          <p:cNvSpPr txBox="1">
            <a:spLocks/>
          </p:cNvSpPr>
          <p:nvPr/>
        </p:nvSpPr>
        <p:spPr>
          <a:xfrm>
            <a:off x="2886925" y="2643806"/>
            <a:ext cx="1685075" cy="2201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400" b="1" dirty="0" smtClean="0"/>
              <a:t>الهمزة قبلها حرف ساكن يتصل بما بعده تكتب الهمزة على </a:t>
            </a:r>
            <a:r>
              <a:rPr lang="ar-OM" sz="2400" b="1" u="sng" dirty="0"/>
              <a:t>نبرة</a:t>
            </a:r>
            <a:r>
              <a:rPr lang="ar-OM" sz="2400" b="1" dirty="0" smtClean="0"/>
              <a:t>  </a:t>
            </a:r>
          </a:p>
          <a:p>
            <a:r>
              <a:rPr lang="ar-OM" sz="2400" b="1" dirty="0" smtClean="0"/>
              <a:t>( </a:t>
            </a:r>
            <a:r>
              <a:rPr lang="ar-OM" sz="2400" b="1" dirty="0" smtClean="0">
                <a:solidFill>
                  <a:srgbClr val="C00000"/>
                </a:solidFill>
              </a:rPr>
              <a:t>دفء  / دفئًا ) </a:t>
            </a:r>
          </a:p>
        </p:txBody>
      </p:sp>
      <p:cxnSp>
        <p:nvCxnSpPr>
          <p:cNvPr id="34" name="رابط كسهم مستقيم 33"/>
          <p:cNvCxnSpPr/>
          <p:nvPr/>
        </p:nvCxnSpPr>
        <p:spPr>
          <a:xfrm flipH="1">
            <a:off x="4343400" y="2196056"/>
            <a:ext cx="982305" cy="56898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رابط كسهم مستقيم 43"/>
          <p:cNvCxnSpPr/>
          <p:nvPr/>
        </p:nvCxnSpPr>
        <p:spPr>
          <a:xfrm>
            <a:off x="5325705" y="2159073"/>
            <a:ext cx="0" cy="65800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291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5" grpId="0"/>
      <p:bldP spid="12" grpId="0" animBg="1"/>
      <p:bldP spid="13" grpId="0"/>
      <p:bldP spid="18" grpId="0"/>
      <p:bldP spid="19" grpId="0"/>
      <p:bldP spid="21" grpId="0" animBg="1"/>
      <p:bldP spid="22" grpId="0" animBg="1"/>
      <p:bldP spid="31" grpId="0" animBg="1"/>
      <p:bldP spid="33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