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1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14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</p:sldIdLst>
  <p:sldSz cy="5715000" cx="9721850"/>
  <p:notesSz cx="6858000" cy="9144000"/>
  <p:defaultTextStyle>
    <a:defPPr lvl="0">
      <a:defRPr lang="ar-SA"/>
    </a:defPPr>
    <a:lvl1pPr defTabSz="914400" eaLnBrk="1" hangingPunct="1" latinLnBrk="0" lvl="0" marL="0" rtl="1" algn="r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1" algn="r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1" algn="r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1" algn="r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1" algn="r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1" algn="r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1" algn="r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1" algn="r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1" algn="r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1800">
          <p15:clr>
            <a:srgbClr val="A4A3A4"/>
          </p15:clr>
        </p15:guide>
        <p15:guide id="2" pos="3062">
          <p15:clr>
            <a:srgbClr val="A4A3A4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1.xml><?xml version="1.0" encoding="utf-8"?>
<a:tblStyleLst xmlns:a="http://schemas.openxmlformats.org/drawingml/2006/main" xmlns:r="http://schemas.openxmlformats.org/officeDocument/2006/relationships" def="{90651C3A-4460-11DB-9652-00E08161165F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cmpd="sng" w="12700">
              <a:solidFill>
                <a:schemeClr val="lt1"/>
              </a:solidFill>
            </a:ln>
          </a:left>
          <a:right>
            <a:ln cmpd="sng" w="12700">
              <a:solidFill>
                <a:schemeClr val="lt1"/>
              </a:solidFill>
            </a:ln>
          </a:right>
          <a:top>
            <a:ln cmpd="sng" w="12700">
              <a:solidFill>
                <a:schemeClr val="lt1"/>
              </a:solidFill>
            </a:ln>
          </a:top>
          <a:bottom>
            <a:ln cmpd="sng" w="12700">
              <a:solidFill>
                <a:schemeClr val="lt1"/>
              </a:solidFill>
            </a:ln>
          </a:bottom>
          <a:insideH>
            <a:ln cmpd="sng" w="12700">
              <a:solidFill>
                <a:schemeClr val="lt1"/>
              </a:solidFill>
            </a:ln>
          </a:insideH>
          <a:insideV>
            <a:ln cmpd="sng"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cmpd="sng"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cmpd="sng"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800" orient="horz"/>
        <p:guide pos="306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tableStyles" Target="tableStyles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7DA39E6-3E60-49B9-996C-A8DCAB84F753}" type="datetimeFigureOut">
              <a:rPr lang="ar-AE" smtClean="0"/>
              <a:t>12/06/1440</a:t>
            </a:fld>
            <a:endParaRPr lang="ar-AE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512763" y="685800"/>
            <a:ext cx="5832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AE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93E2A8D-166B-4C12-AE48-395B5FFF4757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605738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dirty="0" smtClean="0"/>
              <a:t> </a:t>
            </a:r>
            <a:r>
              <a:rPr lang="ar-SA" dirty="0" smtClean="0"/>
              <a:t>القواعد</a:t>
            </a:r>
            <a:r>
              <a:rPr lang="ar-SA" baseline="0" dirty="0" smtClean="0"/>
              <a:t> : المفعول المطلق</a:t>
            </a:r>
            <a:r>
              <a:rPr lang="ar-SA" dirty="0" smtClean="0"/>
              <a:t>               الصف : التاسع                  الفصل</a:t>
            </a:r>
            <a:r>
              <a:rPr lang="ar-SA" baseline="0" dirty="0" smtClean="0"/>
              <a:t> : الثاني                   إعداد : محمد حامد العقيلي  / جنوب الخليل </a:t>
            </a:r>
            <a:endParaRPr lang="ar-AE" dirty="0" smtClean="0"/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E2A8D-166B-4C12-AE48-395B5FFF4757}" type="slidenum">
              <a:rPr lang="ar-AE" smtClean="0"/>
              <a:t>1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9227781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aseline="0" dirty="0" smtClean="0"/>
              <a:t>القواعد : المفعول المطلق </a:t>
            </a:r>
            <a:r>
              <a:rPr lang="ar-AE" dirty="0" smtClean="0"/>
              <a:t> </a:t>
            </a:r>
            <a:r>
              <a:rPr lang="ar-SA" dirty="0" smtClean="0"/>
              <a:t>                 الصف : التاسع</a:t>
            </a:r>
            <a:r>
              <a:rPr lang="ar-SA" baseline="0" dirty="0" smtClean="0"/>
              <a:t> </a:t>
            </a:r>
            <a:r>
              <a:rPr lang="ar-SA" dirty="0" smtClean="0"/>
              <a:t>                الفصل</a:t>
            </a:r>
            <a:r>
              <a:rPr lang="ar-SA" baseline="0" dirty="0" smtClean="0"/>
              <a:t> : الثاني                   إعداد : محمد حامد العقيلي  / جنوب الخليل </a:t>
            </a:r>
            <a:endParaRPr kumimoji="0" lang="ar-AE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E2A8D-166B-4C12-AE48-395B5FFF4757}" type="slidenum">
              <a:rPr lang="ar-AE" smtClean="0"/>
              <a:t>10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426271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aseline="0" dirty="0" smtClean="0"/>
              <a:t> القواعد : المفعول المطلق </a:t>
            </a:r>
            <a:r>
              <a:rPr lang="ar-SA" dirty="0" smtClean="0"/>
              <a:t>                الصف : التاسع</a:t>
            </a:r>
            <a:r>
              <a:rPr lang="ar-SA" baseline="0" dirty="0" smtClean="0"/>
              <a:t> </a:t>
            </a:r>
            <a:r>
              <a:rPr lang="ar-SA" dirty="0" smtClean="0"/>
              <a:t>                  الفصل</a:t>
            </a:r>
            <a:r>
              <a:rPr lang="ar-SA" baseline="0" dirty="0" smtClean="0"/>
              <a:t> : الثاني                   إعداد : محمد حامد العقيلي  / جنوب الخليل </a:t>
            </a:r>
            <a:endParaRPr kumimoji="0" lang="ar-AE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E2A8D-166B-4C12-AE48-395B5FFF4757}" type="slidenum">
              <a:rPr lang="ar-AE" smtClean="0"/>
              <a:t>11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6558786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aseline="0" dirty="0" smtClean="0"/>
              <a:t> القواعد : المفعول المطلق  </a:t>
            </a:r>
            <a:r>
              <a:rPr lang="ar-SA" dirty="0" smtClean="0"/>
              <a:t>                الصف : التاسع</a:t>
            </a:r>
            <a:r>
              <a:rPr lang="ar-SA" baseline="0" dirty="0" smtClean="0"/>
              <a:t> </a:t>
            </a:r>
            <a:r>
              <a:rPr lang="ar-SA" dirty="0" smtClean="0"/>
              <a:t>                 الفصل</a:t>
            </a:r>
            <a:r>
              <a:rPr lang="ar-SA" baseline="0" dirty="0" smtClean="0"/>
              <a:t> : الثاني                   إعداد : محمد حامد العقيلي  / جنوب الخليل </a:t>
            </a:r>
            <a:endParaRPr kumimoji="0" lang="ar-AE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E2A8D-166B-4C12-AE48-395B5FFF4757}" type="slidenum">
              <a:rPr lang="ar-AE" smtClean="0"/>
              <a:t>12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9875118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aseline="0" dirty="0" smtClean="0"/>
              <a:t>القواعد : المفعول المطلق </a:t>
            </a:r>
            <a:r>
              <a:rPr lang="ar-SA" dirty="0" smtClean="0"/>
              <a:t>                 الصف : التاسع</a:t>
            </a:r>
            <a:r>
              <a:rPr lang="ar-SA" baseline="0" dirty="0" smtClean="0"/>
              <a:t> </a:t>
            </a:r>
            <a:r>
              <a:rPr lang="ar-SA" dirty="0" smtClean="0"/>
              <a:t>                  الفصل</a:t>
            </a:r>
            <a:r>
              <a:rPr lang="ar-SA" baseline="0" dirty="0" smtClean="0"/>
              <a:t> : الثاني                   إعداد : محمد حامد العقيلي  / جنوب الخليل </a:t>
            </a:r>
            <a:endParaRPr kumimoji="0" lang="ar-AE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E2A8D-166B-4C12-AE48-395B5FFF4757}" type="slidenum">
              <a:rPr lang="ar-AE" smtClean="0"/>
              <a:t>13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7745109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aseline="0" dirty="0" smtClean="0"/>
              <a:t>القواعد : المفعول المطلق </a:t>
            </a:r>
            <a:r>
              <a:rPr lang="ar-SA" dirty="0" smtClean="0"/>
              <a:t>                الصف : التاسع                  الفصل</a:t>
            </a:r>
            <a:r>
              <a:rPr lang="ar-SA" baseline="0" dirty="0" smtClean="0"/>
              <a:t> : الثاني                   إعداد : محمد حامد العقيلي  / جنوب الخليل </a:t>
            </a:r>
            <a:endParaRPr kumimoji="0" lang="ar-AE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E2A8D-166B-4C12-AE48-395B5FFF4757}" type="slidenum">
              <a:rPr lang="ar-AE" smtClean="0"/>
              <a:t>14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6558786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aseline="0" dirty="0" smtClean="0"/>
              <a:t>القواعد : المفعول المطلق </a:t>
            </a:r>
            <a:r>
              <a:rPr lang="ar-SA" dirty="0" smtClean="0"/>
              <a:t>                 الصف : التاسع                 الفصل</a:t>
            </a:r>
            <a:r>
              <a:rPr lang="ar-SA" baseline="0" dirty="0" smtClean="0"/>
              <a:t> : الثاني                   إعداد : محمد حامد العقيلي  / جنوب الخليل </a:t>
            </a:r>
            <a:endParaRPr kumimoji="0" lang="ar-AE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E2A8D-166B-4C12-AE48-395B5FFF4757}" type="slidenum">
              <a:rPr lang="ar-AE" smtClean="0"/>
              <a:t>15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6558786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aseline="0" dirty="0" smtClean="0"/>
              <a:t>القواعد : المفعول المطلق </a:t>
            </a:r>
            <a:r>
              <a:rPr kumimoji="0" lang="ar-A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ar-AE" dirty="0" smtClean="0"/>
              <a:t> </a:t>
            </a:r>
            <a:r>
              <a:rPr lang="ar-SA" dirty="0" smtClean="0"/>
              <a:t>                 الصف : التاسع                  الفصل</a:t>
            </a:r>
            <a:r>
              <a:rPr lang="ar-SA" baseline="0" dirty="0" smtClean="0"/>
              <a:t> : الثاني                   إعداد : محمد حامد العقيلي  / جنوب الخليل </a:t>
            </a:r>
            <a:endParaRPr kumimoji="0" lang="ar-AE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E2A8D-166B-4C12-AE48-395B5FFF4757}" type="slidenum">
              <a:rPr lang="ar-AE" smtClean="0"/>
              <a:t>16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5134885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aseline="0" dirty="0" smtClean="0"/>
              <a:t>القواعد : المفعول المطلق </a:t>
            </a:r>
            <a:r>
              <a:rPr lang="ar-AE" dirty="0" smtClean="0"/>
              <a:t> </a:t>
            </a:r>
            <a:r>
              <a:rPr lang="ar-SA" baseline="0" dirty="0" smtClean="0"/>
              <a:t> </a:t>
            </a:r>
            <a:r>
              <a:rPr lang="ar-SA" dirty="0" smtClean="0"/>
              <a:t>                الصف : التاسع</a:t>
            </a:r>
            <a:r>
              <a:rPr lang="ar-SA" baseline="0" dirty="0" smtClean="0"/>
              <a:t>  </a:t>
            </a:r>
            <a:r>
              <a:rPr lang="ar-SA" dirty="0" smtClean="0"/>
              <a:t>                 الفصل</a:t>
            </a:r>
            <a:r>
              <a:rPr lang="ar-SA" baseline="0" dirty="0" smtClean="0"/>
              <a:t> : الثاني                   إعداد : محمد حامد العقيلي  / جنوب الخليل </a:t>
            </a:r>
            <a:endParaRPr kumimoji="0" lang="ar-AE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E2A8D-166B-4C12-AE48-395B5FFF4757}" type="slidenum">
              <a:rPr lang="ar-AE" smtClean="0"/>
              <a:t>17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7039459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 </a:t>
            </a:r>
            <a:r>
              <a:rPr lang="ar-SA" baseline="0" dirty="0" smtClean="0"/>
              <a:t>القواعد : المفعول المطلق </a:t>
            </a:r>
            <a:r>
              <a:rPr lang="ar-SA" dirty="0" smtClean="0"/>
              <a:t>               الصف : التاسع                 الفصل</a:t>
            </a:r>
            <a:r>
              <a:rPr lang="ar-SA" baseline="0" dirty="0" smtClean="0"/>
              <a:t> : الثاني                   إعداد : محمد حامد العقيلي  / جنوب الخليل </a:t>
            </a:r>
            <a:endParaRPr kumimoji="0" lang="ar-AE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E2A8D-166B-4C12-AE48-395B5FFF4757}" type="slidenum">
              <a:rPr lang="ar-AE" smtClean="0"/>
              <a:t>18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42628873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 </a:t>
            </a:r>
            <a:r>
              <a:rPr lang="ar-SA" baseline="0" dirty="0" smtClean="0"/>
              <a:t>القواعد : المفعول المطلق </a:t>
            </a:r>
            <a:r>
              <a:rPr lang="ar-SA" dirty="0" smtClean="0"/>
              <a:t>               الصف : التاسع                 الفصل</a:t>
            </a:r>
            <a:r>
              <a:rPr lang="ar-SA" baseline="0" dirty="0" smtClean="0"/>
              <a:t> : الثاني                   إعداد : محمد حامد العقيلي  / جنوب الخليل </a:t>
            </a:r>
            <a:endParaRPr kumimoji="0" lang="ar-AE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E2A8D-166B-4C12-AE48-395B5FFF4757}" type="slidenum">
              <a:rPr lang="ar-AE" smtClean="0"/>
              <a:t>19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56028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dirty="0" smtClean="0"/>
              <a:t> </a:t>
            </a:r>
            <a:r>
              <a:rPr lang="ar-SA" dirty="0" smtClean="0"/>
              <a:t>الإملاء :  نصب</a:t>
            </a:r>
            <a:r>
              <a:rPr lang="ar-SA" baseline="0" dirty="0" smtClean="0"/>
              <a:t> الفعل المضارع</a:t>
            </a:r>
            <a:r>
              <a:rPr lang="ar-SA" dirty="0" smtClean="0"/>
              <a:t>               الصف : الثامن                  الفصل</a:t>
            </a:r>
            <a:r>
              <a:rPr lang="ar-SA" baseline="0" dirty="0" smtClean="0"/>
              <a:t> : الثاني                   إعداد : محمد حامد العقيلي  / جنوب الخليل </a:t>
            </a:r>
            <a:endParaRPr lang="ar-AE" dirty="0" smtClean="0"/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E2A8D-166B-4C12-AE48-395B5FFF4757}" type="slidenum">
              <a:rPr lang="ar-AE" smtClean="0"/>
              <a:t>2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2250542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 </a:t>
            </a:r>
            <a:r>
              <a:rPr lang="ar-SA" baseline="0" dirty="0" smtClean="0"/>
              <a:t>القواعد : المفعول المطلق </a:t>
            </a:r>
            <a:r>
              <a:rPr lang="ar-SA" dirty="0" smtClean="0"/>
              <a:t>                الصف : التاسع                  الفصل</a:t>
            </a:r>
            <a:r>
              <a:rPr lang="ar-SA" baseline="0" dirty="0" smtClean="0"/>
              <a:t> : الثاني                   إعداد : محمد حامد العقيلي  / جنوب الخليل </a:t>
            </a:r>
            <a:endParaRPr kumimoji="0" lang="ar-AE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E2A8D-166B-4C12-AE48-395B5FFF4757}" type="slidenum">
              <a:rPr lang="ar-AE" smtClean="0"/>
              <a:t>20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6243008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aseline="0" dirty="0" smtClean="0"/>
              <a:t>القواعد : المفعول المطلق         </a:t>
            </a:r>
            <a:r>
              <a:rPr lang="ar-SA" dirty="0" smtClean="0"/>
              <a:t>                الصف : التاسع                الفصل</a:t>
            </a:r>
            <a:r>
              <a:rPr lang="ar-SA" baseline="0" dirty="0" smtClean="0"/>
              <a:t> : الثاني                   إعداد : محمد حامد العقيلي  / جنوب الخليل </a:t>
            </a:r>
            <a:endParaRPr kumimoji="0" lang="ar-AE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E2A8D-166B-4C12-AE48-395B5FFF4757}" type="slidenum">
              <a:rPr lang="ar-AE" smtClean="0"/>
              <a:t>21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4249785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aseline="0" dirty="0" smtClean="0"/>
              <a:t>القواعد : المفعول المطلق </a:t>
            </a:r>
            <a:r>
              <a:rPr lang="ar-SA" dirty="0" smtClean="0"/>
              <a:t>               الصف : التاسع                  الفصل</a:t>
            </a:r>
            <a:r>
              <a:rPr lang="ar-SA" baseline="0" dirty="0" smtClean="0"/>
              <a:t> : الثاني                   إعداد : محمد حامد العقيلي  / جنوب الخليل </a:t>
            </a:r>
            <a:endParaRPr kumimoji="0" lang="ar-AE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E2A8D-166B-4C12-AE48-395B5FFF4757}" type="slidenum">
              <a:rPr lang="ar-AE" smtClean="0"/>
              <a:t>22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15380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aseline="0" dirty="0" smtClean="0"/>
              <a:t>القواعد : المفعول المطلق  </a:t>
            </a:r>
            <a:r>
              <a:rPr lang="ar-SA" dirty="0" smtClean="0"/>
              <a:t>                الصف : التاسع                 الفصل</a:t>
            </a:r>
            <a:r>
              <a:rPr lang="ar-SA" baseline="0" dirty="0" smtClean="0"/>
              <a:t> : الثاني                   إعداد : محمد حامد العقيلي  / جنوب الخليل </a:t>
            </a:r>
            <a:endParaRPr kumimoji="0" lang="ar-AE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E2A8D-166B-4C12-AE48-395B5FFF4757}" type="slidenum">
              <a:rPr lang="ar-AE" smtClean="0"/>
              <a:t>3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6558786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aseline="0" dirty="0" smtClean="0"/>
              <a:t>  القواعد : المفعول المطلق </a:t>
            </a:r>
            <a:r>
              <a:rPr lang="ar-SA" dirty="0" smtClean="0"/>
              <a:t>                الصف : التاسع                  الفصل</a:t>
            </a:r>
            <a:r>
              <a:rPr lang="ar-SA" baseline="0" dirty="0" smtClean="0"/>
              <a:t> : الثاني                   إعداد : محمد حامد العقيلي  / جنوب الخليل </a:t>
            </a:r>
            <a:endParaRPr kumimoji="0" lang="ar-AE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E2A8D-166B-4C12-AE48-395B5FFF4757}" type="slidenum">
              <a:rPr lang="ar-AE" smtClean="0"/>
              <a:t>4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6558786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dirty="0" smtClean="0"/>
              <a:t> </a:t>
            </a:r>
            <a:r>
              <a:rPr lang="ar-SA" dirty="0" smtClean="0"/>
              <a:t> </a:t>
            </a:r>
            <a:r>
              <a:rPr lang="ar-SA" baseline="0" dirty="0" smtClean="0"/>
              <a:t>القواعد : المفعول المطلق </a:t>
            </a:r>
            <a:r>
              <a:rPr lang="ar-SA" dirty="0" smtClean="0"/>
              <a:t>                الصف : التاسع</a:t>
            </a:r>
            <a:r>
              <a:rPr lang="ar-SA" baseline="0" dirty="0" smtClean="0"/>
              <a:t> </a:t>
            </a:r>
            <a:r>
              <a:rPr lang="ar-SA" dirty="0" smtClean="0"/>
              <a:t>                  الفصل</a:t>
            </a:r>
            <a:r>
              <a:rPr lang="ar-SA" baseline="0" dirty="0" smtClean="0"/>
              <a:t> : الثاني                   إعداد : محمد حامد العقيلي  / جنوب الخليل </a:t>
            </a:r>
            <a:endParaRPr kumimoji="0" lang="ar-AE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E2A8D-166B-4C12-AE48-395B5FFF4757}" type="slidenum">
              <a:rPr lang="ar-AE" smtClean="0"/>
              <a:t>5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6558786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aseline="0" dirty="0" smtClean="0"/>
              <a:t>القواعد : المفعول المطلق  </a:t>
            </a:r>
            <a:r>
              <a:rPr lang="ar-SA" dirty="0" smtClean="0"/>
              <a:t>                الصف : التاسع                 الفصل</a:t>
            </a:r>
            <a:r>
              <a:rPr lang="ar-SA" baseline="0" dirty="0" smtClean="0"/>
              <a:t> : الثاني                   إعداد : محمد حامد العقيلي  / جنوب الخليل </a:t>
            </a:r>
            <a:endParaRPr kumimoji="0" lang="ar-AE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E2A8D-166B-4C12-AE48-395B5FFF4757}" type="slidenum">
              <a:rPr lang="ar-AE" smtClean="0"/>
              <a:t>6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4673507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dirty="0" smtClean="0"/>
              <a:t> </a:t>
            </a:r>
            <a:r>
              <a:rPr lang="ar-SA" baseline="0" dirty="0" smtClean="0"/>
              <a:t> </a:t>
            </a:r>
            <a:r>
              <a:rPr lang="ar-SA" dirty="0" smtClean="0"/>
              <a:t> </a:t>
            </a:r>
            <a:r>
              <a:rPr lang="ar-SA" baseline="0" dirty="0" smtClean="0"/>
              <a:t>القواعد : المفعول المطلق </a:t>
            </a:r>
            <a:r>
              <a:rPr lang="ar-SA" dirty="0" smtClean="0"/>
              <a:t>                الصف : التاسع                 الفصل</a:t>
            </a:r>
            <a:r>
              <a:rPr lang="ar-SA" baseline="0" dirty="0" smtClean="0"/>
              <a:t> : الثاني                   إعداد : محمد حامد العقيلي  / جنوب الخليل </a:t>
            </a:r>
            <a:endParaRPr kumimoji="0" lang="ar-AE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E2A8D-166B-4C12-AE48-395B5FFF4757}" type="slidenum">
              <a:rPr lang="ar-AE" smtClean="0"/>
              <a:t>7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233556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 </a:t>
            </a:r>
            <a:r>
              <a:rPr lang="ar-SA" baseline="0" dirty="0" smtClean="0"/>
              <a:t>القواعد : المفعول المطلق </a:t>
            </a:r>
            <a:r>
              <a:rPr lang="ar-SA" dirty="0" smtClean="0"/>
              <a:t>           الصف : التاسع                 الفصل</a:t>
            </a:r>
            <a:r>
              <a:rPr lang="ar-SA" baseline="0" dirty="0" smtClean="0"/>
              <a:t> : الثاني                   إعداد : محمد حامد العقيلي  / جنوب الخليل </a:t>
            </a:r>
            <a:endParaRPr kumimoji="0" lang="ar-AE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E2A8D-166B-4C12-AE48-395B5FFF4757}" type="slidenum">
              <a:rPr lang="ar-AE" smtClean="0"/>
              <a:t>8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0189127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baseline="0" dirty="0" smtClean="0"/>
              <a:t>القواعد : المفعول المطلق    </a:t>
            </a:r>
            <a:r>
              <a:rPr lang="ar-SA" dirty="0" smtClean="0"/>
              <a:t>                الصف : التاسع</a:t>
            </a:r>
            <a:r>
              <a:rPr lang="ar-SA" baseline="0" dirty="0" smtClean="0"/>
              <a:t> </a:t>
            </a:r>
            <a:r>
              <a:rPr lang="ar-SA" dirty="0" smtClean="0"/>
              <a:t>                 الفصل</a:t>
            </a:r>
            <a:r>
              <a:rPr lang="ar-SA" baseline="0" dirty="0" smtClean="0"/>
              <a:t> : الثاني                   إعداد : محمد حامد العقيلي  / جنوب الخليل </a:t>
            </a:r>
            <a:endParaRPr kumimoji="0" lang="ar-AE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E2A8D-166B-4C12-AE48-395B5FFF4757}" type="slidenum">
              <a:rPr lang="ar-AE" smtClean="0"/>
              <a:t>9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374400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29139" y="1775356"/>
            <a:ext cx="8263573" cy="1225021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58278" y="3238500"/>
            <a:ext cx="6805295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6/12/1440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6/12/1440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048341" y="228866"/>
            <a:ext cx="2187416" cy="4876271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86092" y="228866"/>
            <a:ext cx="6400218" cy="4876271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6/12/1440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6/12/1440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67959" y="3672418"/>
            <a:ext cx="8263573" cy="1135063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67959" y="2422261"/>
            <a:ext cx="8263573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6/12/1440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86093" y="1333500"/>
            <a:ext cx="4293817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941940" y="1333500"/>
            <a:ext cx="4293817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6/12/1440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86093" y="1279262"/>
            <a:ext cx="429550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86093" y="1812396"/>
            <a:ext cx="429550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938566" y="1279262"/>
            <a:ext cx="4297193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938566" y="1812396"/>
            <a:ext cx="4297193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6/12/1440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6/12/1440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6/12/1440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86094" y="227543"/>
            <a:ext cx="3198422" cy="968375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800973" y="227542"/>
            <a:ext cx="5434784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86094" y="1195918"/>
            <a:ext cx="3198422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6/12/1440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905551" y="4000500"/>
            <a:ext cx="5833110" cy="472282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905551" y="510646"/>
            <a:ext cx="583311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905551" y="4472782"/>
            <a:ext cx="583311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6/12/1440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86093" y="228865"/>
            <a:ext cx="8749665" cy="9525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86093" y="1333500"/>
            <a:ext cx="8749665" cy="3771636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967326" y="5296960"/>
            <a:ext cx="2268432" cy="304271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6/12/1440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321632" y="5296960"/>
            <a:ext cx="3078586" cy="304271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86092" y="5296960"/>
            <a:ext cx="2268432" cy="304271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900485" y="1974540"/>
            <a:ext cx="7632848" cy="122413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600" b="1" dirty="0" smtClean="0">
                <a:solidFill>
                  <a:srgbClr val="C00000"/>
                </a:solidFill>
              </a:rPr>
              <a:t>المَفْعولُ المُطْلَقُ   </a:t>
            </a:r>
            <a:endParaRPr lang="ar-AE" sz="6600" b="1" dirty="0">
              <a:solidFill>
                <a:srgbClr val="C00000"/>
              </a:solidFill>
            </a:endParaRPr>
          </a:p>
        </p:txBody>
      </p:sp>
      <p:sp>
        <p:nvSpPr>
          <p:cNvPr id="3" name="شكل بيضاوي 2"/>
          <p:cNvSpPr/>
          <p:nvPr/>
        </p:nvSpPr>
        <p:spPr>
          <a:xfrm>
            <a:off x="2412653" y="121196"/>
            <a:ext cx="4248472" cy="141734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b="1" dirty="0" smtClean="0">
                <a:solidFill>
                  <a:srgbClr val="FF0000"/>
                </a:solidFill>
              </a:rPr>
              <a:t>القَواعِدُ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4" name="مخطط انسيابي: معالجة متعاقبة 3"/>
          <p:cNvSpPr/>
          <p:nvPr/>
        </p:nvSpPr>
        <p:spPr>
          <a:xfrm>
            <a:off x="324421" y="3684964"/>
            <a:ext cx="9001000" cy="1044744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accent2">
                    <a:lumMod val="50000"/>
                  </a:schemeClr>
                </a:solidFill>
              </a:rPr>
              <a:t>إعداد : محمد حامد  العقيلي / جنوب الخليل  </a:t>
            </a:r>
            <a:endParaRPr lang="ar-AE" sz="4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9141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شريط مثقب 1"/>
          <p:cNvSpPr/>
          <p:nvPr/>
        </p:nvSpPr>
        <p:spPr>
          <a:xfrm>
            <a:off x="313882" y="1288349"/>
            <a:ext cx="9034990" cy="1010404"/>
          </a:xfrm>
          <a:prstGeom prst="flowChartPunchedTap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2">
                    <a:lumMod val="50000"/>
                  </a:schemeClr>
                </a:solidFill>
              </a:rPr>
              <a:t>لمْ تَأتِ مَصادِرَ ( مَفاعيلَ مُطْلَقَةً ) مُشْتَقَّةً مِنْ أَفْعالٍ تَسْبِقُها. </a:t>
            </a:r>
            <a:r>
              <a:rPr lang="ar-SA" sz="2400" dirty="0" smtClean="0"/>
              <a:t> </a:t>
            </a:r>
            <a:endParaRPr lang="ar-AE" sz="2400" dirty="0"/>
          </a:p>
        </p:txBody>
      </p:sp>
      <p:sp>
        <p:nvSpPr>
          <p:cNvPr id="12" name="سحابة 11"/>
          <p:cNvSpPr/>
          <p:nvPr/>
        </p:nvSpPr>
        <p:spPr>
          <a:xfrm>
            <a:off x="5018531" y="2801648"/>
            <a:ext cx="4674436" cy="754679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فالتَّقْديرُ في الجُمْلَةِ الأُولى</a:t>
            </a:r>
            <a:endParaRPr lang="ar-AE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سداسي 13"/>
          <p:cNvSpPr/>
          <p:nvPr/>
        </p:nvSpPr>
        <p:spPr>
          <a:xfrm>
            <a:off x="313882" y="2801648"/>
            <a:ext cx="4649738" cy="936104"/>
          </a:xfrm>
          <a:prstGeom prst="hexag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bg2">
                    <a:lumMod val="10000"/>
                  </a:schemeClr>
                </a:solidFill>
              </a:rPr>
              <a:t>(رَكَعْتُ رُكوعاً عَدَدُ رَكَعاتِهِ أَرْبَعٌ)</a:t>
            </a:r>
            <a:endParaRPr lang="ar-SA" sz="2400" dirty="0"/>
          </a:p>
        </p:txBody>
      </p:sp>
      <p:sp>
        <p:nvSpPr>
          <p:cNvPr id="19" name="وسيلة شرح مع سهم إلى الأعلى 18"/>
          <p:cNvSpPr/>
          <p:nvPr/>
        </p:nvSpPr>
        <p:spPr>
          <a:xfrm>
            <a:off x="252413" y="4082082"/>
            <a:ext cx="9289032" cy="1457548"/>
          </a:xfrm>
          <a:prstGeom prst="upArrow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ar-SA" sz="2400" b="1" dirty="0" smtClean="0">
                <a:solidFill>
                  <a:srgbClr val="800000"/>
                </a:solidFill>
              </a:rPr>
              <a:t>نابَ عَنْ المَفْعولِ المُطْلَقِ (رُكوعاً ) عَدَدُهُ أَرْبَعَ. </a:t>
            </a:r>
            <a:endParaRPr lang="ar-SA" sz="2400" b="1" dirty="0">
              <a:solidFill>
                <a:srgbClr val="800000"/>
              </a:solidFill>
            </a:endParaRPr>
          </a:p>
        </p:txBody>
      </p:sp>
      <p:sp>
        <p:nvSpPr>
          <p:cNvPr id="20" name="مستطيل مستدير الزوايا 19"/>
          <p:cNvSpPr/>
          <p:nvPr/>
        </p:nvSpPr>
        <p:spPr>
          <a:xfrm>
            <a:off x="313882" y="265212"/>
            <a:ext cx="9145016" cy="864096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C00000"/>
                </a:solidFill>
              </a:rPr>
              <a:t>الكَلِماتُ المُلَوَّنَةُ في المجموعةِ الثّانية  ( أَرْبَعَ ، سَريعاً ، غُسْلاً )  :</a:t>
            </a:r>
            <a:endParaRPr lang="ar-AE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5525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 invX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 animBg="1"/>
      <p:bldP spid="14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خدوش من كلا الطرفين 1"/>
          <p:cNvSpPr/>
          <p:nvPr/>
        </p:nvSpPr>
        <p:spPr>
          <a:xfrm>
            <a:off x="6013053" y="422852"/>
            <a:ext cx="1944216" cy="720081"/>
          </a:xfrm>
          <a:prstGeom prst="snip2Same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3200" b="1" dirty="0" smtClean="0">
              <a:solidFill>
                <a:srgbClr val="800000"/>
              </a:solidFill>
            </a:endParaRPr>
          </a:p>
          <a:p>
            <a:pPr algn="ctr"/>
            <a:r>
              <a:rPr lang="ar-SA" sz="3200" b="1" dirty="0" smtClean="0">
                <a:solidFill>
                  <a:srgbClr val="800000"/>
                </a:solidFill>
              </a:rPr>
              <a:t>وفي الثّانيَةِ </a:t>
            </a:r>
          </a:p>
          <a:p>
            <a:pPr algn="ctr"/>
            <a:r>
              <a:rPr lang="ar-SA" sz="3200" b="1" dirty="0" smtClean="0">
                <a:solidFill>
                  <a:srgbClr val="800000"/>
                </a:solidFill>
              </a:rPr>
              <a:t> </a:t>
            </a:r>
            <a:endParaRPr lang="ar-AE" sz="3200" b="1" dirty="0">
              <a:solidFill>
                <a:srgbClr val="800000"/>
              </a:solidFill>
            </a:endParaRPr>
          </a:p>
        </p:txBody>
      </p:sp>
      <p:sp>
        <p:nvSpPr>
          <p:cNvPr id="6" name="مخطط انسيابي: بيانات مخزّنة 5"/>
          <p:cNvSpPr/>
          <p:nvPr/>
        </p:nvSpPr>
        <p:spPr>
          <a:xfrm>
            <a:off x="1548557" y="1286298"/>
            <a:ext cx="6264696" cy="759498"/>
          </a:xfrm>
          <a:prstGeom prst="flowChartOnlineStorag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نابَ عَنِ المَصْدَرِ (تَقَدُّماً) صِفَتُهُ (سَريعاً) </a:t>
            </a:r>
            <a:endParaRPr lang="ar-AE" sz="2400" b="1" dirty="0">
              <a:solidFill>
                <a:schemeClr val="tx1"/>
              </a:solidFill>
            </a:endParaRPr>
          </a:p>
        </p:txBody>
      </p:sp>
      <p:sp>
        <p:nvSpPr>
          <p:cNvPr id="12" name="مخطط انسيابي: تخزين بالوصول التسلسلي 11"/>
          <p:cNvSpPr/>
          <p:nvPr/>
        </p:nvSpPr>
        <p:spPr>
          <a:xfrm>
            <a:off x="604168" y="2294716"/>
            <a:ext cx="4850957" cy="792088"/>
          </a:xfrm>
          <a:prstGeom prst="flowChartMagneticTap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663300"/>
                </a:solidFill>
              </a:rPr>
              <a:t>اغْتَسَلْتُ اغْتِسالاً </a:t>
            </a:r>
            <a:endParaRPr lang="ar-AE" sz="3200" b="1" dirty="0">
              <a:solidFill>
                <a:srgbClr val="663300"/>
              </a:solidFill>
            </a:endParaRPr>
          </a:p>
        </p:txBody>
      </p:sp>
      <p:sp>
        <p:nvSpPr>
          <p:cNvPr id="4" name="مخطط انسيابي: محطة طرفية 3"/>
          <p:cNvSpPr/>
          <p:nvPr/>
        </p:nvSpPr>
        <p:spPr>
          <a:xfrm>
            <a:off x="1008631" y="377103"/>
            <a:ext cx="4446494" cy="792088"/>
          </a:xfrm>
          <a:prstGeom prst="flowChartTerminator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تَتَقَدَّمُ الحَياةُ تَقَدُّماً سَريعاً</a:t>
            </a:r>
            <a:endParaRPr lang="ar-AE" sz="3600" b="1" dirty="0">
              <a:solidFill>
                <a:srgbClr val="FF0000"/>
              </a:solidFill>
            </a:endParaRPr>
          </a:p>
        </p:txBody>
      </p:sp>
      <p:sp>
        <p:nvSpPr>
          <p:cNvPr id="10" name="مخطط انسيابي: محطة طرفية 9"/>
          <p:cNvSpPr/>
          <p:nvPr/>
        </p:nvSpPr>
        <p:spPr>
          <a:xfrm>
            <a:off x="5653013" y="2365500"/>
            <a:ext cx="3744416" cy="688860"/>
          </a:xfrm>
          <a:prstGeom prst="flowChartTerminator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2">
                    <a:lumMod val="50000"/>
                  </a:schemeClr>
                </a:solidFill>
              </a:rPr>
              <a:t>وفي الثّالِثَةِ </a:t>
            </a:r>
            <a:endParaRPr lang="ar-AE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موجة 4"/>
          <p:cNvSpPr/>
          <p:nvPr/>
        </p:nvSpPr>
        <p:spPr>
          <a:xfrm>
            <a:off x="2520665" y="3254601"/>
            <a:ext cx="5112568" cy="1080119"/>
          </a:xfrm>
          <a:prstGeom prst="wav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نابَ عَنِ المَصْدَرِ ( اغْتِسالاً) اسمُ مَصدَرِهِ غُسْلاً </a:t>
            </a:r>
            <a:endParaRPr lang="ar-SA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وسيلة شرح مع سهم إلى الأعلى 8"/>
          <p:cNvSpPr/>
          <p:nvPr/>
        </p:nvSpPr>
        <p:spPr>
          <a:xfrm>
            <a:off x="1764581" y="4286481"/>
            <a:ext cx="6624736" cy="1152699"/>
          </a:xfrm>
          <a:prstGeom prst="upArrow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ar-SA" sz="2400" b="1" dirty="0" smtClean="0">
                <a:solidFill>
                  <a:srgbClr val="800000"/>
                </a:solidFill>
              </a:rPr>
              <a:t>وَيُعْرَبُ كُلُّ مِنْها نائِباً عَنِ المَفعولِ المُطلَق. </a:t>
            </a:r>
            <a:endParaRPr lang="ar-SA" sz="24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210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2" grpId="0" animBg="1"/>
      <p:bldP spid="4" grpId="0" animBg="1"/>
      <p:bldP spid="10" grpId="0" animBg="1"/>
      <p:bldP spid="5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9000" b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وسيلة شرح مع سهم إلى الأسفل 6"/>
          <p:cNvSpPr/>
          <p:nvPr/>
        </p:nvSpPr>
        <p:spPr>
          <a:xfrm>
            <a:off x="612453" y="467814"/>
            <a:ext cx="8796977" cy="1684070"/>
          </a:xfrm>
          <a:prstGeom prst="downArrowCallou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والجَدْوَلُ الآتي يُوَضِّحُ ما سَبَق. </a:t>
            </a:r>
            <a:endParaRPr lang="ar-SA" sz="4000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جدول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73867"/>
              </p:ext>
            </p:extLst>
          </p:nvPr>
        </p:nvGraphicFramePr>
        <p:xfrm>
          <a:off x="252414" y="2457176"/>
          <a:ext cx="9361040" cy="24539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380263"/>
                <a:gridCol w="4167436"/>
                <a:gridCol w="2813341"/>
              </a:tblGrid>
              <a:tr h="61349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1349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1349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1349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مستطيل ذو زوايا قطرية مخدوشة 9"/>
          <p:cNvSpPr/>
          <p:nvPr/>
        </p:nvSpPr>
        <p:spPr>
          <a:xfrm>
            <a:off x="7354634" y="2449872"/>
            <a:ext cx="2232248" cy="54434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u="sng" dirty="0" smtClean="0">
                <a:solidFill>
                  <a:srgbClr val="FF0000"/>
                </a:solidFill>
              </a:rPr>
              <a:t>الفِعلُ</a:t>
            </a:r>
            <a:endParaRPr lang="ar-SA" sz="2800" b="1" u="sng" dirty="0">
              <a:solidFill>
                <a:srgbClr val="FF0000"/>
              </a:solidFill>
            </a:endParaRPr>
          </a:p>
        </p:txBody>
      </p:sp>
      <p:sp>
        <p:nvSpPr>
          <p:cNvPr id="11" name="مستطيل ذو زوايا قطرية مخدوشة 10"/>
          <p:cNvSpPr/>
          <p:nvPr/>
        </p:nvSpPr>
        <p:spPr>
          <a:xfrm>
            <a:off x="7390638" y="3101596"/>
            <a:ext cx="2160240" cy="54434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6">
                    <a:lumMod val="50000"/>
                  </a:schemeClr>
                </a:solidFill>
              </a:rPr>
              <a:t>رَكَعَ</a:t>
            </a:r>
            <a:endParaRPr lang="ar-SA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مستطيل ذو زوايا قطرية مخدوشة 11"/>
          <p:cNvSpPr/>
          <p:nvPr/>
        </p:nvSpPr>
        <p:spPr>
          <a:xfrm>
            <a:off x="7374636" y="3713890"/>
            <a:ext cx="2160240" cy="54434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6">
                    <a:lumMod val="50000"/>
                  </a:schemeClr>
                </a:solidFill>
              </a:rPr>
              <a:t>تَتَقَدَّمُ</a:t>
            </a:r>
            <a:endParaRPr lang="ar-SA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مستطيل مخدوش من كلا الطرفين 12"/>
          <p:cNvSpPr/>
          <p:nvPr/>
        </p:nvSpPr>
        <p:spPr>
          <a:xfrm>
            <a:off x="3132733" y="2468944"/>
            <a:ext cx="4032448" cy="506196"/>
          </a:xfrm>
          <a:prstGeom prst="snip2Same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u="sng" dirty="0" smtClean="0">
                <a:solidFill>
                  <a:srgbClr val="FF0000"/>
                </a:solidFill>
              </a:rPr>
              <a:t>النّائِبُ عَنْ  المَفْعولُ المُطْلَق</a:t>
            </a:r>
            <a:endParaRPr lang="ar-SA" sz="2400" b="1" u="sng" dirty="0">
              <a:solidFill>
                <a:srgbClr val="FF0000"/>
              </a:solidFill>
            </a:endParaRPr>
          </a:p>
        </p:txBody>
      </p:sp>
      <p:sp>
        <p:nvSpPr>
          <p:cNvPr id="14" name="مستطيل مخدوش من كلا الطرفين 13"/>
          <p:cNvSpPr/>
          <p:nvPr/>
        </p:nvSpPr>
        <p:spPr>
          <a:xfrm>
            <a:off x="3132733" y="3101596"/>
            <a:ext cx="4032448" cy="506196"/>
          </a:xfrm>
          <a:prstGeom prst="snip2Same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</a:rPr>
              <a:t>أَرْبَعَ رَكَعاتٍ </a:t>
            </a:r>
            <a:endParaRPr lang="ar-SA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مستطيل مخدوش من كلا الطرفين 14"/>
          <p:cNvSpPr/>
          <p:nvPr/>
        </p:nvSpPr>
        <p:spPr>
          <a:xfrm>
            <a:off x="3132733" y="3749038"/>
            <a:ext cx="4032448" cy="506196"/>
          </a:xfrm>
          <a:prstGeom prst="snip2Same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</a:rPr>
              <a:t>سَريعاً</a:t>
            </a:r>
            <a:endParaRPr lang="ar-SA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مستطيل ذو زوايا قطرية مخدوشة 16"/>
          <p:cNvSpPr/>
          <p:nvPr/>
        </p:nvSpPr>
        <p:spPr>
          <a:xfrm>
            <a:off x="252414" y="2468944"/>
            <a:ext cx="2592287" cy="54434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u="sng" dirty="0" smtClean="0">
                <a:solidFill>
                  <a:srgbClr val="FF0000"/>
                </a:solidFill>
              </a:rPr>
              <a:t>النّوْعُ</a:t>
            </a:r>
            <a:endParaRPr lang="ar-SA" sz="3200" b="1" u="sng" dirty="0">
              <a:solidFill>
                <a:srgbClr val="FF0000"/>
              </a:solidFill>
            </a:endParaRPr>
          </a:p>
        </p:txBody>
      </p:sp>
      <p:sp>
        <p:nvSpPr>
          <p:cNvPr id="18" name="مستطيل ذو زوايا قطرية مخدوشة 17"/>
          <p:cNvSpPr/>
          <p:nvPr/>
        </p:nvSpPr>
        <p:spPr>
          <a:xfrm>
            <a:off x="254911" y="3082524"/>
            <a:ext cx="2589790" cy="54434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6">
                    <a:lumMod val="50000"/>
                  </a:schemeClr>
                </a:solidFill>
              </a:rPr>
              <a:t>العَدَدُ</a:t>
            </a:r>
            <a:endParaRPr lang="ar-SA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مستطيل ذو زوايا قطرية مخدوشة 18"/>
          <p:cNvSpPr/>
          <p:nvPr/>
        </p:nvSpPr>
        <p:spPr>
          <a:xfrm>
            <a:off x="258888" y="3729966"/>
            <a:ext cx="2585813" cy="54434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6">
                    <a:lumMod val="50000"/>
                  </a:schemeClr>
                </a:solidFill>
              </a:rPr>
              <a:t>الصِّفَةُ</a:t>
            </a:r>
            <a:endParaRPr lang="ar-SA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مستطيل ذو زوايا قطرية مخدوشة 15"/>
          <p:cNvSpPr/>
          <p:nvPr/>
        </p:nvSpPr>
        <p:spPr>
          <a:xfrm>
            <a:off x="7372032" y="4326184"/>
            <a:ext cx="2160240" cy="54434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6">
                    <a:lumMod val="50000"/>
                  </a:schemeClr>
                </a:solidFill>
              </a:rPr>
              <a:t>اغْتَسَلْتُ</a:t>
            </a:r>
            <a:endParaRPr lang="ar-SA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1" name="مستطيل مخدوش من كلا الطرفين 20"/>
          <p:cNvSpPr/>
          <p:nvPr/>
        </p:nvSpPr>
        <p:spPr>
          <a:xfrm>
            <a:off x="3132733" y="4357452"/>
            <a:ext cx="4032448" cy="506196"/>
          </a:xfrm>
          <a:prstGeom prst="snip2Same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</a:rPr>
              <a:t>غُسْلاً</a:t>
            </a:r>
            <a:endParaRPr lang="ar-SA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2" name="مستطيل ذو زوايا قطرية مخدوشة 21"/>
          <p:cNvSpPr/>
          <p:nvPr/>
        </p:nvSpPr>
        <p:spPr>
          <a:xfrm>
            <a:off x="259811" y="4357452"/>
            <a:ext cx="2585813" cy="54434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6">
                    <a:lumMod val="50000"/>
                  </a:schemeClr>
                </a:solidFill>
              </a:rPr>
              <a:t> اسمُ المَصْدَرِ</a:t>
            </a:r>
            <a:endParaRPr lang="ar-SA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7735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 invX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16" grpId="0" animBg="1"/>
      <p:bldP spid="21" grpId="0" animBg="1"/>
      <p:bldP spid="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خطط انسيابي: تخزين بالوصول التسلسلي 14"/>
          <p:cNvSpPr/>
          <p:nvPr/>
        </p:nvSpPr>
        <p:spPr>
          <a:xfrm>
            <a:off x="7957269" y="3979552"/>
            <a:ext cx="1512168" cy="797340"/>
          </a:xfrm>
          <a:prstGeom prst="flowChartMagneticTap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4">
                    <a:lumMod val="50000"/>
                  </a:schemeClr>
                </a:solidFill>
              </a:rPr>
              <a:t>شُكْراً</a:t>
            </a:r>
            <a:endParaRPr lang="ar-SA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مخطط انسيابي: متعدد المستندات 3"/>
          <p:cNvSpPr/>
          <p:nvPr/>
        </p:nvSpPr>
        <p:spPr>
          <a:xfrm>
            <a:off x="936489" y="1266880"/>
            <a:ext cx="7848872" cy="1380096"/>
          </a:xfrm>
          <a:prstGeom prst="flowChartMultidocumen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2">
                    <a:lumMod val="50000"/>
                  </a:schemeClr>
                </a:solidFill>
              </a:rPr>
              <a:t>قَدْ يُحْذَفُ العامِلُ أو الفِعْلُ ، وَيَنوبُ المَفعولُ المُطْلَقُ عَنْهُ</a:t>
            </a:r>
            <a:endParaRPr lang="ar-SA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2" name="سحابة 21"/>
          <p:cNvSpPr/>
          <p:nvPr/>
        </p:nvSpPr>
        <p:spPr>
          <a:xfrm>
            <a:off x="4850175" y="4097431"/>
            <a:ext cx="2963078" cy="711052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6">
                    <a:lumMod val="50000"/>
                  </a:schemeClr>
                </a:solidFill>
              </a:rPr>
              <a:t>صَبْراً جَميلاً  </a:t>
            </a:r>
            <a:endParaRPr lang="ar-SA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وسيلة شرح على شكل سحابة 1"/>
          <p:cNvSpPr/>
          <p:nvPr/>
        </p:nvSpPr>
        <p:spPr>
          <a:xfrm>
            <a:off x="3060725" y="54666"/>
            <a:ext cx="3024336" cy="1074641"/>
          </a:xfrm>
          <a:prstGeom prst="cloud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فائِدَةٌ</a:t>
            </a:r>
            <a:endParaRPr lang="ar-SA" sz="4400" b="1" dirty="0">
              <a:solidFill>
                <a:srgbClr val="FF0000"/>
              </a:solidFill>
            </a:endParaRPr>
          </a:p>
        </p:txBody>
      </p:sp>
      <p:sp>
        <p:nvSpPr>
          <p:cNvPr id="13" name="نجمة مكونة من 10 نقاط 12"/>
          <p:cNvSpPr/>
          <p:nvPr/>
        </p:nvSpPr>
        <p:spPr>
          <a:xfrm>
            <a:off x="2545897" y="4097431"/>
            <a:ext cx="2129633" cy="679461"/>
          </a:xfrm>
          <a:prstGeom prst="star10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2">
                    <a:lumMod val="50000"/>
                  </a:schemeClr>
                </a:solidFill>
              </a:rPr>
              <a:t>حَمْداً للهِ</a:t>
            </a:r>
            <a:r>
              <a:rPr lang="ar-SA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ar-AE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وسيلة شرح مستطيلة مستديرة الزوايا 6"/>
          <p:cNvSpPr/>
          <p:nvPr/>
        </p:nvSpPr>
        <p:spPr>
          <a:xfrm>
            <a:off x="3526079" y="2916563"/>
            <a:ext cx="2558982" cy="733025"/>
          </a:xfrm>
          <a:prstGeom prst="wedgeRoundRectCallou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مِثْلَ</a:t>
            </a:r>
            <a:endParaRPr lang="ar-SA" sz="4000" b="1" dirty="0">
              <a:solidFill>
                <a:srgbClr val="FF0000"/>
              </a:solidFill>
            </a:endParaRPr>
          </a:p>
        </p:txBody>
      </p:sp>
      <p:sp>
        <p:nvSpPr>
          <p:cNvPr id="16" name="تمرير أفقي 15"/>
          <p:cNvSpPr/>
          <p:nvPr/>
        </p:nvSpPr>
        <p:spPr>
          <a:xfrm>
            <a:off x="252413" y="4036703"/>
            <a:ext cx="2118839" cy="832506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تَحيّةً طَيّبَةً</a:t>
            </a:r>
            <a:endParaRPr lang="ar-AE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1993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4" grpId="0" animBg="1"/>
      <p:bldP spid="22" grpId="0" animBg="1"/>
      <p:bldP spid="2" grpId="0" animBg="1"/>
      <p:bldP spid="13" grpId="0" animBg="1"/>
      <p:bldP spid="7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ريط إلى الأعلى 3"/>
          <p:cNvSpPr/>
          <p:nvPr/>
        </p:nvSpPr>
        <p:spPr>
          <a:xfrm>
            <a:off x="828477" y="1417340"/>
            <a:ext cx="8424936" cy="2664296"/>
          </a:xfrm>
          <a:prstGeom prst="ribbon2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8000" b="1" dirty="0" smtClean="0">
                <a:solidFill>
                  <a:srgbClr val="FF0000"/>
                </a:solidFill>
              </a:rPr>
              <a:t>نَسْتَنْتِجُ</a:t>
            </a:r>
            <a:r>
              <a:rPr lang="ar-SA" sz="4800" b="1" dirty="0" smtClean="0">
                <a:solidFill>
                  <a:srgbClr val="FF0000"/>
                </a:solidFill>
              </a:rPr>
              <a:t> </a:t>
            </a:r>
            <a:endParaRPr lang="ar-AE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5338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 invX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خطط انسيابي: رابط 2"/>
          <p:cNvSpPr/>
          <p:nvPr/>
        </p:nvSpPr>
        <p:spPr>
          <a:xfrm>
            <a:off x="8626737" y="320060"/>
            <a:ext cx="1081390" cy="521216"/>
          </a:xfrm>
          <a:prstGeom prst="flowChartConnector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660066"/>
                </a:solidFill>
              </a:rPr>
              <a:t>أوّلاً</a:t>
            </a:r>
            <a:endParaRPr lang="ar-AE" sz="3200" b="1" dirty="0">
              <a:solidFill>
                <a:srgbClr val="660066"/>
              </a:solidFill>
            </a:endParaRPr>
          </a:p>
        </p:txBody>
      </p:sp>
      <p:sp>
        <p:nvSpPr>
          <p:cNvPr id="8" name="مخطط انسيابي: بيانات مخزّنة 7"/>
          <p:cNvSpPr/>
          <p:nvPr/>
        </p:nvSpPr>
        <p:spPr>
          <a:xfrm>
            <a:off x="7497475" y="1185461"/>
            <a:ext cx="2052613" cy="752016"/>
          </a:xfrm>
          <a:prstGeom prst="flowChartOnlineStorag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لِتَأْكيدِهِ</a:t>
            </a:r>
            <a:endParaRPr lang="ar-AE" sz="3200" b="1" dirty="0">
              <a:solidFill>
                <a:schemeClr val="tx1"/>
              </a:solidFill>
            </a:endParaRPr>
          </a:p>
        </p:txBody>
      </p:sp>
      <p:sp>
        <p:nvSpPr>
          <p:cNvPr id="2" name="تمرير عمودي 1"/>
          <p:cNvSpPr/>
          <p:nvPr/>
        </p:nvSpPr>
        <p:spPr>
          <a:xfrm>
            <a:off x="396430" y="103360"/>
            <a:ext cx="8127352" cy="737916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المَفْعولُ المُطلَقُ : مَصْدَرٌ مَنْصوبٌ يُذْكَرُ بَعْدَ فِعْلٍ مِنْ لَفْظِهِ  </a:t>
            </a:r>
            <a:endParaRPr lang="ar-AE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نجمة مكونة من 10 نقاط 14"/>
          <p:cNvSpPr/>
          <p:nvPr/>
        </p:nvSpPr>
        <p:spPr>
          <a:xfrm>
            <a:off x="4102844" y="1229996"/>
            <a:ext cx="3082371" cy="679461"/>
          </a:xfrm>
          <a:prstGeom prst="star10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أَو لبَيانِ نَوْعِهِ</a:t>
            </a:r>
            <a:endParaRPr lang="ar-AE" sz="3200" b="1" dirty="0">
              <a:solidFill>
                <a:schemeClr val="tx1"/>
              </a:solidFill>
            </a:endParaRPr>
          </a:p>
        </p:txBody>
      </p:sp>
      <p:sp>
        <p:nvSpPr>
          <p:cNvPr id="4" name="تمرير أفقي 3"/>
          <p:cNvSpPr/>
          <p:nvPr/>
        </p:nvSpPr>
        <p:spPr>
          <a:xfrm>
            <a:off x="900485" y="1091015"/>
            <a:ext cx="2650323" cy="1008112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أَو عَدَدِهِ</a:t>
            </a:r>
            <a:endParaRPr lang="ar-AE" sz="3200" b="1" dirty="0">
              <a:solidFill>
                <a:schemeClr val="tx1"/>
              </a:solidFill>
            </a:endParaRPr>
          </a:p>
        </p:txBody>
      </p:sp>
      <p:sp>
        <p:nvSpPr>
          <p:cNvPr id="9" name="وسيلة شرح مستطيلة مستديرة الزوايا 8"/>
          <p:cNvSpPr/>
          <p:nvPr/>
        </p:nvSpPr>
        <p:spPr>
          <a:xfrm>
            <a:off x="3906212" y="2209385"/>
            <a:ext cx="2558982" cy="648115"/>
          </a:xfrm>
          <a:prstGeom prst="wedgeRoundRectCallou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مِثْل</a:t>
            </a:r>
            <a:endParaRPr lang="ar-SA" sz="4000" b="1" dirty="0">
              <a:solidFill>
                <a:srgbClr val="FF0000"/>
              </a:solidFill>
            </a:endParaRPr>
          </a:p>
        </p:txBody>
      </p:sp>
      <p:sp>
        <p:nvSpPr>
          <p:cNvPr id="10" name="زاوية مطوية 9"/>
          <p:cNvSpPr/>
          <p:nvPr/>
        </p:nvSpPr>
        <p:spPr>
          <a:xfrm>
            <a:off x="1692573" y="3074820"/>
            <a:ext cx="6410196" cy="648072"/>
          </a:xfrm>
          <a:prstGeom prst="foldedCorner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هَزَّتْ مَشاهِدُ الإعْصارِ قُلوبَ النّاسِ هَزّاً.</a:t>
            </a:r>
            <a:endParaRPr lang="ar-AE" sz="3200" b="1" dirty="0">
              <a:solidFill>
                <a:schemeClr val="tx1"/>
              </a:solidFill>
            </a:endParaRPr>
          </a:p>
        </p:txBody>
      </p:sp>
      <p:sp>
        <p:nvSpPr>
          <p:cNvPr id="12" name="تمرير عمودي 11"/>
          <p:cNvSpPr/>
          <p:nvPr/>
        </p:nvSpPr>
        <p:spPr>
          <a:xfrm>
            <a:off x="1548557" y="3833193"/>
            <a:ext cx="6554212" cy="792088"/>
          </a:xfrm>
          <a:prstGeom prst="verticalScroll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</a:rPr>
              <a:t>انْطَلَقَ الّلاعِبُ انْطِلاقَ السَّهْمِ.</a:t>
            </a:r>
            <a:endParaRPr lang="ar-AE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موجة مزدوجة 10"/>
          <p:cNvSpPr/>
          <p:nvPr/>
        </p:nvSpPr>
        <p:spPr>
          <a:xfrm>
            <a:off x="1692572" y="4695000"/>
            <a:ext cx="6410197" cy="792088"/>
          </a:xfrm>
          <a:prstGeom prst="doubleWav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سَقى جَدّي أَشجارَ الزّيتونِ سَقْيَتَيْنِ قَبْلَ القِطافِ.</a:t>
            </a:r>
            <a:endParaRPr lang="ar-SA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6530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2" grpId="0" animBg="1"/>
      <p:bldP spid="15" grpId="0" animBg="1"/>
      <p:bldP spid="4" grpId="0" animBg="1"/>
      <p:bldP spid="9" grpId="0" animBg="1"/>
      <p:bldP spid="10" grpId="0" animBg="1"/>
      <p:bldP spid="12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96429" y="193204"/>
            <a:ext cx="7931419" cy="115212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C00000"/>
                </a:solidFill>
              </a:rPr>
              <a:t>قَدْ يُحْذَفُ المَفْعولُ المُطْلَقُ وَيَنوبُ عَنْهُ : عَدَدُهُ ، أَو صِفَتُهُ ، أو اسمُ مَصدَرِهِ ، وَغَيْرُها: </a:t>
            </a:r>
            <a:endParaRPr lang="ar-AE" sz="3200" b="1" dirty="0">
              <a:solidFill>
                <a:srgbClr val="C00000"/>
              </a:solidFill>
            </a:endParaRPr>
          </a:p>
        </p:txBody>
      </p:sp>
      <p:sp>
        <p:nvSpPr>
          <p:cNvPr id="4" name="سحابة 3"/>
          <p:cNvSpPr/>
          <p:nvPr/>
        </p:nvSpPr>
        <p:spPr>
          <a:xfrm>
            <a:off x="3696545" y="1599671"/>
            <a:ext cx="2005685" cy="720080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accent6">
                    <a:lumMod val="50000"/>
                  </a:schemeClr>
                </a:solidFill>
              </a:rPr>
              <a:t>مِثْل</a:t>
            </a:r>
            <a:r>
              <a:rPr lang="ar-SA" sz="2400" b="1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endParaRPr lang="ar-SA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موجة مزدوجة 7"/>
          <p:cNvSpPr/>
          <p:nvPr/>
        </p:nvSpPr>
        <p:spPr>
          <a:xfrm>
            <a:off x="733679" y="2478144"/>
            <a:ext cx="7931419" cy="792088"/>
          </a:xfrm>
          <a:prstGeom prst="doubleWav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* 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وَقَفَتْ 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حافِلَةُ الحُجَّاجِ ثلَاثَ وَقْفاتٍ بَيْنَ مَكّةَ والمَدينَةِ. </a:t>
            </a:r>
            <a:endParaRPr lang="ar-SA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مخطط انسيابي: رابط 8"/>
          <p:cNvSpPr/>
          <p:nvPr/>
        </p:nvSpPr>
        <p:spPr>
          <a:xfrm>
            <a:off x="8461325" y="540208"/>
            <a:ext cx="1153398" cy="710488"/>
          </a:xfrm>
          <a:prstGeom prst="flowChartConnector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660066"/>
                </a:solidFill>
              </a:rPr>
              <a:t>ثانياً</a:t>
            </a:r>
            <a:endParaRPr lang="ar-AE" sz="3200" b="1" dirty="0">
              <a:solidFill>
                <a:srgbClr val="660066"/>
              </a:solidFill>
            </a:endParaRP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733679" y="3428626"/>
            <a:ext cx="8519734" cy="97441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 </a:t>
            </a:r>
            <a:r>
              <a:rPr lang="ar-SA" sz="3200" b="1" dirty="0" smtClean="0">
                <a:solidFill>
                  <a:schemeClr val="tx1"/>
                </a:solidFill>
              </a:rPr>
              <a:t>* قال </a:t>
            </a:r>
            <a:r>
              <a:rPr lang="ar-SA" sz="3200" b="1" dirty="0" smtClean="0">
                <a:solidFill>
                  <a:schemeClr val="tx1"/>
                </a:solidFill>
              </a:rPr>
              <a:t>تعالى : (وأمّا من </a:t>
            </a:r>
            <a:r>
              <a:rPr lang="ar-SA" sz="3200" b="1" dirty="0" smtClean="0">
                <a:solidFill>
                  <a:schemeClr val="tx1"/>
                </a:solidFill>
              </a:rPr>
              <a:t>ءامَنَ وَعَمِلَ صالِحَاً فَلَهُ </a:t>
            </a:r>
            <a:r>
              <a:rPr lang="ar-SA" sz="3200" b="1" dirty="0" smtClean="0">
                <a:solidFill>
                  <a:schemeClr val="tx1"/>
                </a:solidFill>
              </a:rPr>
              <a:t>جزاءً </a:t>
            </a:r>
            <a:r>
              <a:rPr lang="ar-SA" sz="3200" b="1" dirty="0" smtClean="0">
                <a:solidFill>
                  <a:schemeClr val="tx1"/>
                </a:solidFill>
              </a:rPr>
              <a:t>الحُسنى وَسَنَقُولُ لَهُ مِنْ أَمرِنا يُسراً</a:t>
            </a:r>
            <a:r>
              <a:rPr lang="ar-SA" sz="3200" b="1" dirty="0" smtClean="0">
                <a:solidFill>
                  <a:schemeClr val="tx1"/>
                </a:solidFill>
              </a:rPr>
              <a:t>)</a:t>
            </a:r>
            <a:endParaRPr lang="ar-AE" sz="3200" b="1" dirty="0">
              <a:solidFill>
                <a:schemeClr val="tx1"/>
              </a:solidFill>
            </a:endParaRPr>
          </a:p>
        </p:txBody>
      </p:sp>
      <p:sp>
        <p:nvSpPr>
          <p:cNvPr id="12" name="موجة مزدوجة 11"/>
          <p:cNvSpPr/>
          <p:nvPr/>
        </p:nvSpPr>
        <p:spPr>
          <a:xfrm>
            <a:off x="733679" y="4656453"/>
            <a:ext cx="8200779" cy="792088"/>
          </a:xfrm>
          <a:prstGeom prst="doubleWav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* أسْهَمَ 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إحسان 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عَبّاس مُساهَمَةً فاعِلَةً 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في 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حَرَكَةِ النَّقْدِ الأَدَبيّ.</a:t>
            </a:r>
            <a:endParaRPr lang="ar-SA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416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8" grpId="0" animBg="1"/>
      <p:bldP spid="9" grpId="0" animBg="1"/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وسيلة شرح مستطيلة مستديرة الزوايا 2"/>
          <p:cNvSpPr/>
          <p:nvPr/>
        </p:nvSpPr>
        <p:spPr>
          <a:xfrm>
            <a:off x="1260525" y="1345332"/>
            <a:ext cx="6984776" cy="2517929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8000" b="1" dirty="0" smtClean="0">
                <a:solidFill>
                  <a:srgbClr val="FF0000"/>
                </a:solidFill>
              </a:rPr>
              <a:t>تَدْريباتٌ </a:t>
            </a:r>
            <a:endParaRPr lang="ar-AE" sz="8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9085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تمرير عمودي 1"/>
          <p:cNvSpPr/>
          <p:nvPr/>
        </p:nvSpPr>
        <p:spPr>
          <a:xfrm>
            <a:off x="245602" y="144703"/>
            <a:ext cx="7129195" cy="738631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</a:rPr>
              <a:t>نَضَعُ دائِرَةً حَوْلَ رَمْزِ الإجابَةِ الصّحيحَةِ </a:t>
            </a:r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</a:rPr>
              <a:t>فيما </a:t>
            </a:r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</a:rPr>
              <a:t>يَأْتي</a:t>
            </a:r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endParaRPr lang="ar-AE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تمرير أفقي 3"/>
          <p:cNvSpPr/>
          <p:nvPr/>
        </p:nvSpPr>
        <p:spPr>
          <a:xfrm>
            <a:off x="477597" y="820749"/>
            <a:ext cx="9016215" cy="1650393"/>
          </a:xfrm>
          <a:prstGeom prst="horizontalScroll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 </a:t>
            </a:r>
            <a:r>
              <a:rPr lang="ar-SA" sz="2400" b="1" dirty="0" smtClean="0">
                <a:solidFill>
                  <a:srgbClr val="FF0000"/>
                </a:solidFill>
              </a:rPr>
              <a:t>1- ما </a:t>
            </a:r>
            <a:r>
              <a:rPr lang="ar-SA" sz="2400" b="1" dirty="0" smtClean="0">
                <a:solidFill>
                  <a:srgbClr val="FF0000"/>
                </a:solidFill>
              </a:rPr>
              <a:t>الجُمْلَةُ الّتي تَشْتَمِلُ عَلى مَفْعولٍ مُطْلَقٍ مُؤَكّدٍ لِفِعْلِهِ؟</a:t>
            </a:r>
            <a:endParaRPr lang="ar-SA" sz="2400" b="1" dirty="0" smtClean="0">
              <a:solidFill>
                <a:srgbClr val="FF0000"/>
              </a:solidFill>
            </a:endParaRPr>
          </a:p>
          <a:p>
            <a:pPr marL="457200" indent="-457200" algn="ctr">
              <a:buAutoNum type="arabic1Minus"/>
            </a:pPr>
            <a:r>
              <a:rPr lang="ar-SA" sz="2400" b="1" dirty="0" smtClean="0">
                <a:solidFill>
                  <a:schemeClr val="tx1"/>
                </a:solidFill>
              </a:rPr>
              <a:t>رَدَدْتُ لَهُ رِسالَتَهُ.              </a:t>
            </a:r>
            <a:r>
              <a:rPr lang="ar-SA" sz="2400" b="1" dirty="0" smtClean="0">
                <a:solidFill>
                  <a:schemeClr val="tx1"/>
                </a:solidFill>
              </a:rPr>
              <a:t>ب- </a:t>
            </a:r>
            <a:r>
              <a:rPr lang="ar-SA" sz="2400" b="1" dirty="0" smtClean="0">
                <a:solidFill>
                  <a:schemeClr val="tx1"/>
                </a:solidFill>
              </a:rPr>
              <a:t>رَدَدْتُ عَلى رِسالَتِهِ رَدّاً.</a:t>
            </a:r>
            <a:endParaRPr lang="ar-SA" sz="2400" b="1" dirty="0" smtClean="0">
              <a:solidFill>
                <a:schemeClr val="tx1"/>
              </a:solidFill>
            </a:endParaRPr>
          </a:p>
          <a:p>
            <a:r>
              <a:rPr lang="ar-SA" sz="2400" b="1" dirty="0" smtClean="0">
                <a:solidFill>
                  <a:schemeClr val="tx1"/>
                </a:solidFill>
              </a:rPr>
              <a:t>                 ج- </a:t>
            </a:r>
            <a:r>
              <a:rPr lang="ar-SA" sz="2400" b="1" dirty="0" smtClean="0">
                <a:solidFill>
                  <a:schemeClr val="tx1"/>
                </a:solidFill>
              </a:rPr>
              <a:t>رَدَدْتُ عَلى رِسالَتِهِ رَدَّيْنِ.        </a:t>
            </a:r>
            <a:r>
              <a:rPr lang="ar-SA" sz="2400" b="1" dirty="0" smtClean="0">
                <a:solidFill>
                  <a:schemeClr val="tx1"/>
                </a:solidFill>
              </a:rPr>
              <a:t>د- </a:t>
            </a:r>
            <a:r>
              <a:rPr lang="ar-SA" sz="2400" b="1" dirty="0" smtClean="0">
                <a:solidFill>
                  <a:schemeClr val="tx1"/>
                </a:solidFill>
              </a:rPr>
              <a:t>رَدَدْتُ عَلى رِسالَتِهِ رَدّاً جَميلاً.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16" name="تمرير أفقي 15"/>
          <p:cNvSpPr/>
          <p:nvPr/>
        </p:nvSpPr>
        <p:spPr>
          <a:xfrm>
            <a:off x="245602" y="3937620"/>
            <a:ext cx="9311058" cy="1777380"/>
          </a:xfrm>
          <a:prstGeom prst="horizontalScroll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3- ما </a:t>
            </a:r>
            <a:r>
              <a:rPr lang="ar-SA" sz="2800" b="1" dirty="0" smtClean="0">
                <a:solidFill>
                  <a:srgbClr val="FF0000"/>
                </a:solidFill>
              </a:rPr>
              <a:t>الجُمْلَةُ الّتي نابَتْ </a:t>
            </a:r>
            <a:r>
              <a:rPr lang="ar-SA" sz="2800" b="1" dirty="0" smtClean="0">
                <a:solidFill>
                  <a:srgbClr val="FF0000"/>
                </a:solidFill>
              </a:rPr>
              <a:t>فيها </a:t>
            </a:r>
            <a:r>
              <a:rPr lang="ar-SA" sz="2800" b="1" dirty="0" smtClean="0">
                <a:solidFill>
                  <a:srgbClr val="FF0000"/>
                </a:solidFill>
              </a:rPr>
              <a:t>الصِّفَةُ عَنِ المَفْعولِ المُطْلَقِ؟</a:t>
            </a:r>
            <a:endParaRPr lang="ar-SA" sz="2800" b="1" dirty="0" smtClean="0">
              <a:solidFill>
                <a:srgbClr val="FF0000"/>
              </a:solidFill>
            </a:endParaRPr>
          </a:p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أ- </a:t>
            </a:r>
            <a:r>
              <a:rPr lang="ar-SA" sz="2800" b="1" dirty="0" smtClean="0">
                <a:solidFill>
                  <a:schemeClr val="tx1"/>
                </a:solidFill>
              </a:rPr>
              <a:t>يَنامُ الطِّفلُ نَوماً.         </a:t>
            </a:r>
            <a:r>
              <a:rPr lang="ar-SA" sz="2800" b="1" dirty="0" smtClean="0">
                <a:solidFill>
                  <a:schemeClr val="tx1"/>
                </a:solidFill>
              </a:rPr>
              <a:t>ج- </a:t>
            </a:r>
            <a:r>
              <a:rPr lang="ar-SA" sz="2800" b="1" dirty="0" smtClean="0">
                <a:solidFill>
                  <a:schemeClr val="tx1"/>
                </a:solidFill>
              </a:rPr>
              <a:t>يَنامُ </a:t>
            </a:r>
            <a:r>
              <a:rPr lang="ar-SA" sz="2800" b="1" dirty="0" smtClean="0">
                <a:solidFill>
                  <a:schemeClr val="tx1"/>
                </a:solidFill>
              </a:rPr>
              <a:t>الطّفلُ </a:t>
            </a:r>
            <a:r>
              <a:rPr lang="ar-SA" sz="2800" b="1" dirty="0" smtClean="0">
                <a:solidFill>
                  <a:schemeClr val="tx1"/>
                </a:solidFill>
              </a:rPr>
              <a:t>تَنْويماً.</a:t>
            </a:r>
            <a:endParaRPr lang="ar-SA" sz="28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ب- </a:t>
            </a:r>
            <a:r>
              <a:rPr lang="ar-SA" sz="2800" b="1" dirty="0" smtClean="0">
                <a:solidFill>
                  <a:schemeClr val="tx1"/>
                </a:solidFill>
              </a:rPr>
              <a:t>يَنامُ الطّفلُ عَميقاً.     </a:t>
            </a:r>
            <a:r>
              <a:rPr lang="ar-SA" sz="2800" b="1" dirty="0" smtClean="0">
                <a:solidFill>
                  <a:schemeClr val="tx1"/>
                </a:solidFill>
              </a:rPr>
              <a:t>د- </a:t>
            </a:r>
            <a:r>
              <a:rPr lang="ar-SA" sz="2800" b="1" dirty="0" smtClean="0">
                <a:solidFill>
                  <a:schemeClr val="tx1"/>
                </a:solidFill>
              </a:rPr>
              <a:t>يَنامُ الطّفلُ نَوماً عَميقاً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19" name="موجة مزدوجة 18"/>
          <p:cNvSpPr/>
          <p:nvPr/>
        </p:nvSpPr>
        <p:spPr>
          <a:xfrm>
            <a:off x="506441" y="2349812"/>
            <a:ext cx="8789379" cy="1764953"/>
          </a:xfrm>
          <a:prstGeom prst="doubleWav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FF0000"/>
                </a:solidFill>
              </a:rPr>
              <a:t>2- </a:t>
            </a:r>
            <a:r>
              <a:rPr lang="ar-SA" sz="2400" b="1" dirty="0" smtClean="0">
                <a:solidFill>
                  <a:srgbClr val="FF0000"/>
                </a:solidFill>
              </a:rPr>
              <a:t>لِماذا يُذْكَرُ المَفْعولُ المُطْلَقُ بَعْدَ فِعْلٍ مِنْ لَفْظِهِ؟</a:t>
            </a:r>
            <a:endParaRPr lang="ar-SA" sz="2400" b="1" dirty="0" smtClean="0">
              <a:solidFill>
                <a:srgbClr val="FF0000"/>
              </a:solidFill>
            </a:endParaRPr>
          </a:p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  أ-لِبَيان مُجَرَّدِهِ وَأَصْلِهِ.                    </a:t>
            </a:r>
            <a:r>
              <a:rPr lang="ar-SA" sz="2400" b="1" dirty="0" smtClean="0">
                <a:solidFill>
                  <a:schemeClr val="tx1"/>
                </a:solidFill>
              </a:rPr>
              <a:t>ج-  </a:t>
            </a:r>
            <a:r>
              <a:rPr lang="ar-SA" sz="2400" b="1" dirty="0" smtClean="0">
                <a:solidFill>
                  <a:schemeClr val="tx1"/>
                </a:solidFill>
              </a:rPr>
              <a:t>لِتَأَكيدِهِ أَو بَيانِ نَوْعِهِ أَوْ عَدَدِهِ.</a:t>
            </a:r>
            <a:endParaRPr lang="ar-SA" sz="2400" b="1" dirty="0" smtClean="0">
              <a:solidFill>
                <a:schemeClr val="tx1"/>
              </a:solidFill>
            </a:endParaRPr>
          </a:p>
          <a:p>
            <a:r>
              <a:rPr lang="ar-SA" sz="2400" b="1" dirty="0" smtClean="0">
                <a:solidFill>
                  <a:schemeClr val="tx1"/>
                </a:solidFill>
              </a:rPr>
              <a:t>           ب- لِبَيانِ رُتْبَتِهِ وَإِعْرابِهِ.                 </a:t>
            </a:r>
            <a:r>
              <a:rPr lang="ar-SA" sz="2400" b="1" dirty="0" smtClean="0">
                <a:solidFill>
                  <a:schemeClr val="tx1"/>
                </a:solidFill>
              </a:rPr>
              <a:t>د- </a:t>
            </a:r>
            <a:r>
              <a:rPr lang="ar-SA" sz="2400" b="1" dirty="0" smtClean="0">
                <a:solidFill>
                  <a:schemeClr val="tx1"/>
                </a:solidFill>
              </a:rPr>
              <a:t>لِبَيانِ تَصْريفِهِ وَوَزْنِهِ. </a:t>
            </a:r>
            <a:endParaRPr lang="ar-SA" sz="24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ar-SA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دبوس زينة 2"/>
          <p:cNvSpPr/>
          <p:nvPr/>
        </p:nvSpPr>
        <p:spPr>
          <a:xfrm>
            <a:off x="7374797" y="165536"/>
            <a:ext cx="2304256" cy="697260"/>
          </a:xfrm>
          <a:prstGeom prst="plaqu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6">
                    <a:lumMod val="50000"/>
                  </a:schemeClr>
                </a:solidFill>
              </a:rPr>
              <a:t>التَّدريبُ الأوّلُ</a:t>
            </a:r>
            <a:endParaRPr lang="ar-SA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4397074" y="1479718"/>
            <a:ext cx="50405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7396218" y="5093380"/>
            <a:ext cx="50405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/>
          <p:cNvSpPr/>
          <p:nvPr/>
        </p:nvSpPr>
        <p:spPr>
          <a:xfrm>
            <a:off x="4212853" y="2881754"/>
            <a:ext cx="50405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531060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6" grpId="0" animBg="1"/>
      <p:bldP spid="19" grpId="0" animBg="1"/>
      <p:bldP spid="3" grpId="0" animBg="1"/>
      <p:bldP spid="5" grpId="0" animBg="1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مس 1"/>
          <p:cNvSpPr/>
          <p:nvPr/>
        </p:nvSpPr>
        <p:spPr>
          <a:xfrm>
            <a:off x="5292973" y="-6408"/>
            <a:ext cx="4428877" cy="1224136"/>
          </a:xfrm>
          <a:prstGeom prst="sun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C00000"/>
                </a:solidFill>
              </a:rPr>
              <a:t>التّدريبُ الثّاني</a:t>
            </a:r>
            <a:endParaRPr lang="ar-AE" dirty="0"/>
          </a:p>
        </p:txBody>
      </p:sp>
      <p:sp>
        <p:nvSpPr>
          <p:cNvPr id="3" name="مخطط انسيابي: قرص ممغنط 2"/>
          <p:cNvSpPr/>
          <p:nvPr/>
        </p:nvSpPr>
        <p:spPr>
          <a:xfrm>
            <a:off x="108397" y="19462"/>
            <a:ext cx="5184576" cy="1224136"/>
          </a:xfrm>
          <a:prstGeom prst="flowChartMagneticDisk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نُشكُلُ أَواخِرَ </a:t>
            </a:r>
            <a:r>
              <a:rPr lang="ar-SA" sz="3200" b="1" dirty="0" smtClean="0">
                <a:solidFill>
                  <a:srgbClr val="FF0000"/>
                </a:solidFill>
              </a:rPr>
              <a:t>ما </a:t>
            </a:r>
            <a:r>
              <a:rPr lang="ar-SA" sz="3200" b="1" dirty="0" smtClean="0">
                <a:solidFill>
                  <a:srgbClr val="FF0000"/>
                </a:solidFill>
              </a:rPr>
              <a:t>تَحْتَهُ خُطوط ٌفيما يَأْتي</a:t>
            </a:r>
            <a:r>
              <a:rPr lang="ar-SA" sz="3200" b="1" dirty="0" smtClean="0">
                <a:solidFill>
                  <a:srgbClr val="FF0000"/>
                </a:solidFill>
              </a:rPr>
              <a:t>:</a:t>
            </a:r>
            <a:endParaRPr lang="ar-AE" sz="3200" b="1" dirty="0">
              <a:solidFill>
                <a:srgbClr val="FF0000"/>
              </a:solidFill>
            </a:endParaRPr>
          </a:p>
        </p:txBody>
      </p:sp>
      <p:sp>
        <p:nvSpPr>
          <p:cNvPr id="15" name="تمرير أفقي 14"/>
          <p:cNvSpPr/>
          <p:nvPr/>
        </p:nvSpPr>
        <p:spPr>
          <a:xfrm>
            <a:off x="108397" y="1129308"/>
            <a:ext cx="9469437" cy="3024336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الزُّهرةُ أوَّلُ كَوكَبٍ يَظهَرُ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في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السَّماءِ لَيلاً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،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وآخِرُ كَوكَبٍ يَضْمَحِلُّ نورُهُ </a:t>
            </a:r>
            <a:r>
              <a:rPr lang="ar-SA" sz="2200" b="1" u="sng" dirty="0" smtClean="0">
                <a:solidFill>
                  <a:srgbClr val="FF0000"/>
                </a:solidFill>
              </a:rPr>
              <a:t>اضمحلال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،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عِندَما يَنْسَلِخُ الّليلُ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،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وَتَنْسجُ خُيوطُ النَّهارِ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،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حَتّى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إنّهُ ليظهر </a:t>
            </a:r>
            <a:r>
              <a:rPr lang="ar-SA" sz="2200" b="1" u="sng" dirty="0" smtClean="0">
                <a:solidFill>
                  <a:srgbClr val="FF0000"/>
                </a:solidFill>
              </a:rPr>
              <a:t>قرب</a:t>
            </a:r>
            <a:r>
              <a:rPr lang="ar-SA" sz="22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ar-SA" sz="2200" b="1" u="sng" dirty="0" smtClean="0">
                <a:solidFill>
                  <a:srgbClr val="FF0000"/>
                </a:solidFill>
              </a:rPr>
              <a:t>الظّهيرة</a:t>
            </a:r>
            <a:r>
              <a:rPr lang="ar-SA" sz="22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لِلعينِ </a:t>
            </a:r>
            <a:r>
              <a:rPr lang="ar-SA" sz="2200" b="1" u="sng" dirty="0" smtClean="0">
                <a:solidFill>
                  <a:srgbClr val="FF0000"/>
                </a:solidFill>
              </a:rPr>
              <a:t>المجرّدة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في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السّماءِ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أحياناً </a:t>
            </a:r>
            <a:r>
              <a:rPr lang="ar-SA" sz="2200" b="1" u="sng" dirty="0" smtClean="0">
                <a:solidFill>
                  <a:srgbClr val="FF0000"/>
                </a:solidFill>
              </a:rPr>
              <a:t>ظهور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المُتَفَقِّدِ لأحْبابِهِ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،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وَيَرِدُ عَلى لِسانِ مَنْ تَوَعَّدَ غَيْرَهُ بِقَولِهِ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سَأُريكَ </a:t>
            </a:r>
            <a:r>
              <a:rPr lang="ar-SA" sz="2200" b="1" u="sng" dirty="0" smtClean="0">
                <a:solidFill>
                  <a:srgbClr val="FF0000"/>
                </a:solidFill>
              </a:rPr>
              <a:t>كوكب</a:t>
            </a:r>
            <a:r>
              <a:rPr lang="ar-SA" sz="22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ar-SA" sz="2200" b="1" u="sng" dirty="0" smtClean="0">
                <a:solidFill>
                  <a:srgbClr val="FF0000"/>
                </a:solidFill>
              </a:rPr>
              <a:t>الظهر</a:t>
            </a:r>
            <a:r>
              <a:rPr lang="ar-SA" sz="22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وَأَقْرَبُ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ما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يَكونُ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هذا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الكَوكَبُ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إلى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الأَرضِ عِندَما يَقَعُ بَينَها وَبينَ الشّمسِ فَيَظْهَرُ لِراصِديهِ </a:t>
            </a:r>
            <a:r>
              <a:rPr lang="ar-SA" sz="2200" b="1" u="sng" dirty="0" smtClean="0">
                <a:solidFill>
                  <a:srgbClr val="FF0000"/>
                </a:solidFill>
              </a:rPr>
              <a:t>ظُهور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على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شَكْلِ هِلالٍ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،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إذْ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لا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يُرى عِنْدَها مِنْهُ  إلّا حافَّتُهُ المُنارَةُ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، 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وَهِيَ تَلْمَعُ </a:t>
            </a:r>
            <a:r>
              <a:rPr lang="ar-SA" sz="2200" b="1" u="sng" dirty="0" smtClean="0">
                <a:solidFill>
                  <a:srgbClr val="FF0000"/>
                </a:solidFill>
              </a:rPr>
              <a:t>لمعان</a:t>
            </a:r>
            <a:r>
              <a:rPr lang="ar-SA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ar-AE" sz="2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مستطيل ذو زوايا قطرية مخدوشة 3"/>
          <p:cNvSpPr/>
          <p:nvPr/>
        </p:nvSpPr>
        <p:spPr>
          <a:xfrm>
            <a:off x="8245301" y="4225652"/>
            <a:ext cx="1224136" cy="648072"/>
          </a:xfrm>
          <a:prstGeom prst="snip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اضْمِحْلالاً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6" name="مستطيل ذو زوايا قطرية مخدوشة 5"/>
          <p:cNvSpPr/>
          <p:nvPr/>
        </p:nvSpPr>
        <p:spPr>
          <a:xfrm>
            <a:off x="6517109" y="4216484"/>
            <a:ext cx="1602370" cy="648072"/>
          </a:xfrm>
          <a:prstGeom prst="snip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قُربَ الظّهيرةِ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7" name="مستطيل ذو زوايا قطرية مخدوشة 6"/>
          <p:cNvSpPr/>
          <p:nvPr/>
        </p:nvSpPr>
        <p:spPr>
          <a:xfrm>
            <a:off x="2430251" y="4225652"/>
            <a:ext cx="1602370" cy="648072"/>
          </a:xfrm>
          <a:prstGeom prst="snip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كوكَبَ الظهرِ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8" name="مستطيل ذو زوايا قطرية مخدوشة 7"/>
          <p:cNvSpPr/>
          <p:nvPr/>
        </p:nvSpPr>
        <p:spPr>
          <a:xfrm>
            <a:off x="4140845" y="4216484"/>
            <a:ext cx="962682" cy="648072"/>
          </a:xfrm>
          <a:prstGeom prst="snip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ظُهورَ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9" name="مستطيل ذو زوايا قطرية مخدوشة 8"/>
          <p:cNvSpPr/>
          <p:nvPr/>
        </p:nvSpPr>
        <p:spPr>
          <a:xfrm>
            <a:off x="5292972" y="4216484"/>
            <a:ext cx="1129413" cy="648072"/>
          </a:xfrm>
          <a:prstGeom prst="snip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المُجَرَّدةِ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10" name="مستطيل ذو زوايا قطرية مخدوشة 9"/>
          <p:cNvSpPr/>
          <p:nvPr/>
        </p:nvSpPr>
        <p:spPr>
          <a:xfrm>
            <a:off x="1372847" y="4225652"/>
            <a:ext cx="962682" cy="648072"/>
          </a:xfrm>
          <a:prstGeom prst="snip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ظُهوراً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11" name="مستطيل ذو زوايا قطرية مخدوشة 10"/>
          <p:cNvSpPr/>
          <p:nvPr/>
        </p:nvSpPr>
        <p:spPr>
          <a:xfrm>
            <a:off x="220720" y="4225652"/>
            <a:ext cx="962682" cy="648072"/>
          </a:xfrm>
          <a:prstGeom prst="snip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لَمَعاناً</a:t>
            </a:r>
            <a:endParaRPr lang="ar-SA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368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5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سحابة 1"/>
          <p:cNvSpPr/>
          <p:nvPr/>
        </p:nvSpPr>
        <p:spPr>
          <a:xfrm>
            <a:off x="8317308" y="193204"/>
            <a:ext cx="1301541" cy="1080120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accent2">
                    <a:lumMod val="50000"/>
                  </a:schemeClr>
                </a:solidFill>
              </a:rPr>
              <a:t>تَذَكَّر</a:t>
            </a:r>
            <a:endParaRPr lang="ar-SA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وسيلة شرح مع سهم إلى الأسفل 2"/>
          <p:cNvSpPr/>
          <p:nvPr/>
        </p:nvSpPr>
        <p:spPr>
          <a:xfrm>
            <a:off x="108397" y="204654"/>
            <a:ext cx="8136904" cy="1368152"/>
          </a:xfrm>
          <a:prstGeom prst="downArrow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تتكون الجملة الفعلية من ركنين أساسيين وهما : الفعل والفاعل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8" name="مخطط انسيابي: مستند 7"/>
          <p:cNvSpPr/>
          <p:nvPr/>
        </p:nvSpPr>
        <p:spPr>
          <a:xfrm>
            <a:off x="108397" y="1705372"/>
            <a:ext cx="9510452" cy="936104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هناك بعض الأركان الفرعية التي لا يؤثر حذفها على الجملة ولكن تأتي </a:t>
            </a:r>
            <a:endParaRPr lang="ar-SA" sz="3200" b="1" dirty="0">
              <a:solidFill>
                <a:schemeClr val="tx1"/>
              </a:solidFill>
            </a:endParaRPr>
          </a:p>
        </p:txBody>
      </p:sp>
      <p:sp>
        <p:nvSpPr>
          <p:cNvPr id="9" name="مخمس عادي 8"/>
          <p:cNvSpPr/>
          <p:nvPr/>
        </p:nvSpPr>
        <p:spPr>
          <a:xfrm>
            <a:off x="4788917" y="2744316"/>
            <a:ext cx="4104456" cy="648072"/>
          </a:xfrm>
          <a:prstGeom prst="pentagon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rgbClr val="002060"/>
                </a:solidFill>
              </a:rPr>
              <a:t>لتوضيح المعنى</a:t>
            </a:r>
            <a:endParaRPr lang="ar-SA" sz="2800" dirty="0">
              <a:solidFill>
                <a:srgbClr val="002060"/>
              </a:solidFill>
            </a:endParaRPr>
          </a:p>
        </p:txBody>
      </p:sp>
      <p:sp>
        <p:nvSpPr>
          <p:cNvPr id="10" name="مضلع سباعي 9"/>
          <p:cNvSpPr/>
          <p:nvPr/>
        </p:nvSpPr>
        <p:spPr>
          <a:xfrm>
            <a:off x="540445" y="2847156"/>
            <a:ext cx="4323178" cy="648072"/>
          </a:xfrm>
          <a:prstGeom prst="heptagon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rgbClr val="660066"/>
                </a:solidFill>
              </a:rPr>
              <a:t>وإزالة الغموض وتأكيده</a:t>
            </a:r>
            <a:endParaRPr lang="ar-SA" sz="2800" dirty="0">
              <a:solidFill>
                <a:srgbClr val="660066"/>
              </a:solidFill>
            </a:endParaRPr>
          </a:p>
        </p:txBody>
      </p:sp>
      <p:sp>
        <p:nvSpPr>
          <p:cNvPr id="4" name="سحابة 3"/>
          <p:cNvSpPr/>
          <p:nvPr/>
        </p:nvSpPr>
        <p:spPr>
          <a:xfrm>
            <a:off x="8560130" y="4015318"/>
            <a:ext cx="1080120" cy="864096"/>
          </a:xfrm>
          <a:prstGeom prst="cloud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مثل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11" name="مخطط انسيابي: مستند 10"/>
          <p:cNvSpPr/>
          <p:nvPr/>
        </p:nvSpPr>
        <p:spPr>
          <a:xfrm>
            <a:off x="6373093" y="4225652"/>
            <a:ext cx="2088232" cy="941794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المفعول به </a:t>
            </a:r>
            <a:endParaRPr lang="ar-SA" sz="3200" b="1" dirty="0">
              <a:solidFill>
                <a:schemeClr val="tx1"/>
              </a:solidFill>
            </a:endParaRPr>
          </a:p>
        </p:txBody>
      </p:sp>
      <p:sp>
        <p:nvSpPr>
          <p:cNvPr id="12" name="مخطط انسيابي: متعدد المستندات 11"/>
          <p:cNvSpPr/>
          <p:nvPr/>
        </p:nvSpPr>
        <p:spPr>
          <a:xfrm>
            <a:off x="3420765" y="4175278"/>
            <a:ext cx="2736304" cy="992168"/>
          </a:xfrm>
          <a:prstGeom prst="flowChartMultidocumen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800000"/>
                </a:solidFill>
              </a:rPr>
              <a:t>المفعول فيه </a:t>
            </a:r>
            <a:endParaRPr lang="ar-SA" sz="3600" b="1" dirty="0">
              <a:solidFill>
                <a:srgbClr val="800000"/>
              </a:solidFill>
            </a:endParaRPr>
          </a:p>
        </p:txBody>
      </p:sp>
      <p:sp>
        <p:nvSpPr>
          <p:cNvPr id="13" name="موجة مزدوجة 12"/>
          <p:cNvSpPr/>
          <p:nvPr/>
        </p:nvSpPr>
        <p:spPr>
          <a:xfrm>
            <a:off x="293326" y="4169588"/>
            <a:ext cx="2911415" cy="1108152"/>
          </a:xfrm>
          <a:prstGeom prst="doubleWav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</a:rPr>
              <a:t>المَفعول المُطلَق</a:t>
            </a:r>
            <a:endParaRPr lang="ar-SA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4809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 invX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8" grpId="0" animBg="1"/>
      <p:bldP spid="9" grpId="0" animBg="1"/>
      <p:bldP spid="10" grpId="0" animBg="1"/>
      <p:bldP spid="4" grpId="0" animBg="1"/>
      <p:bldP spid="11" grpId="0" animBg="1"/>
      <p:bldP spid="12" grpId="0" animBg="1"/>
      <p:bldP spid="1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مس 1"/>
          <p:cNvSpPr/>
          <p:nvPr/>
        </p:nvSpPr>
        <p:spPr>
          <a:xfrm>
            <a:off x="7021165" y="-6409"/>
            <a:ext cx="2700685" cy="1566127"/>
          </a:xfrm>
          <a:prstGeom prst="sun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C00000"/>
                </a:solidFill>
              </a:rPr>
              <a:t>التّدريبُ </a:t>
            </a:r>
            <a:r>
              <a:rPr lang="ar-SA" sz="2400" b="1" dirty="0" smtClean="0">
                <a:solidFill>
                  <a:srgbClr val="C00000"/>
                </a:solidFill>
              </a:rPr>
              <a:t>الثّالِثُ</a:t>
            </a:r>
            <a:endParaRPr lang="ar-AE" dirty="0"/>
          </a:p>
        </p:txBody>
      </p:sp>
      <p:sp>
        <p:nvSpPr>
          <p:cNvPr id="3" name="مخطط انسيابي: قرص ممغنط 2"/>
          <p:cNvSpPr/>
          <p:nvPr/>
        </p:nvSpPr>
        <p:spPr>
          <a:xfrm>
            <a:off x="108397" y="19462"/>
            <a:ext cx="6912768" cy="1224136"/>
          </a:xfrm>
          <a:prstGeom prst="flowChartMagneticDisk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أ - نُكْمِلُ كُلَّ جُمْلَةٍ مِمّا يَأْتي بِوَضْعِ المَطْلوبِ المُقابِلِ لَها</a:t>
            </a:r>
            <a:r>
              <a:rPr lang="ar-SA" sz="2800" b="1" dirty="0" smtClean="0">
                <a:solidFill>
                  <a:srgbClr val="FF0000"/>
                </a:solidFill>
              </a:rPr>
              <a:t>:</a:t>
            </a:r>
            <a:endParaRPr lang="ar-AE" sz="2800" b="1" dirty="0">
              <a:solidFill>
                <a:srgbClr val="FF0000"/>
              </a:solidFill>
            </a:endParaRPr>
          </a:p>
        </p:txBody>
      </p:sp>
      <p:sp>
        <p:nvSpPr>
          <p:cNvPr id="15" name="تمرير أفقي 14"/>
          <p:cNvSpPr/>
          <p:nvPr/>
        </p:nvSpPr>
        <p:spPr>
          <a:xfrm>
            <a:off x="252413" y="1544900"/>
            <a:ext cx="9145016" cy="913284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r>
              <a:rPr lang="ar-SA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</a:t>
            </a:r>
            <a:r>
              <a:rPr lang="ar-SA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يَحترمُ مُحمَّدٌ والدَيهِ </a:t>
            </a:r>
            <a:r>
              <a:rPr lang="ar-SA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.....................   ( </a:t>
            </a:r>
            <a:r>
              <a:rPr lang="ar-SA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مَفعولٌ مُطلقٌ لِتوكيدِ المَعنى</a:t>
            </a:r>
            <a:r>
              <a:rPr lang="ar-SA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 </a:t>
            </a:r>
            <a:endParaRPr lang="ar-AE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سحابة 15"/>
          <p:cNvSpPr/>
          <p:nvPr/>
        </p:nvSpPr>
        <p:spPr>
          <a:xfrm>
            <a:off x="4356869" y="1724533"/>
            <a:ext cx="1832562" cy="686220"/>
          </a:xfrm>
          <a:prstGeom prst="cloud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احْتِراماً</a:t>
            </a:r>
            <a:r>
              <a:rPr lang="ar-SA" sz="20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ar-AE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7" name="سداسي 16"/>
          <p:cNvSpPr/>
          <p:nvPr/>
        </p:nvSpPr>
        <p:spPr>
          <a:xfrm>
            <a:off x="167585" y="2623528"/>
            <a:ext cx="9282108" cy="638981"/>
          </a:xfrm>
          <a:prstGeom prst="hexagon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ar-SA" sz="2400" b="1" dirty="0" smtClean="0">
                <a:solidFill>
                  <a:schemeClr val="accent6">
                    <a:lumMod val="50000"/>
                  </a:schemeClr>
                </a:solidFill>
              </a:rPr>
              <a:t>- </a:t>
            </a:r>
            <a:r>
              <a:rPr lang="ar-SA" sz="2400" b="1" dirty="0" smtClean="0">
                <a:solidFill>
                  <a:schemeClr val="accent6">
                    <a:lumMod val="50000"/>
                  </a:schemeClr>
                </a:solidFill>
              </a:rPr>
              <a:t>أَتَحَكَّمُ بِلُعْبَةِ الشّطرَنجِ </a:t>
            </a:r>
            <a:r>
              <a:rPr lang="ar-SA" sz="2400" b="1" dirty="0" smtClean="0">
                <a:solidFill>
                  <a:schemeClr val="accent6">
                    <a:lumMod val="50000"/>
                  </a:schemeClr>
                </a:solidFill>
              </a:rPr>
              <a:t>...........................(</a:t>
            </a:r>
            <a:r>
              <a:rPr lang="ar-SA" sz="2400" b="1" dirty="0" smtClean="0">
                <a:solidFill>
                  <a:schemeClr val="accent6">
                    <a:lumMod val="50000"/>
                  </a:schemeClr>
                </a:solidFill>
              </a:rPr>
              <a:t>مَفعولٌ مُطلقٌ لِبيانِ </a:t>
            </a:r>
            <a:r>
              <a:rPr lang="ar-SA" sz="2400" b="1" dirty="0" smtClean="0">
                <a:solidFill>
                  <a:schemeClr val="accent6">
                    <a:lumMod val="50000"/>
                  </a:schemeClr>
                </a:solidFill>
              </a:rPr>
              <a:t>النّوع)</a:t>
            </a:r>
            <a:endParaRPr lang="ar-AE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مخطط انسيابي: رابط 17"/>
          <p:cNvSpPr/>
          <p:nvPr/>
        </p:nvSpPr>
        <p:spPr>
          <a:xfrm>
            <a:off x="3780805" y="2647589"/>
            <a:ext cx="2232248" cy="648072"/>
          </a:xfrm>
          <a:prstGeom prst="flowChartConnector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5">
                    <a:lumMod val="50000"/>
                  </a:schemeClr>
                </a:solidFill>
              </a:rPr>
              <a:t>تَحكّماً </a:t>
            </a:r>
            <a:r>
              <a:rPr lang="ar-SA" sz="2800" b="1" dirty="0" smtClean="0">
                <a:solidFill>
                  <a:schemeClr val="accent5">
                    <a:lumMod val="50000"/>
                  </a:schemeClr>
                </a:solidFill>
              </a:rPr>
              <a:t>قويّ</a:t>
            </a:r>
            <a:r>
              <a:rPr lang="ar-SA" sz="2800" b="1" dirty="0" smtClean="0">
                <a:solidFill>
                  <a:schemeClr val="accent5">
                    <a:lumMod val="50000"/>
                  </a:schemeClr>
                </a:solidFill>
              </a:rPr>
              <a:t>اً</a:t>
            </a:r>
            <a:endParaRPr lang="ar-AE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9" name="مخطط انسيابي: شريط مثقب 18"/>
          <p:cNvSpPr/>
          <p:nvPr/>
        </p:nvSpPr>
        <p:spPr>
          <a:xfrm>
            <a:off x="252413" y="3475284"/>
            <a:ext cx="9001000" cy="792088"/>
          </a:xfrm>
          <a:prstGeom prst="flowChartPunchedTap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800" b="1" dirty="0" smtClean="0">
                <a:solidFill>
                  <a:schemeClr val="accent4">
                    <a:lumMod val="50000"/>
                  </a:schemeClr>
                </a:solidFill>
              </a:rPr>
              <a:t>3-يَزورُ عَليٌّ المَكْتَبَةَ</a:t>
            </a:r>
            <a:r>
              <a:rPr lang="ar-SA" sz="2800" b="1" dirty="0" smtClean="0">
                <a:solidFill>
                  <a:schemeClr val="accent4">
                    <a:lumMod val="50000"/>
                  </a:schemeClr>
                </a:solidFill>
              </a:rPr>
              <a:t>..................... ( </a:t>
            </a:r>
            <a:r>
              <a:rPr lang="ar-SA" sz="2800" b="1" dirty="0" smtClean="0">
                <a:solidFill>
                  <a:schemeClr val="accent4">
                    <a:lumMod val="50000"/>
                  </a:schemeClr>
                </a:solidFill>
              </a:rPr>
              <a:t>مَفعولٌ مُطلقٌ لِبيانِ العَدَدِ)</a:t>
            </a:r>
            <a:endParaRPr lang="ar-AE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0" name="نجمة مكونة من 10 نقاط 19"/>
          <p:cNvSpPr/>
          <p:nvPr/>
        </p:nvSpPr>
        <p:spPr>
          <a:xfrm>
            <a:off x="4140845" y="3490772"/>
            <a:ext cx="1872208" cy="694683"/>
          </a:xfrm>
          <a:prstGeom prst="star10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زيارتين </a:t>
            </a:r>
            <a:r>
              <a:rPr lang="ar-SA" sz="2800" b="1" dirty="0" smtClean="0"/>
              <a:t> </a:t>
            </a:r>
            <a:endParaRPr lang="ar-AE" sz="2800" b="1" dirty="0"/>
          </a:p>
        </p:txBody>
      </p:sp>
      <p:sp>
        <p:nvSpPr>
          <p:cNvPr id="21" name="تمرير عمودي 20"/>
          <p:cNvSpPr/>
          <p:nvPr/>
        </p:nvSpPr>
        <p:spPr>
          <a:xfrm>
            <a:off x="167584" y="4459028"/>
            <a:ext cx="9301853" cy="792088"/>
          </a:xfrm>
          <a:prstGeom prst="verticalScroll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400" b="1" dirty="0">
                <a:solidFill>
                  <a:srgbClr val="800000"/>
                </a:solidFill>
              </a:rPr>
              <a:t>4</a:t>
            </a:r>
            <a:r>
              <a:rPr lang="ar-SA" sz="2400" b="1" dirty="0" smtClean="0">
                <a:solidFill>
                  <a:srgbClr val="800000"/>
                </a:solidFill>
              </a:rPr>
              <a:t> – </a:t>
            </a:r>
            <a:r>
              <a:rPr lang="ar-SA" sz="2400" b="1" dirty="0" smtClean="0">
                <a:solidFill>
                  <a:srgbClr val="FF0000"/>
                </a:solidFill>
              </a:rPr>
              <a:t>تَوضّأت لِلصَّلاةِ  </a:t>
            </a:r>
            <a:r>
              <a:rPr lang="ar-SA" sz="2400" b="1" dirty="0" smtClean="0">
                <a:solidFill>
                  <a:srgbClr val="FF0000"/>
                </a:solidFill>
              </a:rPr>
              <a:t>..................... ( </a:t>
            </a:r>
            <a:r>
              <a:rPr lang="ar-SA" sz="2400" b="1" dirty="0" smtClean="0">
                <a:solidFill>
                  <a:srgbClr val="FF0000"/>
                </a:solidFill>
              </a:rPr>
              <a:t>نائبٌ </a:t>
            </a:r>
            <a:r>
              <a:rPr lang="ar-SA" sz="2400" b="1" dirty="0" smtClean="0">
                <a:solidFill>
                  <a:srgbClr val="FF0000"/>
                </a:solidFill>
              </a:rPr>
              <a:t>عن </a:t>
            </a:r>
            <a:r>
              <a:rPr lang="ar-SA" sz="2400" b="1" dirty="0" smtClean="0">
                <a:solidFill>
                  <a:srgbClr val="FF0000"/>
                </a:solidFill>
              </a:rPr>
              <a:t>المفعولِ المُطلقِ)</a:t>
            </a:r>
            <a:endParaRPr lang="ar-AE" sz="2400" b="1" dirty="0">
              <a:solidFill>
                <a:srgbClr val="800000"/>
              </a:solidFill>
            </a:endParaRPr>
          </a:p>
        </p:txBody>
      </p:sp>
      <p:sp>
        <p:nvSpPr>
          <p:cNvPr id="22" name="سحابة 21"/>
          <p:cNvSpPr/>
          <p:nvPr/>
        </p:nvSpPr>
        <p:spPr>
          <a:xfrm>
            <a:off x="4284862" y="4607820"/>
            <a:ext cx="1774236" cy="643296"/>
          </a:xfrm>
          <a:prstGeom prst="cloud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سريع</a:t>
            </a:r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اً </a:t>
            </a:r>
            <a:endParaRPr lang="ar-AE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9868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 invX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بوس زينة 6"/>
          <p:cNvSpPr/>
          <p:nvPr/>
        </p:nvSpPr>
        <p:spPr>
          <a:xfrm>
            <a:off x="1044501" y="136230"/>
            <a:ext cx="7929757" cy="720080"/>
          </a:xfrm>
          <a:prstGeom prst="plaqu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ب - نُعربُ </a:t>
            </a:r>
            <a:r>
              <a:rPr lang="ar-SA" sz="3600" b="1" dirty="0" smtClean="0">
                <a:solidFill>
                  <a:srgbClr val="FF0000"/>
                </a:solidFill>
              </a:rPr>
              <a:t>ما </a:t>
            </a:r>
            <a:r>
              <a:rPr lang="ar-SA" sz="3600" b="1" dirty="0" smtClean="0">
                <a:solidFill>
                  <a:srgbClr val="FF0000"/>
                </a:solidFill>
              </a:rPr>
              <a:t>تَحْتَهُ  خُطوطٌ </a:t>
            </a:r>
            <a:r>
              <a:rPr lang="ar-SA" sz="3600" b="1" dirty="0" smtClean="0">
                <a:solidFill>
                  <a:srgbClr val="FF0000"/>
                </a:solidFill>
              </a:rPr>
              <a:t>فيما </a:t>
            </a:r>
            <a:r>
              <a:rPr lang="ar-SA" sz="3600" b="1" dirty="0" smtClean="0">
                <a:solidFill>
                  <a:srgbClr val="FF0000"/>
                </a:solidFill>
              </a:rPr>
              <a:t>يَأْتي </a:t>
            </a:r>
            <a:r>
              <a:rPr lang="ar-SA" sz="3600" b="1" dirty="0" smtClean="0">
                <a:solidFill>
                  <a:srgbClr val="FF0000"/>
                </a:solidFill>
              </a:rPr>
              <a:t>: </a:t>
            </a:r>
            <a:endParaRPr lang="ar-AE" sz="3600" b="1" dirty="0">
              <a:solidFill>
                <a:srgbClr val="FF0000"/>
              </a:solidFill>
            </a:endParaRPr>
          </a:p>
        </p:txBody>
      </p:sp>
      <p:sp>
        <p:nvSpPr>
          <p:cNvPr id="16" name="مستطيل مخدوش من كلا الطرفين 15"/>
          <p:cNvSpPr/>
          <p:nvPr/>
        </p:nvSpPr>
        <p:spPr>
          <a:xfrm>
            <a:off x="232373" y="1208968"/>
            <a:ext cx="9309072" cy="633992"/>
          </a:xfrm>
          <a:prstGeom prst="snip2Same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1- قالَ تعالى : (</a:t>
            </a:r>
            <a:r>
              <a:rPr lang="ar-SA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وءاتِ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ذا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القُربى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حقَّه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والمسكينَ وابنَ السّبيلِ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ولا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تُبذِرْ </a:t>
            </a:r>
            <a:r>
              <a:rPr lang="ar-SA" sz="2800" b="1" u="sng" dirty="0" smtClean="0">
                <a:solidFill>
                  <a:srgbClr val="FF0000"/>
                </a:solidFill>
              </a:rPr>
              <a:t>تَبْذيرا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ً).</a:t>
            </a:r>
            <a:endParaRPr lang="ar-AE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سداسي 16"/>
          <p:cNvSpPr/>
          <p:nvPr/>
        </p:nvSpPr>
        <p:spPr>
          <a:xfrm>
            <a:off x="108994" y="2020768"/>
            <a:ext cx="9268395" cy="585279"/>
          </a:xfrm>
          <a:prstGeom prst="hexagon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تبذيراً</a:t>
            </a:r>
            <a:r>
              <a:rPr lang="ar-SA" sz="2400" b="1" dirty="0" smtClean="0">
                <a:solidFill>
                  <a:schemeClr val="accent6">
                    <a:lumMod val="50000"/>
                  </a:schemeClr>
                </a:solidFill>
              </a:rPr>
              <a:t> : مفعول مطلق  منصوب وعلامة نصبه الفتحة الظاهرة على آخره. </a:t>
            </a:r>
          </a:p>
        </p:txBody>
      </p:sp>
      <p:sp>
        <p:nvSpPr>
          <p:cNvPr id="18" name="تمرير أفقي 17"/>
          <p:cNvSpPr/>
          <p:nvPr/>
        </p:nvSpPr>
        <p:spPr>
          <a:xfrm>
            <a:off x="114746" y="2914624"/>
            <a:ext cx="9426699" cy="848847"/>
          </a:xfrm>
          <a:prstGeom prst="horizont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2- على </a:t>
            </a:r>
            <a:r>
              <a:rPr lang="ar-SA" sz="2400" b="1" dirty="0" smtClean="0">
                <a:solidFill>
                  <a:schemeClr val="tx1"/>
                </a:solidFill>
              </a:rPr>
              <a:t>الفِلسطينيِّ أَنْ يُعنى بِأرضِهِ </a:t>
            </a:r>
            <a:r>
              <a:rPr lang="ar-SA" sz="2400" b="1" u="sng" dirty="0" smtClean="0">
                <a:solidFill>
                  <a:srgbClr val="FF0000"/>
                </a:solidFill>
              </a:rPr>
              <a:t>عِنايَةً</a:t>
            </a:r>
            <a:r>
              <a:rPr lang="ar-SA" sz="2400" b="1" dirty="0" smtClean="0">
                <a:solidFill>
                  <a:schemeClr val="tx1"/>
                </a:solidFill>
              </a:rPr>
              <a:t> </a:t>
            </a:r>
            <a:r>
              <a:rPr lang="ar-SA" sz="2400" b="1" u="sng" dirty="0" smtClean="0">
                <a:solidFill>
                  <a:srgbClr val="FF0000"/>
                </a:solidFill>
              </a:rPr>
              <a:t>خاصَّةً</a:t>
            </a:r>
            <a:r>
              <a:rPr lang="ar-SA" sz="2400" b="1" dirty="0" smtClean="0">
                <a:solidFill>
                  <a:schemeClr val="tx1"/>
                </a:solidFill>
              </a:rPr>
              <a:t> حَتّى يَحْفَظَها مِن أَنيابِ الاستيطانِ.</a:t>
            </a:r>
            <a:endParaRPr lang="ar-AE" sz="2400" b="1" dirty="0">
              <a:solidFill>
                <a:schemeClr val="tx1"/>
              </a:solidFill>
            </a:endParaRPr>
          </a:p>
        </p:txBody>
      </p:sp>
      <p:sp>
        <p:nvSpPr>
          <p:cNvPr id="23" name="مخطط انسيابي: شريط مثقب 22"/>
          <p:cNvSpPr/>
          <p:nvPr/>
        </p:nvSpPr>
        <p:spPr>
          <a:xfrm>
            <a:off x="147057" y="3780776"/>
            <a:ext cx="9108032" cy="844668"/>
          </a:xfrm>
          <a:prstGeom prst="flowChartPunchedTap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800" b="1" dirty="0" smtClean="0">
                <a:solidFill>
                  <a:srgbClr val="FF0000"/>
                </a:solidFill>
              </a:rPr>
              <a:t>عِنايَةً</a:t>
            </a:r>
            <a:r>
              <a:rPr lang="ar-SA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ar-SA" sz="2800" b="1" dirty="0" smtClean="0">
                <a:solidFill>
                  <a:schemeClr val="accent4">
                    <a:lumMod val="50000"/>
                  </a:schemeClr>
                </a:solidFill>
              </a:rPr>
              <a:t>: مفعول مطلق منصوب وعلامة نصبه الفتحة الظّاهرة على آخره.</a:t>
            </a:r>
          </a:p>
        </p:txBody>
      </p:sp>
      <p:sp>
        <p:nvSpPr>
          <p:cNvPr id="8" name="سحابة 7"/>
          <p:cNvSpPr/>
          <p:nvPr/>
        </p:nvSpPr>
        <p:spPr>
          <a:xfrm>
            <a:off x="48404" y="4642749"/>
            <a:ext cx="9328985" cy="809482"/>
          </a:xfrm>
          <a:prstGeom prst="cloud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rgbClr val="FF0000"/>
                </a:solidFill>
              </a:rPr>
              <a:t>خاصَّةً</a:t>
            </a:r>
            <a:r>
              <a:rPr lang="ar-SA" sz="22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ar-SA" sz="2200" b="1" dirty="0" smtClean="0">
                <a:solidFill>
                  <a:schemeClr val="accent2">
                    <a:lumMod val="50000"/>
                  </a:schemeClr>
                </a:solidFill>
              </a:rPr>
              <a:t>: نعت منصوب وعلامة نصبه الفتحة الظّاهرة على آخره.</a:t>
            </a:r>
            <a:endParaRPr lang="ar-AE" sz="22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4770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 invX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6" grpId="0" animBg="1"/>
      <p:bldP spid="17" grpId="0" animBg="1"/>
      <p:bldP spid="18" grpId="0" animBg="1"/>
      <p:bldP spid="23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بوس زينة 6"/>
          <p:cNvSpPr/>
          <p:nvPr/>
        </p:nvSpPr>
        <p:spPr>
          <a:xfrm>
            <a:off x="109307" y="265212"/>
            <a:ext cx="9382696" cy="1302554"/>
          </a:xfrm>
          <a:prstGeom prst="plaqu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6">
                    <a:lumMod val="50000"/>
                  </a:schemeClr>
                </a:solidFill>
              </a:rPr>
              <a:t>إذا كنتُ أعلم </a:t>
            </a:r>
            <a:r>
              <a:rPr lang="ar-SA" sz="2400" b="1" u="sng" dirty="0" smtClean="0">
                <a:solidFill>
                  <a:srgbClr val="FF0000"/>
                </a:solidFill>
              </a:rPr>
              <a:t>علماً</a:t>
            </a:r>
            <a:r>
              <a:rPr lang="ar-SA" sz="2400" b="1" dirty="0" smtClean="0">
                <a:solidFill>
                  <a:schemeClr val="accent6">
                    <a:lumMod val="50000"/>
                  </a:schemeClr>
                </a:solidFill>
              </a:rPr>
              <a:t> يقيناً          بأنَّ جميع حياتي </a:t>
            </a:r>
            <a:r>
              <a:rPr lang="ar-SA" sz="2400" b="1" dirty="0" smtClean="0">
                <a:solidFill>
                  <a:schemeClr val="accent6">
                    <a:lumMod val="50000"/>
                  </a:schemeClr>
                </a:solidFill>
              </a:rPr>
              <a:t>ساعَةْ</a:t>
            </a:r>
            <a:endParaRPr lang="ar-SA" sz="2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ar-SA" sz="2400" b="1" dirty="0" smtClean="0">
                <a:solidFill>
                  <a:schemeClr val="accent6">
                    <a:lumMod val="50000"/>
                  </a:schemeClr>
                </a:solidFill>
              </a:rPr>
              <a:t>فلم لا </a:t>
            </a:r>
            <a:r>
              <a:rPr lang="ar-SA" sz="2400" b="1" dirty="0" smtClean="0">
                <a:solidFill>
                  <a:schemeClr val="accent6">
                    <a:lumMod val="50000"/>
                  </a:schemeClr>
                </a:solidFill>
              </a:rPr>
              <a:t>أكونُ </a:t>
            </a:r>
            <a:r>
              <a:rPr lang="ar-SA" sz="2400" b="1" dirty="0" smtClean="0">
                <a:solidFill>
                  <a:schemeClr val="accent6">
                    <a:lumMod val="50000"/>
                  </a:schemeClr>
                </a:solidFill>
              </a:rPr>
              <a:t>ضنيناً بها        </a:t>
            </a:r>
            <a:r>
              <a:rPr lang="ar-SA" sz="2400" b="1" dirty="0" smtClean="0">
                <a:solidFill>
                  <a:schemeClr val="accent6">
                    <a:lumMod val="50000"/>
                  </a:schemeClr>
                </a:solidFill>
              </a:rPr>
              <a:t>وأجعَلُها </a:t>
            </a:r>
            <a:r>
              <a:rPr lang="ar-SA" sz="2400" b="1" dirty="0" smtClean="0">
                <a:solidFill>
                  <a:schemeClr val="accent6">
                    <a:lumMod val="50000"/>
                  </a:schemeClr>
                </a:solidFill>
              </a:rPr>
              <a:t>في </a:t>
            </a:r>
            <a:r>
              <a:rPr lang="ar-SA" sz="2400" b="1" dirty="0" smtClean="0">
                <a:solidFill>
                  <a:schemeClr val="accent6">
                    <a:lumMod val="50000"/>
                  </a:schemeClr>
                </a:solidFill>
              </a:rPr>
              <a:t>صَلاحٍ وطاعَةْ</a:t>
            </a:r>
            <a:endParaRPr lang="ar-SA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مستطيل مخدوش من كلا الطرفين 15"/>
          <p:cNvSpPr/>
          <p:nvPr/>
        </p:nvSpPr>
        <p:spPr>
          <a:xfrm>
            <a:off x="132137" y="1849388"/>
            <a:ext cx="9359553" cy="633992"/>
          </a:xfrm>
          <a:prstGeom prst="snip2Same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علماً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: مفعول مطلق منصوب وعلامة نصبه الفتحة الظّاهرة على آخره.</a:t>
            </a:r>
            <a:endParaRPr lang="ar-AE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انفجار 2 7"/>
          <p:cNvSpPr/>
          <p:nvPr/>
        </p:nvSpPr>
        <p:spPr>
          <a:xfrm>
            <a:off x="2052613" y="2765002"/>
            <a:ext cx="6552728" cy="2592288"/>
          </a:xfrm>
          <a:prstGeom prst="irregularSeal2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FF0000"/>
                </a:solidFill>
              </a:rPr>
              <a:t>النّهاية</a:t>
            </a:r>
            <a:r>
              <a:rPr lang="ar-SA" dirty="0" smtClean="0"/>
              <a:t> </a:t>
            </a:r>
            <a:endParaRPr lang="ar-AE" dirty="0"/>
          </a:p>
        </p:txBody>
      </p:sp>
    </p:spTree>
    <p:extLst>
      <p:ext uri="{BB962C8B-B14F-4D97-AF65-F5344CB8AC3E}">
        <p14:creationId xmlns:p14="http://schemas.microsoft.com/office/powerpoint/2010/main" val="30553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6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خطط انسيابي: رابط خارج الصفحة 2"/>
          <p:cNvSpPr/>
          <p:nvPr/>
        </p:nvSpPr>
        <p:spPr>
          <a:xfrm>
            <a:off x="1044501" y="146444"/>
            <a:ext cx="8136904" cy="1089500"/>
          </a:xfrm>
          <a:prstGeom prst="flowChartOffpageConnector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rgbClr val="FF0000"/>
                </a:solidFill>
              </a:rPr>
              <a:t>( نَقْرَأُ ): </a:t>
            </a:r>
            <a:r>
              <a:rPr lang="ar-SA" sz="4800" b="1" dirty="0" smtClean="0">
                <a:solidFill>
                  <a:schemeClr val="accent6">
                    <a:lumMod val="50000"/>
                  </a:schemeClr>
                </a:solidFill>
              </a:rPr>
              <a:t>المَجْموعَةُ </a:t>
            </a:r>
            <a:r>
              <a:rPr lang="ar-SA" sz="4800" b="1" dirty="0" smtClean="0">
                <a:solidFill>
                  <a:schemeClr val="accent6">
                    <a:lumMod val="50000"/>
                  </a:schemeClr>
                </a:solidFill>
              </a:rPr>
              <a:t>الأولى </a:t>
            </a:r>
            <a:endParaRPr lang="ar-AE" sz="4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زاوية مطوية 5"/>
          <p:cNvSpPr/>
          <p:nvPr/>
        </p:nvSpPr>
        <p:spPr>
          <a:xfrm>
            <a:off x="0" y="1362800"/>
            <a:ext cx="9613453" cy="1368152"/>
          </a:xfrm>
          <a:prstGeom prst="foldedCorner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1- هذا التّطوُّرُ التّكْنولوجيُّ المُتَدَفِّقُ يَدْفَعُنا </a:t>
            </a:r>
            <a:r>
              <a:rPr lang="ar-SA" sz="3200" b="1" u="sng" dirty="0" smtClean="0">
                <a:solidFill>
                  <a:srgbClr val="FF0000"/>
                </a:solidFill>
              </a:rPr>
              <a:t>دَفْعاً</a:t>
            </a:r>
            <a:r>
              <a:rPr lang="ar-SA" sz="3200" b="1" dirty="0" smtClean="0">
                <a:solidFill>
                  <a:schemeClr val="tx1"/>
                </a:solidFill>
              </a:rPr>
              <a:t> نَحْوَ التَّغيير ، بل يَسيرُ بِنا </a:t>
            </a:r>
            <a:r>
              <a:rPr lang="ar-SA" sz="3200" b="1" u="sng" dirty="0" smtClean="0">
                <a:solidFill>
                  <a:srgbClr val="FF0000"/>
                </a:solidFill>
              </a:rPr>
              <a:t>سَيراً</a:t>
            </a:r>
            <a:r>
              <a:rPr lang="ar-SA" sz="3200" b="1" dirty="0" smtClean="0">
                <a:solidFill>
                  <a:schemeClr val="tx1"/>
                </a:solidFill>
              </a:rPr>
              <a:t> </a:t>
            </a:r>
            <a:r>
              <a:rPr lang="ar-SA" sz="3200" b="1" dirty="0" smtClean="0">
                <a:solidFill>
                  <a:srgbClr val="FF0000"/>
                </a:solidFill>
              </a:rPr>
              <a:t>حَثيثاً</a:t>
            </a:r>
            <a:r>
              <a:rPr lang="ar-SA" sz="3200" b="1" dirty="0" smtClean="0">
                <a:solidFill>
                  <a:schemeClr val="tx1"/>
                </a:solidFill>
              </a:rPr>
              <a:t> ، تُجاهَ التّطبيقاتِ العِلْميّةِ الحَديثَةِ في مناحي الحَياةِ جميعها.</a:t>
            </a:r>
            <a:endParaRPr lang="ar-AE" sz="3200" b="1" dirty="0">
              <a:solidFill>
                <a:schemeClr val="tx1"/>
              </a:solidFill>
            </a:endParaRPr>
          </a:p>
        </p:txBody>
      </p:sp>
      <p:sp>
        <p:nvSpPr>
          <p:cNvPr id="7" name="زاوية مطوية 6"/>
          <p:cNvSpPr/>
          <p:nvPr/>
        </p:nvSpPr>
        <p:spPr>
          <a:xfrm>
            <a:off x="126206" y="2857808"/>
            <a:ext cx="9361040" cy="1080120"/>
          </a:xfrm>
          <a:prstGeom prst="foldedCorner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2- يُطِلُّ المُتَصَفِّحُ عَلى المَواقِعِ الإلكترونِيَّةِ والصَّفَحاتِ </a:t>
            </a:r>
            <a:r>
              <a:rPr lang="ar-SA" sz="3200" b="1" dirty="0" smtClean="0">
                <a:solidFill>
                  <a:srgbClr val="FF0000"/>
                </a:solidFill>
              </a:rPr>
              <a:t>إِطْلالَةَ</a:t>
            </a:r>
            <a:r>
              <a:rPr lang="ar-SA" sz="3200" b="1" dirty="0" smtClean="0">
                <a:solidFill>
                  <a:schemeClr val="tx1"/>
                </a:solidFill>
              </a:rPr>
              <a:t> </a:t>
            </a:r>
            <a:r>
              <a:rPr lang="ar-SA" sz="3200" b="1" dirty="0" smtClean="0">
                <a:solidFill>
                  <a:srgbClr val="FF0000"/>
                </a:solidFill>
              </a:rPr>
              <a:t>طائِرٍ</a:t>
            </a:r>
            <a:r>
              <a:rPr lang="ar-SA" sz="3200" b="1" dirty="0" smtClean="0">
                <a:solidFill>
                  <a:schemeClr val="tx1"/>
                </a:solidFill>
              </a:rPr>
              <a:t> مَرَّ بِسُرْعَةٍ خاطِفَةٍ ، مُسْتَشْرِفاً صورَةَ العالَمِ وأَخْبارَهُ في لَحَظاتٍ.</a:t>
            </a:r>
            <a:endParaRPr lang="ar-AE" sz="3200" b="1" dirty="0">
              <a:solidFill>
                <a:schemeClr val="tx1"/>
              </a:solidFill>
            </a:endParaRPr>
          </a:p>
        </p:txBody>
      </p:sp>
      <p:sp>
        <p:nvSpPr>
          <p:cNvPr id="5" name="موجة 4"/>
          <p:cNvSpPr/>
          <p:nvPr/>
        </p:nvSpPr>
        <p:spPr>
          <a:xfrm>
            <a:off x="162210" y="4081636"/>
            <a:ext cx="9289032" cy="1440158"/>
          </a:xfrm>
          <a:prstGeom prst="wav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3- دُرْتُ في أَسْواقِ مَدينَةِ </a:t>
            </a:r>
            <a:r>
              <a:rPr lang="ar-SA" sz="4000" b="1" dirty="0" smtClean="0">
                <a:solidFill>
                  <a:schemeClr val="tx1"/>
                </a:solidFill>
              </a:rPr>
              <a:t>نابلسَ </a:t>
            </a:r>
            <a:r>
              <a:rPr lang="ar-SA" sz="4000" b="1" dirty="0" smtClean="0">
                <a:solidFill>
                  <a:srgbClr val="FF0000"/>
                </a:solidFill>
              </a:rPr>
              <a:t>دَوْرَتَيْن</a:t>
            </a:r>
            <a:r>
              <a:rPr lang="ar-SA" sz="4000" b="1" dirty="0" smtClean="0">
                <a:solidFill>
                  <a:schemeClr val="tx1"/>
                </a:solidFill>
              </a:rPr>
              <a:t> .</a:t>
            </a:r>
            <a:endParaRPr lang="ar-SA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2920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 invX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13882" y="265212"/>
            <a:ext cx="9145016" cy="864096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C00000"/>
                </a:solidFill>
              </a:rPr>
              <a:t>إِذا تَأَمَّلْنا المَصْدَرَ ( دَفْعاً ) في المِثالِ الأوَّلِ:</a:t>
            </a:r>
            <a:endParaRPr lang="ar-AE" sz="3200" b="1" dirty="0">
              <a:solidFill>
                <a:srgbClr val="C00000"/>
              </a:solidFill>
            </a:endParaRPr>
          </a:p>
        </p:txBody>
      </p:sp>
      <p:sp>
        <p:nvSpPr>
          <p:cNvPr id="4" name="سحابة 3"/>
          <p:cNvSpPr/>
          <p:nvPr/>
        </p:nvSpPr>
        <p:spPr>
          <a:xfrm>
            <a:off x="5364981" y="1777380"/>
            <a:ext cx="4093917" cy="1152128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يَدْفَعُنا </a:t>
            </a:r>
            <a:r>
              <a:rPr lang="ar-SA" sz="2400" b="1" u="sng" dirty="0">
                <a:solidFill>
                  <a:srgbClr val="FF0000"/>
                </a:solidFill>
              </a:rPr>
              <a:t>دَفْعاً</a:t>
            </a:r>
            <a:r>
              <a:rPr lang="ar-SA" sz="2400" b="1" dirty="0">
                <a:solidFill>
                  <a:schemeClr val="tx1"/>
                </a:solidFill>
              </a:rPr>
              <a:t> </a:t>
            </a:r>
            <a:r>
              <a:rPr lang="ar-SA" sz="2400" b="1" dirty="0" smtClean="0">
                <a:solidFill>
                  <a:schemeClr val="tx1"/>
                </a:solidFill>
              </a:rPr>
              <a:t>نَحْوَ </a:t>
            </a:r>
            <a:r>
              <a:rPr lang="ar-SA" sz="2400" b="1" dirty="0">
                <a:solidFill>
                  <a:schemeClr val="tx1"/>
                </a:solidFill>
              </a:rPr>
              <a:t>التَّغيير</a:t>
            </a:r>
            <a:endParaRPr lang="ar-SA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مخطط انسيابي: مهلة 4"/>
          <p:cNvSpPr/>
          <p:nvPr/>
        </p:nvSpPr>
        <p:spPr>
          <a:xfrm>
            <a:off x="180406" y="1977410"/>
            <a:ext cx="5184576" cy="936104"/>
          </a:xfrm>
          <a:prstGeom prst="flowChartDelay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4">
                    <a:lumMod val="50000"/>
                  </a:schemeClr>
                </a:solidFill>
              </a:rPr>
              <a:t>وَجَدْناهُ مُشْتَقّاً من الفِعلِ </a:t>
            </a:r>
            <a:r>
              <a:rPr lang="ar-SA" sz="2400" b="1" u="sng" dirty="0" smtClean="0">
                <a:solidFill>
                  <a:srgbClr val="FF0000"/>
                </a:solidFill>
              </a:rPr>
              <a:t>(يَدْفَعُ) </a:t>
            </a:r>
            <a:r>
              <a:rPr lang="ar-SA" sz="2400" b="1" dirty="0" smtClean="0">
                <a:solidFill>
                  <a:schemeClr val="accent4">
                    <a:lumMod val="50000"/>
                  </a:schemeClr>
                </a:solidFill>
              </a:rPr>
              <a:t>الّذي يَسْبِقُهُ </a:t>
            </a:r>
            <a:endParaRPr lang="ar-SA" sz="2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وسيلة شرح مع سهم إلى الأعلى 5"/>
          <p:cNvSpPr/>
          <p:nvPr/>
        </p:nvSpPr>
        <p:spPr>
          <a:xfrm>
            <a:off x="2196629" y="2929508"/>
            <a:ext cx="5328592" cy="936104"/>
          </a:xfrm>
          <a:prstGeom prst="upArrowCallou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2">
                    <a:lumMod val="50000"/>
                  </a:schemeClr>
                </a:solidFill>
              </a:rPr>
              <a:t>وَقَدْ جاءَ هذا المَصْدَرُ لِتأكيدِ الفِعلِ  </a:t>
            </a:r>
            <a:endParaRPr lang="ar-SA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مخطط انسيابي: عرض 6"/>
          <p:cNvSpPr/>
          <p:nvPr/>
        </p:nvSpPr>
        <p:spPr>
          <a:xfrm>
            <a:off x="4274322" y="4405642"/>
            <a:ext cx="5184576" cy="1008112"/>
          </a:xfrm>
          <a:prstGeom prst="flowChartDisplay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وَهذا ما يُسَمّى 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8" name="موجة مزدوجة 7"/>
          <p:cNvSpPr/>
          <p:nvPr/>
        </p:nvSpPr>
        <p:spPr>
          <a:xfrm>
            <a:off x="756469" y="4297630"/>
            <a:ext cx="3456384" cy="1224136"/>
          </a:xfrm>
          <a:prstGeom prst="doubleWav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</a:rPr>
              <a:t>المَفعول المُطلَق</a:t>
            </a:r>
            <a:endParaRPr lang="ar-SA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857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 invX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شريط مثقب 1"/>
          <p:cNvSpPr/>
          <p:nvPr/>
        </p:nvSpPr>
        <p:spPr>
          <a:xfrm>
            <a:off x="6589116" y="1363694"/>
            <a:ext cx="2952327" cy="1010404"/>
          </a:xfrm>
          <a:prstGeom prst="flowChartPunchedTap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/>
                </a:solidFill>
              </a:rPr>
              <a:t>يَسيرُ بِنا </a:t>
            </a:r>
            <a:r>
              <a:rPr lang="ar-SA" sz="3200" b="1" u="sng" dirty="0">
                <a:solidFill>
                  <a:srgbClr val="FF0000"/>
                </a:solidFill>
              </a:rPr>
              <a:t>سَيراً</a:t>
            </a:r>
            <a:r>
              <a:rPr lang="ar-SA" sz="3200" b="1" dirty="0">
                <a:solidFill>
                  <a:schemeClr val="tx1"/>
                </a:solidFill>
              </a:rPr>
              <a:t> حَثيثاً </a:t>
            </a:r>
            <a:endParaRPr lang="ar-AE" sz="3200" dirty="0"/>
          </a:p>
        </p:txBody>
      </p:sp>
      <p:sp>
        <p:nvSpPr>
          <p:cNvPr id="14" name="سداسي 13"/>
          <p:cNvSpPr/>
          <p:nvPr/>
        </p:nvSpPr>
        <p:spPr>
          <a:xfrm>
            <a:off x="52781" y="1427720"/>
            <a:ext cx="5061329" cy="936104"/>
          </a:xfrm>
          <a:prstGeom prst="hexag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800000"/>
                </a:solidFill>
              </a:rPr>
              <a:t>مِنَ الفِعلِ </a:t>
            </a:r>
            <a:r>
              <a:rPr lang="ar-SA" sz="3200" b="1" dirty="0">
                <a:solidFill>
                  <a:srgbClr val="800000"/>
                </a:solidFill>
              </a:rPr>
              <a:t>(</a:t>
            </a:r>
            <a:r>
              <a:rPr lang="ar-SA" sz="3200" b="1" dirty="0" smtClean="0">
                <a:solidFill>
                  <a:srgbClr val="800000"/>
                </a:solidFill>
              </a:rPr>
              <a:t>يَسيرُ) </a:t>
            </a:r>
            <a:r>
              <a:rPr lang="ar-SA" sz="3200" b="1" dirty="0">
                <a:solidFill>
                  <a:srgbClr val="800000"/>
                </a:solidFill>
              </a:rPr>
              <a:t>الّذي </a:t>
            </a:r>
            <a:r>
              <a:rPr lang="ar-SA" sz="3200" b="1" dirty="0" smtClean="0">
                <a:solidFill>
                  <a:srgbClr val="800000"/>
                </a:solidFill>
              </a:rPr>
              <a:t>يَسْبِقُهُ</a:t>
            </a:r>
            <a:endParaRPr lang="ar-AE" sz="3200" b="1" dirty="0">
              <a:solidFill>
                <a:srgbClr val="800000"/>
              </a:solidFill>
            </a:endParaRPr>
          </a:p>
        </p:txBody>
      </p:sp>
      <p:sp>
        <p:nvSpPr>
          <p:cNvPr id="17" name="سهم إلى اليسار 16"/>
          <p:cNvSpPr/>
          <p:nvPr/>
        </p:nvSpPr>
        <p:spPr>
          <a:xfrm>
            <a:off x="5169726" y="1244664"/>
            <a:ext cx="1308159" cy="132480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وَجَدْناهُ مُشْتَقّاً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20" name="مستطيل مستدير الزوايا 19"/>
          <p:cNvSpPr/>
          <p:nvPr/>
        </p:nvSpPr>
        <p:spPr>
          <a:xfrm>
            <a:off x="313882" y="265212"/>
            <a:ext cx="9145016" cy="864096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C00000"/>
                </a:solidFill>
              </a:rPr>
              <a:t>وإِذا تَأَمَّلْنا المَصْدَرَ ( سَيْراً ) في الجملة:</a:t>
            </a:r>
            <a:endParaRPr lang="ar-AE" sz="3200" b="1" dirty="0">
              <a:solidFill>
                <a:srgbClr val="C00000"/>
              </a:solidFill>
            </a:endParaRPr>
          </a:p>
        </p:txBody>
      </p:sp>
      <p:sp>
        <p:nvSpPr>
          <p:cNvPr id="3" name="مخطط انسيابي: متعدد المستندات 2"/>
          <p:cNvSpPr/>
          <p:nvPr/>
        </p:nvSpPr>
        <p:spPr>
          <a:xfrm>
            <a:off x="540445" y="2645634"/>
            <a:ext cx="8352928" cy="1219978"/>
          </a:xfrm>
          <a:prstGeom prst="flowChartMultidocumen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800000"/>
                </a:solidFill>
              </a:rPr>
              <a:t>وَقَدْ جاءَ </a:t>
            </a:r>
            <a:r>
              <a:rPr lang="ar-SA" sz="3600" b="1" dirty="0">
                <a:solidFill>
                  <a:srgbClr val="800000"/>
                </a:solidFill>
              </a:rPr>
              <a:t>هذا </a:t>
            </a:r>
            <a:r>
              <a:rPr lang="ar-SA" sz="3600" b="1" dirty="0" smtClean="0">
                <a:solidFill>
                  <a:srgbClr val="800000"/>
                </a:solidFill>
              </a:rPr>
              <a:t>المَصْدَرُ مَوْصوفاً بِكَلِمَةِ (حَثيثاً) </a:t>
            </a:r>
            <a:endParaRPr lang="ar-SA" sz="3600" b="1" dirty="0">
              <a:solidFill>
                <a:srgbClr val="800000"/>
              </a:solidFill>
            </a:endParaRPr>
          </a:p>
        </p:txBody>
      </p:sp>
      <p:sp>
        <p:nvSpPr>
          <p:cNvPr id="5" name="سحابة 4"/>
          <p:cNvSpPr/>
          <p:nvPr/>
        </p:nvSpPr>
        <p:spPr>
          <a:xfrm>
            <a:off x="1116509" y="4009628"/>
            <a:ext cx="7920880" cy="122413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chemeClr val="accent2">
                    <a:lumMod val="50000"/>
                  </a:schemeClr>
                </a:solidFill>
              </a:rPr>
              <a:t>لِبَيان نَوْعِ الفِعْلِ </a:t>
            </a:r>
            <a:endParaRPr lang="ar-SA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214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  <p:bldP spid="17" grpId="0" animBg="1"/>
      <p:bldP spid="20" grpId="0" animBg="1"/>
      <p:bldP spid="3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13882" y="265212"/>
            <a:ext cx="9145016" cy="864096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C00000"/>
                </a:solidFill>
              </a:rPr>
              <a:t>وإِذا تَأَمّلْنا المَصْدَرَ ( إطْلالَةً ) في المِثالِ الثّاني:</a:t>
            </a:r>
            <a:endParaRPr lang="ar-AE" sz="3200" b="1" dirty="0">
              <a:solidFill>
                <a:srgbClr val="C00000"/>
              </a:solidFill>
            </a:endParaRPr>
          </a:p>
        </p:txBody>
      </p:sp>
      <p:sp>
        <p:nvSpPr>
          <p:cNvPr id="6" name="وسيلة شرح مع سهم إلى الأعلى 5"/>
          <p:cNvSpPr/>
          <p:nvPr/>
        </p:nvSpPr>
        <p:spPr>
          <a:xfrm>
            <a:off x="180406" y="2396760"/>
            <a:ext cx="9278492" cy="1252828"/>
          </a:xfrm>
          <a:prstGeom prst="upArrowCallou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2">
                    <a:lumMod val="50000"/>
                  </a:schemeClr>
                </a:solidFill>
              </a:rPr>
              <a:t>وَقَدْ جاءَ هذا المَصْدَرُ مُضافاً إلى كَلِمَةِ ( طائِرٍ) ؛ لِبَيان نَوْعِ الفِعْلِ   </a:t>
            </a:r>
            <a:endParaRPr lang="ar-SA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موجة مزدوجة 7"/>
          <p:cNvSpPr/>
          <p:nvPr/>
        </p:nvSpPr>
        <p:spPr>
          <a:xfrm>
            <a:off x="180406" y="3793634"/>
            <a:ext cx="6912767" cy="864066"/>
          </a:xfrm>
          <a:prstGeom prst="doubleWav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2">
                    <a:lumMod val="50000"/>
                  </a:schemeClr>
                </a:solidFill>
              </a:rPr>
              <a:t>مَفعُولٌ مُطْلَقٌ مَنْصوبٌ ، وَعَلامَةُ نَصْبِهِ الفَتحةُ الظّاهرةُ على آخره ، وهو مُضافٌ.</a:t>
            </a:r>
            <a:endParaRPr lang="ar-SA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دبوس زينة 2"/>
          <p:cNvSpPr/>
          <p:nvPr/>
        </p:nvSpPr>
        <p:spPr>
          <a:xfrm>
            <a:off x="5364983" y="1453653"/>
            <a:ext cx="4237932" cy="914400"/>
          </a:xfrm>
          <a:prstGeom prst="plaqu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يُطِلُّ المُتَصَفِّحُ عَلى المَواقِعِ الإلكترونِيَّةِ </a:t>
            </a:r>
            <a:r>
              <a:rPr lang="ar-SA" sz="2400" b="1" dirty="0" smtClean="0">
                <a:solidFill>
                  <a:schemeClr val="tx1"/>
                </a:solidFill>
              </a:rPr>
              <a:t>والصَّفَحات</a:t>
            </a:r>
            <a:r>
              <a:rPr lang="ar-SA" sz="2400" b="1" dirty="0">
                <a:solidFill>
                  <a:schemeClr val="tx1"/>
                </a:solidFill>
              </a:rPr>
              <a:t> إِطْلالَةَ طائِرٍ </a:t>
            </a:r>
            <a:endParaRPr lang="ar-SA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مخطط انسيابي: تخزين بالوصول المباشر 8"/>
          <p:cNvSpPr/>
          <p:nvPr/>
        </p:nvSpPr>
        <p:spPr>
          <a:xfrm>
            <a:off x="313882" y="1424667"/>
            <a:ext cx="4907083" cy="972093"/>
          </a:xfrm>
          <a:prstGeom prst="flowChartMagneticDrum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accent4">
                    <a:lumMod val="50000"/>
                  </a:schemeClr>
                </a:solidFill>
              </a:rPr>
              <a:t>وَجَدْناهُ مُشْتَقّاً من الفِعلِ </a:t>
            </a:r>
            <a:r>
              <a:rPr lang="ar-SA" sz="2400" b="1" u="sng" dirty="0">
                <a:solidFill>
                  <a:srgbClr val="FF0000"/>
                </a:solidFill>
              </a:rPr>
              <a:t>(</a:t>
            </a:r>
            <a:r>
              <a:rPr lang="ar-SA" sz="2400" b="1" u="sng" dirty="0" smtClean="0">
                <a:solidFill>
                  <a:srgbClr val="FF0000"/>
                </a:solidFill>
              </a:rPr>
              <a:t>يُطِلُّ) </a:t>
            </a:r>
            <a:r>
              <a:rPr lang="ar-SA" sz="2400" b="1" dirty="0">
                <a:solidFill>
                  <a:schemeClr val="accent4">
                    <a:lumMod val="50000"/>
                  </a:schemeClr>
                </a:solidFill>
              </a:rPr>
              <a:t>الّذي يَسْبِقُهُ </a:t>
            </a:r>
          </a:p>
        </p:txBody>
      </p:sp>
      <p:sp>
        <p:nvSpPr>
          <p:cNvPr id="10" name="مخطط انسيابي: عرض 9"/>
          <p:cNvSpPr/>
          <p:nvPr/>
        </p:nvSpPr>
        <p:spPr>
          <a:xfrm>
            <a:off x="7093173" y="3793604"/>
            <a:ext cx="2509742" cy="864096"/>
          </a:xfrm>
          <a:prstGeom prst="flowChartDisplay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2">
                    <a:lumMod val="50000"/>
                  </a:schemeClr>
                </a:solidFill>
              </a:rPr>
              <a:t>وإِعرابُ ( إطلالَةَ)</a:t>
            </a:r>
            <a:endParaRPr lang="ar-SA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مستطيل مخدوش من كلا الطرفين 10"/>
          <p:cNvSpPr/>
          <p:nvPr/>
        </p:nvSpPr>
        <p:spPr>
          <a:xfrm>
            <a:off x="7483949" y="4801716"/>
            <a:ext cx="2118966" cy="792088"/>
          </a:xfrm>
          <a:prstGeom prst="snip2Same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طائِرٍ</a:t>
            </a:r>
            <a:endParaRPr lang="ar-SA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تمرير عمودي 11"/>
          <p:cNvSpPr/>
          <p:nvPr/>
        </p:nvSpPr>
        <p:spPr>
          <a:xfrm>
            <a:off x="180406" y="4801716"/>
            <a:ext cx="6912767" cy="792088"/>
          </a:xfrm>
          <a:prstGeom prst="verticalScroll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مُضافٌ إليهِ مَجرورٌ ، وَعَلامةُ جرّه الكسرة الظّاهرة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13" name="سحابة 12"/>
          <p:cNvSpPr/>
          <p:nvPr/>
        </p:nvSpPr>
        <p:spPr>
          <a:xfrm>
            <a:off x="427164" y="2151583"/>
            <a:ext cx="8784976" cy="1224136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والمفعول المطلق يبين النوع إذا وصف أو أضيف </a:t>
            </a:r>
            <a:endParaRPr lang="ar-SA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0825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8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8" grpId="0" animBg="1"/>
      <p:bldP spid="3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شريط مثقب 1"/>
          <p:cNvSpPr/>
          <p:nvPr/>
        </p:nvSpPr>
        <p:spPr>
          <a:xfrm>
            <a:off x="5941046" y="1363694"/>
            <a:ext cx="3600398" cy="1010404"/>
          </a:xfrm>
          <a:prstGeom prst="flowChartPunchedTap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نُلاحِظُ أَنَّ كَلِمَةِ (</a:t>
            </a:r>
            <a:r>
              <a:rPr lang="ar-SA" sz="3200" b="1" dirty="0" smtClean="0">
                <a:solidFill>
                  <a:srgbClr val="FF0000"/>
                </a:solidFill>
              </a:rPr>
              <a:t>دَوْرَتَيْنِ</a:t>
            </a:r>
            <a:r>
              <a:rPr lang="ar-SA" sz="3200" b="1" dirty="0" smtClean="0">
                <a:solidFill>
                  <a:schemeClr val="tx1"/>
                </a:solidFill>
              </a:rPr>
              <a:t>) </a:t>
            </a:r>
            <a:endParaRPr lang="ar-AE" sz="3200" dirty="0"/>
          </a:p>
        </p:txBody>
      </p:sp>
      <p:sp>
        <p:nvSpPr>
          <p:cNvPr id="14" name="سداسي 13"/>
          <p:cNvSpPr/>
          <p:nvPr/>
        </p:nvSpPr>
        <p:spPr>
          <a:xfrm>
            <a:off x="52781" y="1427720"/>
            <a:ext cx="5528224" cy="936104"/>
          </a:xfrm>
          <a:prstGeom prst="hexag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800000"/>
                </a:solidFill>
              </a:rPr>
              <a:t>تَدُلُّ عَلى عَدَدِ مَرَّاتِ حُدوثِ الفِعل</a:t>
            </a:r>
            <a:endParaRPr lang="ar-AE" sz="3200" b="1" dirty="0">
              <a:solidFill>
                <a:srgbClr val="800000"/>
              </a:solidFill>
            </a:endParaRPr>
          </a:p>
        </p:txBody>
      </p:sp>
      <p:sp>
        <p:nvSpPr>
          <p:cNvPr id="20" name="مستطيل مستدير الزوايا 19"/>
          <p:cNvSpPr/>
          <p:nvPr/>
        </p:nvSpPr>
        <p:spPr>
          <a:xfrm>
            <a:off x="313882" y="265212"/>
            <a:ext cx="9145016" cy="864096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وفي جُملَةِ (</a:t>
            </a:r>
            <a:r>
              <a:rPr lang="ar-SA" sz="3200" b="1" dirty="0">
                <a:solidFill>
                  <a:srgbClr val="FF0000"/>
                </a:solidFill>
              </a:rPr>
              <a:t>دُرْتُ في أَسْواقِ مَدينَةِ نابُلُسَ </a:t>
            </a:r>
            <a:r>
              <a:rPr lang="ar-SA" sz="3200" b="1" dirty="0" smtClean="0">
                <a:solidFill>
                  <a:srgbClr val="FF0000"/>
                </a:solidFill>
              </a:rPr>
              <a:t>دَوْرَتَيْن</a:t>
            </a:r>
            <a:r>
              <a:rPr lang="ar-SA" sz="3200" b="1" dirty="0" smtClean="0">
                <a:solidFill>
                  <a:schemeClr val="tx1"/>
                </a:solidFill>
              </a:rPr>
              <a:t>): </a:t>
            </a:r>
            <a:endParaRPr lang="ar-AE" sz="3200" b="1" dirty="0">
              <a:solidFill>
                <a:srgbClr val="C00000"/>
              </a:solidFill>
            </a:endParaRPr>
          </a:p>
        </p:txBody>
      </p:sp>
      <p:sp>
        <p:nvSpPr>
          <p:cNvPr id="3" name="مخطط انسيابي: متعدد المستندات 2"/>
          <p:cNvSpPr/>
          <p:nvPr/>
        </p:nvSpPr>
        <p:spPr>
          <a:xfrm>
            <a:off x="284999" y="3999354"/>
            <a:ext cx="9361039" cy="1219978"/>
          </a:xfrm>
          <a:prstGeom prst="flowChartMultidocumen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800000"/>
                </a:solidFill>
              </a:rPr>
              <a:t>مَفعولٌ مُطْلَقٌ مَنصوبٌ وَعلَامةُ نَصبِهِ الياء ، لأنَّهُ مُثَنّى  </a:t>
            </a:r>
            <a:endParaRPr lang="ar-SA" sz="3600" b="1" dirty="0">
              <a:solidFill>
                <a:srgbClr val="800000"/>
              </a:solidFill>
            </a:endParaRPr>
          </a:p>
        </p:txBody>
      </p:sp>
      <p:sp>
        <p:nvSpPr>
          <p:cNvPr id="5" name="سحابة 4"/>
          <p:cNvSpPr/>
          <p:nvPr/>
        </p:nvSpPr>
        <p:spPr>
          <a:xfrm>
            <a:off x="2697266" y="2569521"/>
            <a:ext cx="4536504" cy="122413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chemeClr val="accent2">
                    <a:lumMod val="50000"/>
                  </a:schemeClr>
                </a:solidFill>
              </a:rPr>
              <a:t>وَتُعْرَبُ   </a:t>
            </a:r>
            <a:endParaRPr lang="ar-SA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7439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 invX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  <p:bldP spid="20" grpId="0" animBg="1"/>
      <p:bldP spid="3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وسيلة شرح مع سهم إلى الأسفل 6"/>
          <p:cNvSpPr/>
          <p:nvPr/>
        </p:nvSpPr>
        <p:spPr>
          <a:xfrm>
            <a:off x="612453" y="467814"/>
            <a:ext cx="8796977" cy="1684070"/>
          </a:xfrm>
          <a:prstGeom prst="downArrowCallou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والجَدْوَلُ الآتي يُوَضِّحُ ما سَبَق. </a:t>
            </a:r>
            <a:endParaRPr lang="ar-SA" sz="4000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جدول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7691341"/>
              </p:ext>
            </p:extLst>
          </p:nvPr>
        </p:nvGraphicFramePr>
        <p:xfrm>
          <a:off x="252414" y="2457176"/>
          <a:ext cx="9361040" cy="306747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380263"/>
                <a:gridCol w="4167436"/>
                <a:gridCol w="2813341"/>
              </a:tblGrid>
              <a:tr h="61349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1349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1349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1349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1349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مستطيل ذو زوايا قطرية مخدوشة 9"/>
          <p:cNvSpPr/>
          <p:nvPr/>
        </p:nvSpPr>
        <p:spPr>
          <a:xfrm>
            <a:off x="7354634" y="2449872"/>
            <a:ext cx="2232248" cy="54434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u="sng" dirty="0" smtClean="0">
                <a:solidFill>
                  <a:srgbClr val="FF0000"/>
                </a:solidFill>
              </a:rPr>
              <a:t>الفِعل</a:t>
            </a:r>
            <a:endParaRPr lang="ar-SA" sz="2800" b="1" u="sng" dirty="0">
              <a:solidFill>
                <a:srgbClr val="FF0000"/>
              </a:solidFill>
            </a:endParaRPr>
          </a:p>
        </p:txBody>
      </p:sp>
      <p:sp>
        <p:nvSpPr>
          <p:cNvPr id="11" name="مستطيل ذو زوايا قطرية مخدوشة 10"/>
          <p:cNvSpPr/>
          <p:nvPr/>
        </p:nvSpPr>
        <p:spPr>
          <a:xfrm>
            <a:off x="7390638" y="3101596"/>
            <a:ext cx="2160240" cy="54434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6">
                    <a:lumMod val="50000"/>
                  </a:schemeClr>
                </a:solidFill>
              </a:rPr>
              <a:t>يَدْفَعُ</a:t>
            </a:r>
            <a:endParaRPr lang="ar-SA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مستطيل ذو زوايا قطرية مخدوشة 11"/>
          <p:cNvSpPr/>
          <p:nvPr/>
        </p:nvSpPr>
        <p:spPr>
          <a:xfrm>
            <a:off x="7374636" y="3713890"/>
            <a:ext cx="2160240" cy="54434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6">
                    <a:lumMod val="50000"/>
                  </a:schemeClr>
                </a:solidFill>
              </a:rPr>
              <a:t>يَسيرُ</a:t>
            </a:r>
            <a:endParaRPr lang="ar-SA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مستطيل مخدوش من كلا الطرفين 12"/>
          <p:cNvSpPr/>
          <p:nvPr/>
        </p:nvSpPr>
        <p:spPr>
          <a:xfrm>
            <a:off x="3132733" y="2468944"/>
            <a:ext cx="4032448" cy="506196"/>
          </a:xfrm>
          <a:prstGeom prst="snip2Same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u="sng" dirty="0" smtClean="0">
                <a:solidFill>
                  <a:srgbClr val="FF0000"/>
                </a:solidFill>
              </a:rPr>
              <a:t>المصدر المنصوب </a:t>
            </a:r>
            <a:r>
              <a:rPr lang="ar-SA" sz="2400" b="1" u="sng" dirty="0" smtClean="0">
                <a:solidFill>
                  <a:srgbClr val="FF0000"/>
                </a:solidFill>
              </a:rPr>
              <a:t>(المفعول المطلق)</a:t>
            </a:r>
            <a:endParaRPr lang="ar-SA" sz="2400" b="1" u="sng" dirty="0">
              <a:solidFill>
                <a:srgbClr val="FF0000"/>
              </a:solidFill>
            </a:endParaRPr>
          </a:p>
        </p:txBody>
      </p:sp>
      <p:sp>
        <p:nvSpPr>
          <p:cNvPr id="14" name="مستطيل مخدوش من كلا الطرفين 13"/>
          <p:cNvSpPr/>
          <p:nvPr/>
        </p:nvSpPr>
        <p:spPr>
          <a:xfrm>
            <a:off x="3132733" y="3101596"/>
            <a:ext cx="4032448" cy="506196"/>
          </a:xfrm>
          <a:prstGeom prst="snip2Same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</a:rPr>
              <a:t>دَفْعاً </a:t>
            </a:r>
            <a:endParaRPr lang="ar-SA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مستطيل مخدوش من كلا الطرفين 14"/>
          <p:cNvSpPr/>
          <p:nvPr/>
        </p:nvSpPr>
        <p:spPr>
          <a:xfrm>
            <a:off x="3132733" y="3749038"/>
            <a:ext cx="4032448" cy="506196"/>
          </a:xfrm>
          <a:prstGeom prst="snip2Same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</a:rPr>
              <a:t>سَيْراً حَثيثاً</a:t>
            </a:r>
            <a:endParaRPr lang="ar-SA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مستطيل ذو زوايا قطرية مخدوشة 16"/>
          <p:cNvSpPr/>
          <p:nvPr/>
        </p:nvSpPr>
        <p:spPr>
          <a:xfrm>
            <a:off x="252414" y="2468944"/>
            <a:ext cx="2592287" cy="54434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u="sng" dirty="0" smtClean="0">
                <a:solidFill>
                  <a:srgbClr val="FF0000"/>
                </a:solidFill>
              </a:rPr>
              <a:t>الفائدة</a:t>
            </a:r>
            <a:endParaRPr lang="ar-SA" sz="3200" b="1" u="sng" dirty="0">
              <a:solidFill>
                <a:srgbClr val="FF0000"/>
              </a:solidFill>
            </a:endParaRPr>
          </a:p>
        </p:txBody>
      </p:sp>
      <p:sp>
        <p:nvSpPr>
          <p:cNvPr id="18" name="مستطيل ذو زوايا قطرية مخدوشة 17"/>
          <p:cNvSpPr/>
          <p:nvPr/>
        </p:nvSpPr>
        <p:spPr>
          <a:xfrm>
            <a:off x="254911" y="3082524"/>
            <a:ext cx="2589790" cy="54434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تَأكيدُ المَعْنى</a:t>
            </a:r>
            <a:endParaRPr lang="ar-SA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مستطيل ذو زوايا قطرية مخدوشة 18"/>
          <p:cNvSpPr/>
          <p:nvPr/>
        </p:nvSpPr>
        <p:spPr>
          <a:xfrm>
            <a:off x="258888" y="3729966"/>
            <a:ext cx="2585813" cy="54434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 بَيانُ النّوْعِ</a:t>
            </a:r>
            <a:endParaRPr lang="ar-SA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مستطيل ذو زوايا قطرية مخدوشة 15"/>
          <p:cNvSpPr/>
          <p:nvPr/>
        </p:nvSpPr>
        <p:spPr>
          <a:xfrm>
            <a:off x="7372032" y="4326184"/>
            <a:ext cx="2160240" cy="54434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6">
                    <a:lumMod val="50000"/>
                  </a:schemeClr>
                </a:solidFill>
              </a:rPr>
              <a:t>يُطِلُّ</a:t>
            </a:r>
            <a:endParaRPr lang="ar-SA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1" name="مستطيل مخدوش من كلا الطرفين 20"/>
          <p:cNvSpPr/>
          <p:nvPr/>
        </p:nvSpPr>
        <p:spPr>
          <a:xfrm>
            <a:off x="3132733" y="4357452"/>
            <a:ext cx="4032448" cy="506196"/>
          </a:xfrm>
          <a:prstGeom prst="snip2Same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</a:rPr>
              <a:t>إطْلالَةَ طائِرٍ</a:t>
            </a:r>
            <a:endParaRPr lang="ar-SA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2" name="مستطيل ذو زوايا قطرية مخدوشة 21"/>
          <p:cNvSpPr/>
          <p:nvPr/>
        </p:nvSpPr>
        <p:spPr>
          <a:xfrm>
            <a:off x="259811" y="4357452"/>
            <a:ext cx="2585813" cy="54434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 بَيانُ النّوعِ</a:t>
            </a:r>
            <a:endParaRPr lang="ar-SA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3" name="مستطيل ذو زوايا قطرية مخدوشة 22"/>
          <p:cNvSpPr/>
          <p:nvPr/>
        </p:nvSpPr>
        <p:spPr>
          <a:xfrm>
            <a:off x="7372032" y="4976270"/>
            <a:ext cx="2160240" cy="54434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6">
                    <a:lumMod val="50000"/>
                  </a:schemeClr>
                </a:solidFill>
              </a:rPr>
              <a:t>دارَ</a:t>
            </a:r>
            <a:endParaRPr lang="ar-SA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4" name="مستطيل مخدوش من كلا الطرفين 23"/>
          <p:cNvSpPr/>
          <p:nvPr/>
        </p:nvSpPr>
        <p:spPr>
          <a:xfrm>
            <a:off x="3132733" y="4941051"/>
            <a:ext cx="4032448" cy="506196"/>
          </a:xfrm>
          <a:prstGeom prst="snip2Same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</a:rPr>
              <a:t>دَوْرَتَيْنِ </a:t>
            </a:r>
            <a:endParaRPr lang="ar-SA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5" name="مستطيل ذو زوايا قطرية مخدوشة 24"/>
          <p:cNvSpPr/>
          <p:nvPr/>
        </p:nvSpPr>
        <p:spPr>
          <a:xfrm>
            <a:off x="258888" y="4976270"/>
            <a:ext cx="2585813" cy="54434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 بيانُ العَدَدِ</a:t>
            </a:r>
            <a:endParaRPr lang="ar-SA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002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16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خطط انسيابي: رابط خارج الصفحة 2"/>
          <p:cNvSpPr/>
          <p:nvPr/>
        </p:nvSpPr>
        <p:spPr>
          <a:xfrm>
            <a:off x="396429" y="121196"/>
            <a:ext cx="9073008" cy="1368152"/>
          </a:xfrm>
          <a:prstGeom prst="flowChartOffpageConnector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b="1" dirty="0" smtClean="0">
                <a:solidFill>
                  <a:srgbClr val="FF0000"/>
                </a:solidFill>
              </a:rPr>
              <a:t>( نَقْرَأُ ) :</a:t>
            </a:r>
            <a:r>
              <a:rPr lang="ar-SA" sz="6000" b="1" dirty="0" smtClean="0">
                <a:solidFill>
                  <a:schemeClr val="accent6">
                    <a:lumMod val="50000"/>
                  </a:schemeClr>
                </a:solidFill>
              </a:rPr>
              <a:t> المَجْموعَةُ </a:t>
            </a:r>
            <a:r>
              <a:rPr lang="ar-SA" sz="6000" b="1" dirty="0" smtClean="0">
                <a:solidFill>
                  <a:schemeClr val="accent6">
                    <a:lumMod val="50000"/>
                  </a:schemeClr>
                </a:solidFill>
              </a:rPr>
              <a:t>( ب ) </a:t>
            </a:r>
            <a:endParaRPr lang="ar-AE" sz="6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زاوية مطوية 5"/>
          <p:cNvSpPr/>
          <p:nvPr/>
        </p:nvSpPr>
        <p:spPr>
          <a:xfrm>
            <a:off x="396429" y="1849388"/>
            <a:ext cx="8928992" cy="792088"/>
          </a:xfrm>
          <a:prstGeom prst="foldedCorner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1-صَلَّيتُ في الأَقصى ، وَرَكَعْتُ للهِ </a:t>
            </a:r>
            <a:r>
              <a:rPr lang="ar-SA" sz="4000" b="1" u="sng" dirty="0" smtClean="0">
                <a:solidFill>
                  <a:srgbClr val="FF0000"/>
                </a:solidFill>
              </a:rPr>
              <a:t>أَرْبَعَ</a:t>
            </a:r>
            <a:r>
              <a:rPr lang="ar-SA" sz="4000" b="1" dirty="0" smtClean="0">
                <a:solidFill>
                  <a:schemeClr val="tx1"/>
                </a:solidFill>
              </a:rPr>
              <a:t> رَكَعاتٍ.</a:t>
            </a:r>
            <a:endParaRPr lang="ar-SA" sz="4000" b="1" u="sng" dirty="0">
              <a:solidFill>
                <a:schemeClr val="tx1"/>
              </a:solidFill>
            </a:endParaRPr>
          </a:p>
        </p:txBody>
      </p:sp>
      <p:sp>
        <p:nvSpPr>
          <p:cNvPr id="7" name="زاوية مطوية 6"/>
          <p:cNvSpPr/>
          <p:nvPr/>
        </p:nvSpPr>
        <p:spPr>
          <a:xfrm>
            <a:off x="180405" y="3145533"/>
            <a:ext cx="9289032" cy="864096"/>
          </a:xfrm>
          <a:prstGeom prst="foldedCorner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chemeClr val="tx1"/>
                </a:solidFill>
              </a:rPr>
              <a:t>2- تَتَقَدَّمُ الحَياةُ في ظِلِّ الثّوْرَةِ التّكْنولوجِيَّةِ </a:t>
            </a:r>
            <a:r>
              <a:rPr lang="ar-SA" sz="4400" b="1" u="sng" dirty="0" smtClean="0">
                <a:solidFill>
                  <a:srgbClr val="FF0000"/>
                </a:solidFill>
              </a:rPr>
              <a:t>سَريعاً</a:t>
            </a:r>
            <a:r>
              <a:rPr lang="ar-SA" sz="4400" b="1" dirty="0" smtClean="0">
                <a:solidFill>
                  <a:schemeClr val="tx1"/>
                </a:solidFill>
              </a:rPr>
              <a:t>.</a:t>
            </a:r>
            <a:endParaRPr lang="ar-AE" sz="4400" b="1" dirty="0">
              <a:solidFill>
                <a:schemeClr val="tx1"/>
              </a:solidFill>
            </a:endParaRPr>
          </a:p>
        </p:txBody>
      </p:sp>
      <p:sp>
        <p:nvSpPr>
          <p:cNvPr id="5" name="موجة 4"/>
          <p:cNvSpPr/>
          <p:nvPr/>
        </p:nvSpPr>
        <p:spPr>
          <a:xfrm>
            <a:off x="396429" y="4153644"/>
            <a:ext cx="9073008" cy="1080120"/>
          </a:xfrm>
          <a:prstGeom prst="wav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3- اغْتَسَلْتُ بَعْدَ الانْتِهاءِ مِنَ النَّشاطِ الرِّياضيِّ </a:t>
            </a:r>
            <a:r>
              <a:rPr lang="ar-SA" sz="4000" b="1" u="sng" dirty="0" smtClean="0">
                <a:solidFill>
                  <a:srgbClr val="FF0000"/>
                </a:solidFill>
              </a:rPr>
              <a:t>غُسْلاً</a:t>
            </a:r>
            <a:r>
              <a:rPr lang="ar-SA" sz="4000" b="1" dirty="0" smtClean="0">
                <a:solidFill>
                  <a:schemeClr val="tx1"/>
                </a:solidFill>
              </a:rPr>
              <a:t>.</a:t>
            </a:r>
            <a:endParaRPr lang="ar-SA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7948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5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