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2" r:id="rId4"/>
    <p:sldId id="259" r:id="rId5"/>
    <p:sldId id="261" r:id="rId6"/>
    <p:sldId id="264" r:id="rId7"/>
    <p:sldId id="265" r:id="rId8"/>
    <p:sldId id="266" r:id="rId9"/>
    <p:sldId id="267" r:id="rId10"/>
    <p:sldId id="268" r:id="rId11"/>
    <p:sldId id="269" r:id="rId12"/>
    <p:sldId id="270" r:id="rId13"/>
    <p:sldId id="272" r:id="rId14"/>
    <p:sldId id="273" r:id="rId15"/>
    <p:sldId id="274" r:id="rId16"/>
    <p:sldId id="275" r:id="rId17"/>
    <p:sldId id="276" r:id="rId18"/>
    <p:sldId id="277" r:id="rId19"/>
    <p:sldId id="278" r:id="rId20"/>
    <p:sldId id="279" r:id="rId21"/>
    <p:sldId id="280" r:id="rId22"/>
    <p:sldId id="26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2200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74" autoAdjust="0"/>
    <p:restoredTop sz="94660"/>
  </p:normalViewPr>
  <p:slideViewPr>
    <p:cSldViewPr>
      <p:cViewPr>
        <p:scale>
          <a:sx n="78" d="100"/>
          <a:sy n="78" d="100"/>
        </p:scale>
        <p:origin x="199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nmed Basem" userId="cdc0b2b8af9e5fd5" providerId="LiveId" clId="{F6BE15F5-7080-4D45-BBD4-70D482C8213F}"/>
    <pc:docChg chg="delSld modSld">
      <pc:chgData name="Mohamnmed Basem" userId="cdc0b2b8af9e5fd5" providerId="LiveId" clId="{F6BE15F5-7080-4D45-BBD4-70D482C8213F}" dt="2021-12-04T08:03:37.656" v="28" actId="1076"/>
      <pc:docMkLst>
        <pc:docMk/>
      </pc:docMkLst>
      <pc:sldChg chg="modSp mod">
        <pc:chgData name="Mohamnmed Basem" userId="cdc0b2b8af9e5fd5" providerId="LiveId" clId="{F6BE15F5-7080-4D45-BBD4-70D482C8213F}" dt="2021-12-04T07:58:39.097" v="7" actId="20577"/>
        <pc:sldMkLst>
          <pc:docMk/>
          <pc:sldMk cId="233379722" sldId="258"/>
        </pc:sldMkLst>
        <pc:spChg chg="mod">
          <ac:chgData name="Mohamnmed Basem" userId="cdc0b2b8af9e5fd5" providerId="LiveId" clId="{F6BE15F5-7080-4D45-BBD4-70D482C8213F}" dt="2021-12-04T07:58:39.097" v="7" actId="20577"/>
          <ac:spMkLst>
            <pc:docMk/>
            <pc:sldMk cId="233379722" sldId="258"/>
            <ac:spMk id="4" creationId="{00000000-0000-0000-0000-000000000000}"/>
          </ac:spMkLst>
        </pc:spChg>
      </pc:sldChg>
      <pc:sldChg chg="modSp mod">
        <pc:chgData name="Mohamnmed Basem" userId="cdc0b2b8af9e5fd5" providerId="LiveId" clId="{F6BE15F5-7080-4D45-BBD4-70D482C8213F}" dt="2021-12-04T08:01:00.781" v="18" actId="13926"/>
        <pc:sldMkLst>
          <pc:docMk/>
          <pc:sldMk cId="3122826597" sldId="259"/>
        </pc:sldMkLst>
        <pc:spChg chg="mod">
          <ac:chgData name="Mohamnmed Basem" userId="cdc0b2b8af9e5fd5" providerId="LiveId" clId="{F6BE15F5-7080-4D45-BBD4-70D482C8213F}" dt="2021-12-04T07:59:23.244" v="11" actId="13926"/>
          <ac:spMkLst>
            <pc:docMk/>
            <pc:sldMk cId="3122826597" sldId="259"/>
            <ac:spMk id="2" creationId="{00000000-0000-0000-0000-000000000000}"/>
          </ac:spMkLst>
        </pc:spChg>
        <pc:spChg chg="mod">
          <ac:chgData name="Mohamnmed Basem" userId="cdc0b2b8af9e5fd5" providerId="LiveId" clId="{F6BE15F5-7080-4D45-BBD4-70D482C8213F}" dt="2021-12-04T08:01:00.781" v="18" actId="13926"/>
          <ac:spMkLst>
            <pc:docMk/>
            <pc:sldMk cId="3122826597" sldId="259"/>
            <ac:spMk id="4" creationId="{00000000-0000-0000-0000-000000000000}"/>
          </ac:spMkLst>
        </pc:spChg>
      </pc:sldChg>
      <pc:sldChg chg="modSp">
        <pc:chgData name="Mohamnmed Basem" userId="cdc0b2b8af9e5fd5" providerId="LiveId" clId="{F6BE15F5-7080-4D45-BBD4-70D482C8213F}" dt="2021-12-04T08:01:27.010" v="21" actId="20577"/>
        <pc:sldMkLst>
          <pc:docMk/>
          <pc:sldMk cId="899574789" sldId="261"/>
        </pc:sldMkLst>
        <pc:spChg chg="mod">
          <ac:chgData name="Mohamnmed Basem" userId="cdc0b2b8af9e5fd5" providerId="LiveId" clId="{F6BE15F5-7080-4D45-BBD4-70D482C8213F}" dt="2021-12-04T08:01:27.010" v="21" actId="20577"/>
          <ac:spMkLst>
            <pc:docMk/>
            <pc:sldMk cId="899574789" sldId="261"/>
            <ac:spMk id="3" creationId="{00000000-0000-0000-0000-000000000000}"/>
          </ac:spMkLst>
        </pc:spChg>
      </pc:sldChg>
      <pc:sldChg chg="modSp">
        <pc:chgData name="Mohamnmed Basem" userId="cdc0b2b8af9e5fd5" providerId="LiveId" clId="{F6BE15F5-7080-4D45-BBD4-70D482C8213F}" dt="2021-12-04T08:03:13.854" v="26" actId="1076"/>
        <pc:sldMkLst>
          <pc:docMk/>
          <pc:sldMk cId="1644297558" sldId="264"/>
        </pc:sldMkLst>
        <pc:spChg chg="mod">
          <ac:chgData name="Mohamnmed Basem" userId="cdc0b2b8af9e5fd5" providerId="LiveId" clId="{F6BE15F5-7080-4D45-BBD4-70D482C8213F}" dt="2021-12-04T08:01:49.122" v="25" actId="20577"/>
          <ac:spMkLst>
            <pc:docMk/>
            <pc:sldMk cId="1644297558" sldId="264"/>
            <ac:spMk id="3" creationId="{00000000-0000-0000-0000-000000000000}"/>
          </ac:spMkLst>
        </pc:spChg>
        <pc:picChg chg="mod">
          <ac:chgData name="Mohamnmed Basem" userId="cdc0b2b8af9e5fd5" providerId="LiveId" clId="{F6BE15F5-7080-4D45-BBD4-70D482C8213F}" dt="2021-12-04T08:03:13.854" v="26" actId="1076"/>
          <ac:picMkLst>
            <pc:docMk/>
            <pc:sldMk cId="1644297558" sldId="264"/>
            <ac:picMk id="5122" creationId="{00000000-0000-0000-0000-000000000000}"/>
          </ac:picMkLst>
        </pc:picChg>
      </pc:sldChg>
      <pc:sldChg chg="modSp mod">
        <pc:chgData name="Mohamnmed Basem" userId="cdc0b2b8af9e5fd5" providerId="LiveId" clId="{F6BE15F5-7080-4D45-BBD4-70D482C8213F}" dt="2021-12-04T08:03:37.656" v="28" actId="1076"/>
        <pc:sldMkLst>
          <pc:docMk/>
          <pc:sldMk cId="1644297558" sldId="265"/>
        </pc:sldMkLst>
        <pc:spChg chg="mod">
          <ac:chgData name="Mohamnmed Basem" userId="cdc0b2b8af9e5fd5" providerId="LiveId" clId="{F6BE15F5-7080-4D45-BBD4-70D482C8213F}" dt="2021-12-04T08:03:34.586" v="27" actId="20577"/>
          <ac:spMkLst>
            <pc:docMk/>
            <pc:sldMk cId="1644297558" sldId="265"/>
            <ac:spMk id="5" creationId="{00000000-0000-0000-0000-000000000000}"/>
          </ac:spMkLst>
        </pc:spChg>
        <pc:picChg chg="mod">
          <ac:chgData name="Mohamnmed Basem" userId="cdc0b2b8af9e5fd5" providerId="LiveId" clId="{F6BE15F5-7080-4D45-BBD4-70D482C8213F}" dt="2021-12-04T08:03:37.656" v="28" actId="1076"/>
          <ac:picMkLst>
            <pc:docMk/>
            <pc:sldMk cId="1644297558" sldId="265"/>
            <ac:picMk id="5122" creationId="{00000000-0000-0000-0000-000000000000}"/>
          </ac:picMkLst>
        </pc:picChg>
      </pc:sldChg>
      <pc:sldChg chg="del">
        <pc:chgData name="Mohamnmed Basem" userId="cdc0b2b8af9e5fd5" providerId="LiveId" clId="{F6BE15F5-7080-4D45-BBD4-70D482C8213F}" dt="2021-12-04T08:01:14.318" v="19" actId="47"/>
        <pc:sldMkLst>
          <pc:docMk/>
          <pc:sldMk cId="2009334250" sldId="27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4F3E26E9-2193-4D75-918D-5CE7A51B9C06}" type="datetimeFigureOut">
              <a:rPr lang="en-US" smtClean="0"/>
              <a:t>12/4/2021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372648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4F3E26E9-2193-4D75-918D-5CE7A51B9C06}" type="datetimeFigureOut">
              <a:rPr lang="en-US" smtClean="0"/>
              <a:t>12/4/2021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1571808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4F3E26E9-2193-4D75-918D-5CE7A51B9C06}" type="datetimeFigureOut">
              <a:rPr lang="en-US" smtClean="0"/>
              <a:t>12/4/2021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3969791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p:cNvSpPr>
            <a:spLocks noGrp="1"/>
          </p:cNvSpPr>
          <p:nvPr>
            <p:ph type="dt" sz="half" idx="10"/>
          </p:nvPr>
        </p:nvSpPr>
        <p:spPr/>
        <p:txBody>
          <a:bodyPr/>
          <a:lstStyle/>
          <a:p>
            <a:fld id="{4F3E26E9-2193-4D75-918D-5CE7A51B9C06}" type="datetimeFigureOut">
              <a:rPr lang="en-US" smtClean="0"/>
              <a:t>12/4/2021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1275866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p:cNvSpPr>
            <a:spLocks noGrp="1"/>
          </p:cNvSpPr>
          <p:nvPr>
            <p:ph type="dt" sz="half" idx="10"/>
          </p:nvPr>
        </p:nvSpPr>
        <p:spPr/>
        <p:txBody>
          <a:bodyPr/>
          <a:lstStyle/>
          <a:p>
            <a:fld id="{4F3E26E9-2193-4D75-918D-5CE7A51B9C06}" type="datetimeFigureOut">
              <a:rPr lang="en-US" smtClean="0"/>
              <a:t>12/4/2021</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4158900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4F3E26E9-2193-4D75-918D-5CE7A51B9C06}" type="datetimeFigureOut">
              <a:rPr lang="en-US" smtClean="0"/>
              <a:t>12/4/2021</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388183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F3E26E9-2193-4D75-918D-5CE7A51B9C06}" type="datetimeFigureOut">
              <a:rPr lang="en-US" smtClean="0"/>
              <a:t>12/4/2021</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208486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4F3E26E9-2193-4D75-918D-5CE7A51B9C06}" type="datetimeFigureOut">
              <a:rPr lang="en-US" smtClean="0"/>
              <a:t>12/4/2021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3553502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4F3E26E9-2193-4D75-918D-5CE7A51B9C06}" type="datetimeFigureOut">
              <a:rPr lang="en-US" smtClean="0"/>
              <a:t>12/4/2021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1941611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4F3E26E9-2193-4D75-918D-5CE7A51B9C06}" type="datetimeFigureOut">
              <a:rPr lang="en-US" smtClean="0"/>
              <a:t>12/4/2021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4200218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4F3E26E9-2193-4D75-918D-5CE7A51B9C06}" type="datetimeFigureOut">
              <a:rPr lang="en-US" smtClean="0"/>
              <a:t>12/4/2021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89CACC9-CD40-40BF-8C44-1F2669291F6F}" type="slidenum">
              <a:rPr lang="en-US" smtClean="0"/>
              <a:t>‹#›</a:t>
            </a:fld>
            <a:endParaRPr lang="en-US"/>
          </a:p>
        </p:txBody>
      </p:sp>
    </p:spTree>
    <p:extLst>
      <p:ext uri="{BB962C8B-B14F-4D97-AF65-F5344CB8AC3E}">
        <p14:creationId xmlns:p14="http://schemas.microsoft.com/office/powerpoint/2010/main" val="183786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3E26E9-2193-4D75-918D-5CE7A51B9C06}" type="datetimeFigureOut">
              <a:rPr lang="en-US" smtClean="0"/>
              <a:t>12/4/2021</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9CACC9-CD40-40BF-8C44-1F2669291F6F}" type="slidenum">
              <a:rPr lang="en-US" smtClean="0"/>
              <a:t>‹#›</a:t>
            </a:fld>
            <a:endParaRPr lang="en-US"/>
          </a:p>
        </p:txBody>
      </p:sp>
    </p:spTree>
    <p:extLst>
      <p:ext uri="{BB962C8B-B14F-4D97-AF65-F5344CB8AC3E}">
        <p14:creationId xmlns:p14="http://schemas.microsoft.com/office/powerpoint/2010/main" val="2590190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audio" Target="../media/audio2.wav"/></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audio" Target="../media/audio3.wav"/></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5.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6.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7.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5.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9.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6.wav"/><Relationship Id="rId1" Type="http://schemas.openxmlformats.org/officeDocument/2006/relationships/slideLayout" Target="../slideLayouts/slideLayout7.xml"/><Relationship Id="rId4" Type="http://schemas.openxmlformats.org/officeDocument/2006/relationships/audio" Target="../media/audio6.wav"/></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0.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1.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2.wav"/><Relationship Id="rId1" Type="http://schemas.openxmlformats.org/officeDocument/2006/relationships/slideLayout" Target="../slideLayouts/slideLayout7.xml"/><Relationship Id="rId4" Type="http://schemas.openxmlformats.org/officeDocument/2006/relationships/audio" Target="../media/audio12.wav"/></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9.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3.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4.wav"/><Relationship Id="rId1" Type="http://schemas.openxmlformats.org/officeDocument/2006/relationships/slideLayout" Target="../slideLayouts/slideLayout7.xml"/><Relationship Id="rId4" Type="http://schemas.openxmlformats.org/officeDocument/2006/relationships/audio" Target="../media/audio14.wav"/></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5.wav"/><Relationship Id="rId1" Type="http://schemas.openxmlformats.org/officeDocument/2006/relationships/slideLayout" Target="../slideLayouts/slideLayout7.xml"/><Relationship Id="rId5" Type="http://schemas.openxmlformats.org/officeDocument/2006/relationships/audio" Target="../media/audio5.wav"/><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2.wav"/><Relationship Id="rId1" Type="http://schemas.openxmlformats.org/officeDocument/2006/relationships/slideLayout" Target="../slideLayouts/slideLayout7.xml"/><Relationship Id="rId4" Type="http://schemas.openxmlformats.org/officeDocument/2006/relationships/audio" Target="../media/audio12.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27"/>
            <a:ext cx="9144000" cy="6851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2265871"/>
      </p:ext>
    </p:extLst>
  </p:cSld>
  <p:clrMapOvr>
    <a:masterClrMapping/>
  </p:clrMapOvr>
  <mc:AlternateContent xmlns:mc="http://schemas.openxmlformats.org/markup-compatibility/2006" xmlns:p14="http://schemas.microsoft.com/office/powerpoint/2010/main">
    <mc:Choice Requires="p14">
      <p:transition spd="slow" p14:dur="2500">
        <p:checker/>
        <p:sndAc>
          <p:stSnd>
            <p:snd r:embed="rId2" name="bomb.wav"/>
          </p:stSnd>
        </p:sndAc>
      </p:transition>
    </mc:Choice>
    <mc:Fallback xmlns="">
      <p:transition spd="slow">
        <p:checker/>
        <p:sndAc>
          <p:stSnd>
            <p:snd r:embed="rId4" name="bomb.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20782" y="1295400"/>
            <a:ext cx="5251758" cy="830997"/>
          </a:xfrm>
          <a:prstGeom prst="rect">
            <a:avLst/>
          </a:prstGeom>
          <a:noFill/>
        </p:spPr>
        <p:txBody>
          <a:bodyPr wrap="none" lIns="91440" tIns="45720" rIns="91440" bIns="45720">
            <a:spAutoFit/>
          </a:bodyPr>
          <a:lstStyle/>
          <a:p>
            <a:pPr algn="ctr"/>
            <a:r>
              <a:rPr lang="ar-OM" sz="4800" b="1" cap="all" dirty="0">
                <a:ln w="9000" cmpd="sng">
                  <a:solidFill>
                    <a:schemeClr val="accent4">
                      <a:shade val="50000"/>
                      <a:satMod val="120000"/>
                    </a:schemeClr>
                  </a:solidFill>
                  <a:prstDash val="solid"/>
                </a:ln>
                <a:solidFill>
                  <a:srgbClr val="220022"/>
                </a:solidFill>
                <a:effectLst>
                  <a:reflection blurRad="12700" stA="28000" endPos="45000" dist="1000" dir="5400000" sy="-100000" algn="bl" rotWithShape="0"/>
                </a:effectLst>
                <a:latin typeface="Tahoma" pitchFamily="34" charset="0"/>
                <a:ea typeface="Tahoma" pitchFamily="34" charset="0"/>
                <a:cs typeface="Tahoma" pitchFamily="34" charset="0"/>
              </a:rPr>
              <a:t>أبا تمام أين تكون؟</a:t>
            </a:r>
            <a:endParaRPr lang="ar-SA" sz="4800" b="1" cap="all" spc="0" dirty="0">
              <a:ln w="9000" cmpd="sng">
                <a:solidFill>
                  <a:schemeClr val="accent4">
                    <a:shade val="50000"/>
                    <a:satMod val="120000"/>
                  </a:schemeClr>
                </a:solidFill>
                <a:prstDash val="solid"/>
              </a:ln>
              <a:solidFill>
                <a:srgbClr val="220022"/>
              </a:solidFill>
              <a:effectLst>
                <a:reflection blurRad="12700" stA="28000" endPos="45000" dist="1000" dir="5400000" sy="-100000" algn="bl" rotWithShape="0"/>
              </a:effectLst>
              <a:latin typeface="Tahoma" pitchFamily="34" charset="0"/>
              <a:ea typeface="Tahoma" pitchFamily="34" charset="0"/>
              <a:cs typeface="Tahoma" pitchFamily="34" charset="0"/>
            </a:endParaRPr>
          </a:p>
        </p:txBody>
      </p:sp>
      <p:sp>
        <p:nvSpPr>
          <p:cNvPr id="4" name="مستطيل 3"/>
          <p:cNvSpPr/>
          <p:nvPr/>
        </p:nvSpPr>
        <p:spPr>
          <a:xfrm>
            <a:off x="-48048" y="2367501"/>
            <a:ext cx="2103461" cy="523220"/>
          </a:xfrm>
          <a:prstGeom prst="rect">
            <a:avLst/>
          </a:prstGeom>
          <a:noFill/>
        </p:spPr>
        <p:txBody>
          <a:bodyPr wrap="none" lIns="91440" tIns="45720" rIns="91440" bIns="45720">
            <a:spAutoFit/>
          </a:bodyPr>
          <a:lstStyle/>
          <a:p>
            <a:r>
              <a:rPr lang="ar-OM" sz="2800" b="1" cap="all" dirty="0">
                <a:ln w="9000" cmpd="sng">
                  <a:solidFill>
                    <a:schemeClr val="accent4">
                      <a:shade val="50000"/>
                      <a:satMod val="120000"/>
                    </a:schemeClr>
                  </a:solidFill>
                  <a:prstDash val="solid"/>
                </a:ln>
                <a:solidFill>
                  <a:srgbClr val="220022"/>
                </a:solidFill>
                <a:effectLst>
                  <a:reflection blurRad="12700" stA="28000" endPos="45000" dist="1000" dir="5400000" sy="-100000" algn="bl" rotWithShape="0"/>
                </a:effectLst>
                <a:latin typeface="Tahoma" pitchFamily="34" charset="0"/>
                <a:ea typeface="Tahoma" pitchFamily="34" charset="0"/>
                <a:cs typeface="Tahoma" pitchFamily="34" charset="0"/>
              </a:rPr>
              <a:t>لنزار  قباني</a:t>
            </a:r>
            <a:endParaRPr lang="ar-SA" sz="2800" b="1" cap="all" spc="0" dirty="0">
              <a:ln w="9000" cmpd="sng">
                <a:solidFill>
                  <a:schemeClr val="accent4">
                    <a:shade val="50000"/>
                    <a:satMod val="120000"/>
                  </a:schemeClr>
                </a:solidFill>
                <a:prstDash val="solid"/>
              </a:ln>
              <a:solidFill>
                <a:srgbClr val="220022"/>
              </a:solidFill>
              <a:effectLst>
                <a:reflection blurRad="12700" stA="28000" endPos="45000" dist="1000" dir="5400000" sy="-100000" algn="bl" rotWithShape="0"/>
              </a:effectLst>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33379722"/>
      </p:ext>
    </p:extLst>
  </p:cSld>
  <p:clrMapOvr>
    <a:masterClrMapping/>
  </p:clrMapOvr>
  <mc:AlternateContent xmlns:mc="http://schemas.openxmlformats.org/markup-compatibility/2006" xmlns:p14="http://schemas.microsoft.com/office/powerpoint/2010/main">
    <mc:Choice Requires="p14">
      <p:transition spd="slow" p14:dur="1600">
        <p:blinds dir="vert"/>
        <p:sndAc>
          <p:stSnd>
            <p:snd r:embed="rId2" name="camera.wav"/>
          </p:stSnd>
        </p:sndAc>
      </p:transition>
    </mc:Choice>
    <mc:Fallback xmlns="">
      <p:transition spd="slow">
        <p:blinds dir="vert"/>
        <p:sndAc>
          <p:stSnd>
            <p:snd r:embed="rId4" name="camera.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782"/>
            <a:ext cx="9144000" cy="6878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152400" y="304800"/>
            <a:ext cx="8839200" cy="2431435"/>
          </a:xfrm>
          <a:prstGeom prst="rect">
            <a:avLst/>
          </a:prstGeom>
          <a:blipFill>
            <a:blip r:embed="rId3"/>
            <a:tile tx="0" ty="0" sx="100000" sy="100000" flip="none" algn="tl"/>
          </a:blipFill>
        </p:spPr>
        <p:txBody>
          <a:bodyPr wrap="square">
            <a:spAutoFit/>
          </a:bodyPr>
          <a:lstStyle/>
          <a:p>
            <a:pPr algn="ctr"/>
            <a:r>
              <a:rPr lang="ar-OM" sz="3200" dirty="0">
                <a:solidFill>
                  <a:schemeClr val="tx1">
                    <a:lumMod val="75000"/>
                    <a:lumOff val="25000"/>
                  </a:schemeClr>
                </a:solidFill>
              </a:rPr>
              <a:t>نزار قباني</a:t>
            </a:r>
          </a:p>
          <a:p>
            <a:pPr algn="r"/>
            <a:r>
              <a:rPr lang="ar-OM" dirty="0"/>
              <a:t> </a:t>
            </a:r>
            <a:r>
              <a:rPr lang="ar-OM" sz="2000" dirty="0">
                <a:solidFill>
                  <a:schemeClr val="tx1">
                    <a:lumMod val="75000"/>
                    <a:lumOff val="25000"/>
                  </a:schemeClr>
                </a:solidFill>
              </a:rPr>
              <a:t>يعد نزار قباني أحد الشعراء العرب المهمين والمشهورين والمحبوبين أيضاً، وقد ذاع صيته عبر العالم، وهو سوري الجنسية وُلِدَ في الحادي والعشرين من شهر آذار لعام 1923، في حي من أحياء دمشق القديمة لعائلةٍ دمشقيةٍ تميزت بالعراقة والأصالة، حيث كان جده من رواد المسرح العربي، وقد درس الحقوق في دمشق وعمل بعدها في السلك الدبلوماسي، وهي الوظيفة التي قام من خلالها بالتنقل في مختلف عواصم العالم، وقد وصف الشاعر بأنه شاعر الحب والمرأة، كما كتب أيضاً في السياسة، وهو سفير إلى جانب كتابة الشعر.</a:t>
            </a:r>
          </a:p>
          <a:p>
            <a:pPr algn="r"/>
            <a:endParaRPr lang="ar-OM" sz="2000" dirty="0">
              <a:solidFill>
                <a:schemeClr val="tx1">
                  <a:lumMod val="75000"/>
                  <a:lumOff val="25000"/>
                </a:schemeClr>
              </a:solidFill>
            </a:endParaRPr>
          </a:p>
        </p:txBody>
      </p:sp>
      <p:sp>
        <p:nvSpPr>
          <p:cNvPr id="3" name="مستطيل 2"/>
          <p:cNvSpPr/>
          <p:nvPr/>
        </p:nvSpPr>
        <p:spPr>
          <a:xfrm>
            <a:off x="152400" y="3539541"/>
            <a:ext cx="8839200" cy="1938992"/>
          </a:xfrm>
          <a:prstGeom prst="rect">
            <a:avLst/>
          </a:prstGeom>
          <a:blipFill>
            <a:blip r:embed="rId3"/>
            <a:tile tx="0" ty="0" sx="100000" sy="100000" flip="none" algn="tl"/>
          </a:blipFill>
        </p:spPr>
        <p:txBody>
          <a:bodyPr wrap="square">
            <a:spAutoFit/>
          </a:bodyPr>
          <a:lstStyle/>
          <a:p>
            <a:pPr algn="r"/>
            <a:r>
              <a:rPr lang="ar-OM" sz="2400" dirty="0">
                <a:solidFill>
                  <a:schemeClr val="bg2">
                    <a:lumMod val="50000"/>
                  </a:schemeClr>
                </a:solidFill>
              </a:rPr>
              <a:t>- وفاة شقيقته وصال وهي شابةٌ في مقتبل العمر. </a:t>
            </a:r>
          </a:p>
          <a:p>
            <a:pPr algn="r"/>
            <a:r>
              <a:rPr lang="ar-OM" sz="2400" dirty="0">
                <a:solidFill>
                  <a:schemeClr val="bg2">
                    <a:lumMod val="50000"/>
                  </a:schemeClr>
                </a:solidFill>
              </a:rPr>
              <a:t>- وفاة أمه التي كانت السيدة الأولى بالنسبة له.</a:t>
            </a:r>
          </a:p>
          <a:p>
            <a:pPr algn="r"/>
            <a:r>
              <a:rPr lang="ar-OM" sz="2400" dirty="0">
                <a:solidFill>
                  <a:schemeClr val="bg2">
                    <a:lumMod val="50000"/>
                  </a:schemeClr>
                </a:solidFill>
              </a:rPr>
              <a:t>- وفاة ابنه توفيق وهو يبلغ السابعة عشر من العمر بسبب إصابته بمرض القلب. </a:t>
            </a:r>
          </a:p>
          <a:p>
            <a:pPr algn="r"/>
            <a:r>
              <a:rPr lang="ar-OM" sz="2400" dirty="0">
                <a:solidFill>
                  <a:schemeClr val="bg2">
                    <a:lumMod val="50000"/>
                  </a:schemeClr>
                </a:solidFill>
              </a:rPr>
              <a:t>- مقتل زوجته العراقية بلقيس في تفجير السفارة العراقية في بيروت.</a:t>
            </a:r>
            <a:br>
              <a:rPr lang="ar-OM" sz="2400" dirty="0">
                <a:solidFill>
                  <a:schemeClr val="bg2">
                    <a:lumMod val="50000"/>
                  </a:schemeClr>
                </a:solidFill>
              </a:rPr>
            </a:br>
            <a:endParaRPr lang="en-US" sz="2400" dirty="0">
              <a:solidFill>
                <a:schemeClr val="bg2">
                  <a:lumMod val="50000"/>
                </a:schemeClr>
              </a:solidFill>
            </a:endParaRPr>
          </a:p>
        </p:txBody>
      </p:sp>
      <p:sp>
        <p:nvSpPr>
          <p:cNvPr id="4" name="مستطيل 3"/>
          <p:cNvSpPr/>
          <p:nvPr/>
        </p:nvSpPr>
        <p:spPr>
          <a:xfrm>
            <a:off x="152400" y="2342850"/>
            <a:ext cx="8839200" cy="1200329"/>
          </a:xfrm>
          <a:prstGeom prst="rect">
            <a:avLst/>
          </a:prstGeom>
          <a:blipFill>
            <a:blip r:embed="rId3"/>
            <a:tile tx="0" ty="0" sx="100000" sy="100000" flip="none" algn="tl"/>
          </a:blipFill>
        </p:spPr>
        <p:txBody>
          <a:bodyPr wrap="square">
            <a:spAutoFit/>
          </a:bodyPr>
          <a:lstStyle/>
          <a:p>
            <a:pPr algn="r"/>
            <a:r>
              <a:rPr lang="ar-OM" sz="2400" b="1" u="sng" dirty="0">
                <a:solidFill>
                  <a:schemeClr val="bg2">
                    <a:lumMod val="25000"/>
                  </a:schemeClr>
                </a:solidFill>
              </a:rPr>
              <a:t>تعرض نزار قباني خلال حياته للعديد من المواقف التي كانت كحدٍ فاصلٍ انعكس بشكلٍ مباشرٍ على حياته وعلى أسلوبه في الكتابة والشعر والأدب، وهي :</a:t>
            </a:r>
          </a:p>
          <a:p>
            <a:pPr algn="r"/>
            <a:endParaRPr lang="ar-OM" sz="2400" b="1" u="sng" dirty="0">
              <a:solidFill>
                <a:schemeClr val="bg2">
                  <a:lumMod val="25000"/>
                </a:schemeClr>
              </a:solidFill>
            </a:endParaRPr>
          </a:p>
        </p:txBody>
      </p:sp>
    </p:spTree>
    <p:extLst>
      <p:ext uri="{BB962C8B-B14F-4D97-AF65-F5344CB8AC3E}">
        <p14:creationId xmlns:p14="http://schemas.microsoft.com/office/powerpoint/2010/main" val="1473847609"/>
      </p:ext>
    </p:extLst>
  </p:cSld>
  <p:clrMapOvr>
    <a:masterClrMapping/>
  </p:clrMapOvr>
  <p:transition spd="slow">
    <p:wheel spokes="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4191000" y="685800"/>
            <a:ext cx="4677883" cy="4708981"/>
          </a:xfrm>
          <a:prstGeom prst="rect">
            <a:avLst/>
          </a:prstGeom>
          <a:noFill/>
        </p:spPr>
        <p:txBody>
          <a:bodyPr wrap="none" lIns="91440" tIns="45720" rIns="91440" bIns="45720">
            <a:spAutoFit/>
          </a:bodyPr>
          <a:lstStyle/>
          <a:p>
            <a:pPr algn="ctr"/>
            <a:r>
              <a:rPr lang="ar-OM" sz="8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highlight>
                  <a:srgbClr val="FFFF00"/>
                </a:highlight>
              </a:rPr>
              <a:t>نوع القصيدة:</a:t>
            </a:r>
          </a:p>
          <a:p>
            <a:pPr algn="ctr"/>
            <a:endParaRPr lang="ar-OM" sz="6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lgn="ctr"/>
            <a:r>
              <a:rPr lang="ar-OM" sz="8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ar-OM" sz="8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highlight>
                  <a:srgbClr val="FFFF00"/>
                </a:highlight>
              </a:rPr>
              <a:t>الشعر الحر </a:t>
            </a:r>
            <a:endParaRPr lang="ar-OM" sz="8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highlight>
                <a:srgbClr val="FFFF00"/>
              </a:highlight>
            </a:endParaRPr>
          </a:p>
          <a:p>
            <a:pPr algn="ctr"/>
            <a:endParaRPr lang="ar-SA" sz="8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4" name="مستطيل 3"/>
          <p:cNvSpPr/>
          <p:nvPr/>
        </p:nvSpPr>
        <p:spPr>
          <a:xfrm>
            <a:off x="838200" y="4648200"/>
            <a:ext cx="8001000" cy="1938992"/>
          </a:xfrm>
          <a:prstGeom prst="rect">
            <a:avLst/>
          </a:prstGeom>
        </p:spPr>
        <p:txBody>
          <a:bodyPr wrap="square">
            <a:spAutoFit/>
          </a:bodyPr>
          <a:lstStyle/>
          <a:p>
            <a:pPr algn="r"/>
            <a:r>
              <a:rPr lang="ar-OM" sz="4000" b="1" dirty="0">
                <a:ln w="17780" cmpd="sng">
                  <a:solidFill>
                    <a:srgbClr val="FFFFFF"/>
                  </a:solidFill>
                  <a:prstDash val="solid"/>
                  <a:miter lim="800000"/>
                </a:ln>
                <a:effectLst>
                  <a:outerShdw blurRad="50800" algn="tl" rotWithShape="0">
                    <a:srgbClr val="000000"/>
                  </a:outerShdw>
                </a:effectLst>
                <a:highlight>
                  <a:srgbClr val="000080"/>
                </a:highlight>
              </a:rPr>
              <a:t>الفكرة العامة:</a:t>
            </a:r>
          </a:p>
          <a:p>
            <a:pPr algn="r"/>
            <a:r>
              <a:rPr lang="ar-OM" sz="4000" b="1" dirty="0">
                <a:ln w="17780" cmpd="sng">
                  <a:solidFill>
                    <a:srgbClr val="FFFFFF"/>
                  </a:solidFill>
                  <a:prstDash val="solid"/>
                  <a:miter lim="800000"/>
                </a:ln>
                <a:effectLst>
                  <a:outerShdw blurRad="50800" algn="tl" rotWithShape="0">
                    <a:srgbClr val="000000"/>
                  </a:outerShdw>
                </a:effectLst>
                <a:highlight>
                  <a:srgbClr val="000080"/>
                </a:highlight>
              </a:rPr>
              <a:t>ثوره على الواقع الشعري والفكري في العصر الحديث</a:t>
            </a:r>
            <a:r>
              <a:rPr lang="ar-OM"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endPar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3122826597"/>
      </p:ext>
    </p:extLst>
  </p:cSld>
  <p:clrMapOvr>
    <a:masterClrMapping/>
  </p:clrMapOvr>
  <mc:AlternateContent xmlns:mc="http://schemas.openxmlformats.org/markup-compatibility/2006" xmlns:p14="http://schemas.microsoft.com/office/powerpoint/2010/main">
    <mc:Choice Requires="p14">
      <p:transition spd="slow" p14:dur="1100">
        <p14:switch dir="r"/>
        <p:sndAc>
          <p:stSnd>
            <p:snd r:embed="rId2" name="suction.wav"/>
          </p:stSnd>
        </p:sndAc>
      </p:transition>
    </mc:Choice>
    <mc:Fallback xmlns="">
      <p:transition spd="slow">
        <p:fade/>
        <p:sndAc>
          <p:stSnd>
            <p:snd r:embed="rId4" name="suctio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2554545"/>
          </a:xfrm>
          <a:prstGeom prst="rect">
            <a:avLst/>
          </a:prstGeom>
          <a:blipFill>
            <a:blip r:embed="rId4"/>
            <a:tile tx="0" ty="0" sx="100000" sy="100000" flip="none" algn="tl"/>
          </a:blipFill>
        </p:spPr>
        <p:txBody>
          <a:bodyPr wrap="square">
            <a:spAutoFit/>
          </a:bodyPr>
          <a:lstStyle/>
          <a:p>
            <a:pPr algn="ctr"/>
            <a:br>
              <a:rPr lang="ar-OM" sz="3200" dirty="0"/>
            </a:br>
            <a:br>
              <a:rPr lang="ar-OM" sz="3200" dirty="0">
                <a:solidFill>
                  <a:schemeClr val="accent6">
                    <a:lumMod val="50000"/>
                  </a:schemeClr>
                </a:solidFill>
              </a:rPr>
            </a:br>
            <a:r>
              <a:rPr lang="ar-OM" sz="3200" b="1" dirty="0">
                <a:solidFill>
                  <a:schemeClr val="accent6">
                    <a:lumMod val="50000"/>
                  </a:schemeClr>
                </a:solidFill>
              </a:rPr>
              <a:t>الشاعر هنا يبحث عن شعر أبي تمام ويقصد بحديثك العطر أشعار أبا تمام، وفيه أسلوب استفهام الغرض منه التعجب والتحسر، وشبه الشاعر قصائد أبا تمام مثل العطر..</a:t>
            </a:r>
            <a:endParaRPr lang="en-US" sz="3200" dirty="0">
              <a:solidFill>
                <a:schemeClr val="accent6">
                  <a:lumMod val="50000"/>
                </a:schemeClr>
              </a:solidFill>
            </a:endParaRPr>
          </a:p>
        </p:txBody>
      </p:sp>
      <p:sp>
        <p:nvSpPr>
          <p:cNvPr id="4" name="مستطيل 3"/>
          <p:cNvSpPr/>
          <p:nvPr/>
        </p:nvSpPr>
        <p:spPr>
          <a:xfrm>
            <a:off x="284018" y="705772"/>
            <a:ext cx="8686800" cy="838200"/>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أبا تمام .. أين تكون .. أين حديثك العطر؟</a:t>
            </a:r>
            <a:endParaRPr lang="en-US" sz="2800" dirty="0"/>
          </a:p>
        </p:txBody>
      </p:sp>
    </p:spTree>
    <p:extLst>
      <p:ext uri="{BB962C8B-B14F-4D97-AF65-F5344CB8AC3E}">
        <p14:creationId xmlns:p14="http://schemas.microsoft.com/office/powerpoint/2010/main" val="899574789"/>
      </p:ext>
    </p:extLst>
  </p:cSld>
  <p:clrMapOvr>
    <a:masterClrMapping/>
  </p:clrMapOvr>
  <p:transition spd="slow">
    <p:push dir="u"/>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82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2554545"/>
          </a:xfrm>
          <a:prstGeom prst="rect">
            <a:avLst/>
          </a:prstGeom>
          <a:blipFill>
            <a:blip r:embed="rId4"/>
            <a:tile tx="0" ty="0" sx="100000" sy="100000" flip="none" algn="tl"/>
          </a:blipFill>
        </p:spPr>
        <p:txBody>
          <a:bodyPr wrap="square">
            <a:spAutoFit/>
          </a:bodyPr>
          <a:lstStyle/>
          <a:p>
            <a:pPr algn="ctr"/>
            <a:br>
              <a:rPr lang="ar-OM" sz="3200" dirty="0"/>
            </a:br>
            <a:br>
              <a:rPr lang="ar-OM" sz="3200" dirty="0">
                <a:solidFill>
                  <a:schemeClr val="accent6">
                    <a:lumMod val="50000"/>
                  </a:schemeClr>
                </a:solidFill>
              </a:rPr>
            </a:br>
            <a:r>
              <a:rPr lang="ar-OM" sz="3200" b="1" dirty="0">
                <a:solidFill>
                  <a:schemeClr val="accent6">
                    <a:lumMod val="50000"/>
                  </a:schemeClr>
                </a:solidFill>
              </a:rPr>
              <a:t>هنا يشبه الشاعر يد أبا تمام بإنسان يسافر و يأتي بكل جديد في الشعر</a:t>
            </a:r>
            <a:r>
              <a:rPr lang="ar-OM" sz="3200" dirty="0">
                <a:solidFill>
                  <a:schemeClr val="accent6">
                    <a:lumMod val="50000"/>
                  </a:schemeClr>
                </a:solidFill>
              </a:rPr>
              <a:t> </a:t>
            </a:r>
            <a:r>
              <a:rPr lang="ar-OM" sz="3200" b="1" dirty="0">
                <a:solidFill>
                  <a:schemeClr val="accent6">
                    <a:lumMod val="50000"/>
                  </a:schemeClr>
                </a:solidFill>
              </a:rPr>
              <a:t>ويتساءل الشاعر عن الشعر الذي يوجد فيه الابتكار، ويقصد بالمجاهيل هو المجهول</a:t>
            </a:r>
            <a:endParaRPr lang="en-US" sz="3200" dirty="0">
              <a:solidFill>
                <a:schemeClr val="accent6">
                  <a:lumMod val="50000"/>
                </a:schemeClr>
              </a:solidFill>
            </a:endParaRPr>
          </a:p>
        </p:txBody>
      </p:sp>
      <p:sp>
        <p:nvSpPr>
          <p:cNvPr id="4" name="مستطيل 3"/>
          <p:cNvSpPr/>
          <p:nvPr/>
        </p:nvSpPr>
        <p:spPr>
          <a:xfrm>
            <a:off x="304800" y="685800"/>
            <a:ext cx="8686800" cy="838200"/>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وأين يد مغامرة تسافر في مجاهيل، وتبتكر..</a:t>
            </a:r>
            <a:endParaRPr lang="en-US" sz="2800" dirty="0"/>
          </a:p>
        </p:txBody>
      </p:sp>
    </p:spTree>
    <p:extLst>
      <p:ext uri="{BB962C8B-B14F-4D97-AF65-F5344CB8AC3E}">
        <p14:creationId xmlns:p14="http://schemas.microsoft.com/office/powerpoint/2010/main" val="1644297558"/>
      </p:ext>
    </p:extLst>
  </p:cSld>
  <p:clrMapOvr>
    <a:masterClrMapping/>
  </p:clrMapOvr>
  <p:transition spd="slow">
    <p:push dir="u"/>
    <p:sndAc>
      <p:stSnd>
        <p:snd r:embed="rId2" name="voltag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819"/>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3046988"/>
          </a:xfrm>
          <a:prstGeom prst="rect">
            <a:avLst/>
          </a:prstGeom>
          <a:blipFill>
            <a:blip r:embed="rId4"/>
            <a:tile tx="0" ty="0" sx="100000" sy="100000" flip="none" algn="tl"/>
          </a:blipFill>
        </p:spPr>
        <p:txBody>
          <a:bodyPr wrap="square">
            <a:spAutoFit/>
          </a:bodyPr>
          <a:lstStyle/>
          <a:p>
            <a:pPr algn="ctr"/>
            <a:br>
              <a:rPr lang="ar-OM" sz="3200" dirty="0"/>
            </a:br>
            <a:br>
              <a:rPr lang="ar-OM" sz="3200" dirty="0">
                <a:solidFill>
                  <a:schemeClr val="accent6">
                    <a:lumMod val="50000"/>
                  </a:schemeClr>
                </a:solidFill>
              </a:rPr>
            </a:br>
            <a:r>
              <a:rPr lang="ar-OM" sz="3200" b="1" dirty="0">
                <a:solidFill>
                  <a:schemeClr val="accent6">
                    <a:lumMod val="50000"/>
                  </a:schemeClr>
                </a:solidFill>
              </a:rPr>
              <a:t>شبه الشاعر هنا قصائدهم وكتاباتهم بالأرملة التي لا سند لها</a:t>
            </a:r>
            <a:br>
              <a:rPr lang="ar-OM" sz="3200" dirty="0">
                <a:solidFill>
                  <a:schemeClr val="accent6">
                    <a:lumMod val="50000"/>
                  </a:schemeClr>
                </a:solidFill>
              </a:rPr>
            </a:br>
            <a:r>
              <a:rPr lang="ar-OM" sz="3200" b="1" dirty="0">
                <a:solidFill>
                  <a:schemeClr val="accent6">
                    <a:lumMod val="50000"/>
                  </a:schemeClr>
                </a:solidFill>
              </a:rPr>
              <a:t>لأنه ليس فيها عمق في الكلام ومعانيها ليست غزيره وألفاظها وكلماتها ضعيفة .. ويقصد بالأرملة: هي المرأة التي مات زوجها والتي ليس لها سند بعده..</a:t>
            </a:r>
            <a:endParaRPr lang="en-US" sz="3200" dirty="0">
              <a:solidFill>
                <a:schemeClr val="accent6">
                  <a:lumMod val="50000"/>
                </a:schemeClr>
              </a:solidFill>
            </a:endParaRPr>
          </a:p>
        </p:txBody>
      </p:sp>
      <p:sp>
        <p:nvSpPr>
          <p:cNvPr id="5" name="مستطيل 4"/>
          <p:cNvSpPr/>
          <p:nvPr/>
        </p:nvSpPr>
        <p:spPr>
          <a:xfrm>
            <a:off x="304800" y="685800"/>
            <a:ext cx="8686800" cy="838200"/>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أرملة قصائدنا.. وأرملة كتاباتنا .. وأرملة هي الألفاظ والصور..</a:t>
            </a:r>
          </a:p>
        </p:txBody>
      </p:sp>
    </p:spTree>
    <p:extLst>
      <p:ext uri="{BB962C8B-B14F-4D97-AF65-F5344CB8AC3E}">
        <p14:creationId xmlns:p14="http://schemas.microsoft.com/office/powerpoint/2010/main" val="1644297558"/>
      </p:ext>
    </p:extLst>
  </p:cSld>
  <p:clrMapOvr>
    <a:masterClrMapping/>
  </p:clrMapOvr>
  <p:transition spd="slow">
    <p:push dir="u"/>
    <p:sndAc>
      <p:stSnd>
        <p:snd r:embed="rId2"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2554545"/>
          </a:xfrm>
          <a:prstGeom prst="rect">
            <a:avLst/>
          </a:prstGeom>
          <a:blipFill>
            <a:blip r:embed="rId4"/>
            <a:tile tx="0" ty="0" sx="100000" sy="100000" flip="none" algn="tl"/>
          </a:blipFill>
        </p:spPr>
        <p:txBody>
          <a:bodyPr wrap="square">
            <a:spAutoFit/>
          </a:bodyPr>
          <a:lstStyle/>
          <a:p>
            <a:pPr algn="ctr"/>
            <a:endParaRPr lang="ar-OM" sz="3200" dirty="0">
              <a:solidFill>
                <a:schemeClr val="accent6">
                  <a:lumMod val="50000"/>
                </a:schemeClr>
              </a:solidFill>
            </a:endParaRPr>
          </a:p>
          <a:p>
            <a:pPr algn="ctr"/>
            <a:br>
              <a:rPr lang="ar-OM" sz="3200" dirty="0">
                <a:solidFill>
                  <a:schemeClr val="accent6">
                    <a:lumMod val="50000"/>
                  </a:schemeClr>
                </a:solidFill>
              </a:rPr>
            </a:br>
            <a:br>
              <a:rPr lang="ar-OM" sz="3200" dirty="0">
                <a:solidFill>
                  <a:schemeClr val="accent6">
                    <a:lumMod val="50000"/>
                  </a:schemeClr>
                </a:solidFill>
              </a:rPr>
            </a:br>
            <a:r>
              <a:rPr lang="ar-OM" sz="3200" b="1" dirty="0">
                <a:solidFill>
                  <a:schemeClr val="accent6">
                    <a:lumMod val="50000"/>
                  </a:schemeClr>
                </a:solidFill>
              </a:rPr>
              <a:t>يقول الشاعر هنا أن الحبر الذي كان يكتب به القصائد قد جف، وأن الشعر أصبح ليس له حياة ، ويقصد بالحبر هو الماء..</a:t>
            </a:r>
            <a:endParaRPr lang="en-US" sz="3200" dirty="0">
              <a:solidFill>
                <a:schemeClr val="accent6">
                  <a:lumMod val="50000"/>
                </a:schemeClr>
              </a:solidFill>
            </a:endParaRPr>
          </a:p>
        </p:txBody>
      </p:sp>
      <p:sp>
        <p:nvSpPr>
          <p:cNvPr id="4" name="مستطيل 3"/>
          <p:cNvSpPr/>
          <p:nvPr/>
        </p:nvSpPr>
        <p:spPr>
          <a:xfrm>
            <a:off x="304800" y="705772"/>
            <a:ext cx="8686800" cy="838200"/>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فلا ماء يسيل على دفاترنا ..</a:t>
            </a:r>
          </a:p>
        </p:txBody>
      </p:sp>
    </p:spTree>
    <p:extLst>
      <p:ext uri="{BB962C8B-B14F-4D97-AF65-F5344CB8AC3E}">
        <p14:creationId xmlns:p14="http://schemas.microsoft.com/office/powerpoint/2010/main" val="1644297558"/>
      </p:ext>
    </p:extLst>
  </p:cSld>
  <p:clrMapOvr>
    <a:masterClrMapping/>
  </p:clrMapOvr>
  <p:transition spd="slow">
    <p:push dir="u"/>
    <p:sndAc>
      <p:stSnd>
        <p:snd r:embed="rId2" name="whoo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2554545"/>
          </a:xfrm>
          <a:prstGeom prst="rect">
            <a:avLst/>
          </a:prstGeom>
          <a:blipFill>
            <a:blip r:embed="rId4"/>
            <a:tile tx="0" ty="0" sx="100000" sy="100000" flip="none" algn="tl"/>
          </a:blipFill>
        </p:spPr>
        <p:txBody>
          <a:bodyPr wrap="square">
            <a:spAutoFit/>
          </a:bodyPr>
          <a:lstStyle/>
          <a:p>
            <a:pPr algn="ctr"/>
            <a:br>
              <a:rPr lang="ar-OM" sz="3200" dirty="0">
                <a:solidFill>
                  <a:srgbClr val="FF9933"/>
                </a:solidFill>
              </a:rPr>
            </a:br>
            <a:br>
              <a:rPr lang="ar-OM" sz="3200" dirty="0">
                <a:solidFill>
                  <a:schemeClr val="accent6">
                    <a:lumMod val="50000"/>
                  </a:schemeClr>
                </a:solidFill>
              </a:rPr>
            </a:br>
            <a:r>
              <a:rPr lang="ar-OM" sz="3200" b="1" dirty="0">
                <a:solidFill>
                  <a:schemeClr val="accent6">
                    <a:lumMod val="50000"/>
                  </a:schemeClr>
                </a:solidFill>
              </a:rPr>
              <a:t>هنا الشاعر يقول أن الشعر أصبح جامد بلا حياة ووصف الشعر</a:t>
            </a:r>
          </a:p>
          <a:p>
            <a:pPr algn="ctr"/>
            <a:r>
              <a:rPr lang="ar-OM" sz="3200" b="1" dirty="0">
                <a:solidFill>
                  <a:schemeClr val="accent6">
                    <a:lumMod val="50000"/>
                  </a:schemeClr>
                </a:solidFill>
              </a:rPr>
              <a:t>في عصره بالجحود ليس فيها أي إشراق وضوء،.. الريح رمز للقوة..</a:t>
            </a:r>
          </a:p>
        </p:txBody>
      </p:sp>
      <p:sp>
        <p:nvSpPr>
          <p:cNvPr id="4" name="مستطيل 3"/>
          <p:cNvSpPr/>
          <p:nvPr/>
        </p:nvSpPr>
        <p:spPr>
          <a:xfrm>
            <a:off x="304800" y="708426"/>
            <a:ext cx="8686800" cy="838200"/>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ولا ريح تهب على مراكبنا ولا شمس ولا قمر..</a:t>
            </a:r>
          </a:p>
        </p:txBody>
      </p:sp>
    </p:spTree>
    <p:extLst>
      <p:ext uri="{BB962C8B-B14F-4D97-AF65-F5344CB8AC3E}">
        <p14:creationId xmlns:p14="http://schemas.microsoft.com/office/powerpoint/2010/main" val="1644297558"/>
      </p:ext>
    </p:extLst>
  </p:cSld>
  <p:clrMapOvr>
    <a:masterClrMapping/>
  </p:clrMapOvr>
  <p:transition spd="slow">
    <p:push dir="u"/>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5016758"/>
          </a:xfrm>
          <a:prstGeom prst="rect">
            <a:avLst/>
          </a:prstGeom>
          <a:blipFill>
            <a:blip r:embed="rId4"/>
            <a:tile tx="0" ty="0" sx="100000" sy="100000" flip="none" algn="tl"/>
          </a:blipFill>
        </p:spPr>
        <p:txBody>
          <a:bodyPr wrap="square">
            <a:spAutoFit/>
          </a:bodyPr>
          <a:lstStyle/>
          <a:p>
            <a:pPr algn="ctr"/>
            <a:endParaRPr lang="ar-OM" sz="3200" dirty="0"/>
          </a:p>
          <a:p>
            <a:pPr algn="ctr"/>
            <a:endParaRPr lang="ar-OM" sz="3200" dirty="0"/>
          </a:p>
          <a:p>
            <a:pPr algn="ctr"/>
            <a:endParaRPr lang="ar-OM" sz="3200" dirty="0"/>
          </a:p>
          <a:p>
            <a:pPr algn="ctr"/>
            <a:br>
              <a:rPr lang="ar-OM" sz="3200" dirty="0"/>
            </a:br>
            <a:br>
              <a:rPr lang="ar-OM" sz="3200" dirty="0">
                <a:solidFill>
                  <a:schemeClr val="accent6">
                    <a:lumMod val="50000"/>
                  </a:schemeClr>
                </a:solidFill>
              </a:rPr>
            </a:br>
            <a:r>
              <a:rPr lang="ar-OM" sz="3200" b="1" dirty="0">
                <a:solidFill>
                  <a:schemeClr val="accent6">
                    <a:lumMod val="50000"/>
                  </a:schemeClr>
                </a:solidFill>
              </a:rPr>
              <a:t>يقول الشاعر هنا أن الشعر لا يبقى على مثل ما هو، فظهرت هنا ثورة للشعر يريد أن يتجدد هذا الشعر</a:t>
            </a:r>
          </a:p>
          <a:p>
            <a:pPr algn="ctr"/>
            <a:r>
              <a:rPr lang="ar-OM" sz="3200" b="1" dirty="0">
                <a:solidFill>
                  <a:schemeClr val="accent6">
                    <a:lumMod val="50000"/>
                  </a:schemeClr>
                </a:solidFill>
              </a:rPr>
              <a:t>وهنا ثارت الألفاظ والمعاني ، البدو والحضر بينهما طباق ،وأيضا البحر مل زرقته ويريد أن يغير لونه</a:t>
            </a:r>
          </a:p>
          <a:p>
            <a:pPr algn="ctr"/>
            <a:r>
              <a:rPr lang="ar-OM" sz="3200" b="1" dirty="0">
                <a:solidFill>
                  <a:schemeClr val="accent6">
                    <a:lumMod val="50000"/>
                  </a:schemeClr>
                </a:solidFill>
              </a:rPr>
              <a:t>وحتى الشجر مل من جذوعه ويريد تبديلها..</a:t>
            </a:r>
          </a:p>
        </p:txBody>
      </p:sp>
      <p:sp>
        <p:nvSpPr>
          <p:cNvPr id="4" name="مستطيل 3"/>
          <p:cNvSpPr/>
          <p:nvPr/>
        </p:nvSpPr>
        <p:spPr>
          <a:xfrm>
            <a:off x="304800" y="692727"/>
            <a:ext cx="8686800" cy="1717864"/>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أبا تمام دار الشعر دورته .. وثار اللفظ والقاموس .. ثار البدو والحضر .. ومل البحر زرقته.. ومل جذوعه الشجر..</a:t>
            </a:r>
          </a:p>
        </p:txBody>
      </p:sp>
    </p:spTree>
    <p:extLst>
      <p:ext uri="{BB962C8B-B14F-4D97-AF65-F5344CB8AC3E}">
        <p14:creationId xmlns:p14="http://schemas.microsoft.com/office/powerpoint/2010/main" val="1644297558"/>
      </p:ext>
    </p:extLst>
  </p:cSld>
  <p:clrMapOvr>
    <a:masterClrMapping/>
  </p:clrMapOvr>
  <p:transition spd="slow">
    <p:push dir="u"/>
    <p:sndAc>
      <p:stSnd>
        <p:snd r:embed="rId2" name="voltag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4031873"/>
          </a:xfrm>
          <a:prstGeom prst="rect">
            <a:avLst/>
          </a:prstGeom>
          <a:blipFill>
            <a:blip r:embed="rId4"/>
            <a:tile tx="0" ty="0" sx="100000" sy="100000" flip="none" algn="tl"/>
          </a:blipFill>
        </p:spPr>
        <p:txBody>
          <a:bodyPr wrap="square">
            <a:spAutoFit/>
          </a:bodyPr>
          <a:lstStyle/>
          <a:p>
            <a:pPr algn="ctr"/>
            <a:br>
              <a:rPr lang="ar-OM" sz="3200" dirty="0"/>
            </a:br>
            <a:br>
              <a:rPr lang="ar-OM" sz="3200" dirty="0">
                <a:solidFill>
                  <a:schemeClr val="accent6">
                    <a:lumMod val="50000"/>
                  </a:schemeClr>
                </a:solidFill>
              </a:rPr>
            </a:br>
            <a:r>
              <a:rPr lang="ar-OM" sz="3200" b="1" dirty="0">
                <a:solidFill>
                  <a:schemeClr val="accent6">
                    <a:lumMod val="50000"/>
                  </a:schemeClr>
                </a:solidFill>
              </a:rPr>
              <a:t>الشاعر هنا يقصدنا نحن وشبهنا مثل أهل الكهف غير مهتمين، لا نرغب بشيء ولا نريد التغيير أو التجديد</a:t>
            </a:r>
            <a:br>
              <a:rPr lang="ar-OM" sz="3200" dirty="0">
                <a:solidFill>
                  <a:schemeClr val="accent6">
                    <a:lumMod val="50000"/>
                  </a:schemeClr>
                </a:solidFill>
              </a:rPr>
            </a:br>
            <a:r>
              <a:rPr lang="ar-OM" sz="3200" b="1" dirty="0">
                <a:solidFill>
                  <a:schemeClr val="accent6">
                    <a:lumMod val="50000"/>
                  </a:schemeClr>
                </a:solidFill>
              </a:rPr>
              <a:t>وشبه أهل الشعر في عصره بأهل الكهف في نومتهم بسبب جمود اشعارهم..</a:t>
            </a:r>
          </a:p>
          <a:p>
            <a:pPr algn="ctr"/>
            <a:r>
              <a:rPr lang="ar-OM" sz="3200" b="1" dirty="0">
                <a:solidFill>
                  <a:schemeClr val="accent6">
                    <a:lumMod val="50000"/>
                  </a:schemeClr>
                </a:solidFill>
              </a:rPr>
              <a:t>- علم وخبر بينهما ترادف..</a:t>
            </a:r>
            <a:br>
              <a:rPr lang="ar-OM" sz="3200" dirty="0">
                <a:solidFill>
                  <a:schemeClr val="accent6">
                    <a:lumMod val="50000"/>
                  </a:schemeClr>
                </a:solidFill>
              </a:rPr>
            </a:br>
            <a:endParaRPr lang="en-US" sz="3200" dirty="0">
              <a:solidFill>
                <a:schemeClr val="accent6">
                  <a:lumMod val="50000"/>
                </a:schemeClr>
              </a:solidFill>
            </a:endParaRPr>
          </a:p>
        </p:txBody>
      </p:sp>
      <p:sp>
        <p:nvSpPr>
          <p:cNvPr id="4" name="مستطيل 3"/>
          <p:cNvSpPr/>
          <p:nvPr/>
        </p:nvSpPr>
        <p:spPr>
          <a:xfrm>
            <a:off x="277091" y="685800"/>
            <a:ext cx="8686800" cy="838200"/>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كأهل الكهف ..لا علم ولا خبر..</a:t>
            </a:r>
          </a:p>
        </p:txBody>
      </p:sp>
    </p:spTree>
    <p:extLst>
      <p:ext uri="{BB962C8B-B14F-4D97-AF65-F5344CB8AC3E}">
        <p14:creationId xmlns:p14="http://schemas.microsoft.com/office/powerpoint/2010/main" val="1644297558"/>
      </p:ext>
    </p:extLst>
  </p:cSld>
  <p:clrMapOvr>
    <a:masterClrMapping/>
  </p:clrMapOvr>
  <p:transition spd="slow">
    <p:push dir="u"/>
    <p:sndAc>
      <p:stSnd>
        <p:snd r:embed="rId2" name="bomb.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4524315"/>
          </a:xfrm>
          <a:prstGeom prst="rect">
            <a:avLst/>
          </a:prstGeom>
          <a:blipFill>
            <a:blip r:embed="rId4"/>
            <a:tile tx="0" ty="0" sx="100000" sy="100000" flip="none" algn="tl"/>
          </a:blipFill>
        </p:spPr>
        <p:txBody>
          <a:bodyPr wrap="square">
            <a:spAutoFit/>
          </a:bodyPr>
          <a:lstStyle/>
          <a:p>
            <a:pPr algn="ctr"/>
            <a:endParaRPr lang="ar-OM" sz="3200" dirty="0"/>
          </a:p>
          <a:p>
            <a:pPr algn="ctr"/>
            <a:br>
              <a:rPr lang="ar-OM" sz="3200" dirty="0"/>
            </a:br>
            <a:br>
              <a:rPr lang="ar-OM" sz="3200" dirty="0">
                <a:solidFill>
                  <a:schemeClr val="accent6">
                    <a:lumMod val="50000"/>
                  </a:schemeClr>
                </a:solidFill>
              </a:rPr>
            </a:br>
            <a:r>
              <a:rPr lang="ar-OM" sz="3200" b="1" dirty="0">
                <a:solidFill>
                  <a:schemeClr val="accent6">
                    <a:lumMod val="50000"/>
                  </a:schemeClr>
                </a:solidFill>
              </a:rPr>
              <a:t>يطالب الشاعر هنا من أبي تمام بعدم قراءة قصائدهم خجلا لأن هذا الشعر لا حياة فيه ولا معنى</a:t>
            </a:r>
            <a:br>
              <a:rPr lang="ar-OM" sz="3200" dirty="0">
                <a:solidFill>
                  <a:schemeClr val="accent6">
                    <a:lumMod val="50000"/>
                  </a:schemeClr>
                </a:solidFill>
              </a:rPr>
            </a:br>
            <a:r>
              <a:rPr lang="ar-OM" sz="3200" b="1" dirty="0">
                <a:solidFill>
                  <a:schemeClr val="accent6">
                    <a:lumMod val="50000"/>
                  </a:schemeClr>
                </a:solidFill>
              </a:rPr>
              <a:t>وأن قصور الشعراء هي الورق الذي هو الشعر، وشبه الشاعر هنا دموع الشعراء في هذا العصر</a:t>
            </a:r>
            <a:br>
              <a:rPr lang="ar-OM" sz="3200" dirty="0">
                <a:solidFill>
                  <a:schemeClr val="accent6">
                    <a:lumMod val="50000"/>
                  </a:schemeClr>
                </a:solidFill>
              </a:rPr>
            </a:br>
            <a:r>
              <a:rPr lang="ar-OM" sz="3200" b="1" dirty="0">
                <a:solidFill>
                  <a:schemeClr val="accent6">
                    <a:lumMod val="50000"/>
                  </a:schemeClr>
                </a:solidFill>
              </a:rPr>
              <a:t>كالحجر لأنها ليست صادقة..</a:t>
            </a:r>
            <a:br>
              <a:rPr lang="ar-OM" sz="3200" dirty="0">
                <a:solidFill>
                  <a:schemeClr val="accent6">
                    <a:lumMod val="50000"/>
                  </a:schemeClr>
                </a:solidFill>
              </a:rPr>
            </a:br>
            <a:r>
              <a:rPr lang="ar-OM" sz="3200" b="1" dirty="0">
                <a:solidFill>
                  <a:schemeClr val="accent6">
                    <a:lumMod val="50000"/>
                  </a:schemeClr>
                </a:solidFill>
              </a:rPr>
              <a:t>وأيضا يحاول الشاعر أن يستنهض الشعراء في هذا العصر..</a:t>
            </a:r>
            <a:endParaRPr lang="en-US" sz="3200" dirty="0">
              <a:solidFill>
                <a:schemeClr val="accent6">
                  <a:lumMod val="50000"/>
                </a:schemeClr>
              </a:solidFill>
            </a:endParaRPr>
          </a:p>
        </p:txBody>
      </p:sp>
      <p:sp>
        <p:nvSpPr>
          <p:cNvPr id="4" name="مستطيل 3"/>
          <p:cNvSpPr/>
          <p:nvPr/>
        </p:nvSpPr>
        <p:spPr>
          <a:xfrm>
            <a:off x="304800" y="685800"/>
            <a:ext cx="8686800" cy="838200"/>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أبا تمام :لا تقرأ قصائدنا .. فكل قصورنا ورق .. وكل دموعنا حجر..</a:t>
            </a:r>
          </a:p>
        </p:txBody>
      </p:sp>
    </p:spTree>
    <p:extLst>
      <p:ext uri="{BB962C8B-B14F-4D97-AF65-F5344CB8AC3E}">
        <p14:creationId xmlns:p14="http://schemas.microsoft.com/office/powerpoint/2010/main" val="1644297558"/>
      </p:ext>
    </p:extLst>
  </p:cSld>
  <p:clrMapOvr>
    <a:masterClrMapping/>
  </p:clrMapOvr>
  <p:transition spd="slow">
    <p:push dir="u"/>
    <p:sndAc>
      <p:stSnd>
        <p:snd r:embed="rId2" name="hamme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3810000" y="2667000"/>
            <a:ext cx="4910319" cy="2215991"/>
          </a:xfrm>
          <a:prstGeom prst="rect">
            <a:avLst/>
          </a:prstGeom>
          <a:noFill/>
        </p:spPr>
        <p:txBody>
          <a:bodyPr wrap="none" lIns="91440" tIns="45720" rIns="91440" bIns="45720">
            <a:spAutoFit/>
          </a:bodyPr>
          <a:lstStyle/>
          <a:p>
            <a:pPr algn="ctr"/>
            <a:r>
              <a:rPr lang="ar-OM" sz="13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2 }}</a:t>
            </a:r>
            <a:endParaRPr lang="ar-SA" sz="13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198635564"/>
      </p:ext>
    </p:extLst>
  </p:cSld>
  <p:clrMapOvr>
    <a:masterClrMapping/>
  </p:clrMapOvr>
  <mc:AlternateContent xmlns:mc="http://schemas.openxmlformats.org/markup-compatibility/2006" xmlns:p14="http://schemas.microsoft.com/office/powerpoint/2010/main">
    <mc:Choice Requires="p14">
      <p:transition spd="slow" p14:dur="1200">
        <p14:prism/>
        <p:sndAc>
          <p:stSnd>
            <p:snd r:embed="rId2" name="wind.wav"/>
          </p:stSnd>
        </p:sndAc>
      </p:transition>
    </mc:Choice>
    <mc:Fallback xmlns="">
      <p:transition spd="slow">
        <p:fade/>
        <p:sndAc>
          <p:stSnd>
            <p:snd r:embed="rId4" name="wind.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3539430"/>
          </a:xfrm>
          <a:prstGeom prst="rect">
            <a:avLst/>
          </a:prstGeom>
          <a:blipFill>
            <a:blip r:embed="rId4"/>
            <a:tile tx="0" ty="0" sx="100000" sy="100000" flip="none" algn="tl"/>
          </a:blipFill>
        </p:spPr>
        <p:txBody>
          <a:bodyPr wrap="square">
            <a:spAutoFit/>
          </a:bodyPr>
          <a:lstStyle/>
          <a:p>
            <a:pPr algn="ctr"/>
            <a:r>
              <a:rPr lang="ar-OM" sz="3200" b="1" dirty="0">
                <a:solidFill>
                  <a:srgbClr val="FF9933"/>
                </a:solidFill>
              </a:rPr>
              <a:t> </a:t>
            </a:r>
          </a:p>
          <a:p>
            <a:pPr algn="ctr"/>
            <a:endParaRPr lang="ar-OM" sz="3200" b="1" dirty="0">
              <a:solidFill>
                <a:srgbClr val="FF9933"/>
              </a:solidFill>
            </a:endParaRPr>
          </a:p>
          <a:p>
            <a:pPr algn="ctr"/>
            <a:endParaRPr lang="ar-OM" sz="3200" b="1" dirty="0">
              <a:solidFill>
                <a:srgbClr val="FF9933"/>
              </a:solidFill>
            </a:endParaRPr>
          </a:p>
          <a:p>
            <a:pPr algn="ctr"/>
            <a:r>
              <a:rPr lang="ar-OM" sz="3200" b="1" dirty="0">
                <a:solidFill>
                  <a:schemeClr val="accent6">
                    <a:lumMod val="50000"/>
                  </a:schemeClr>
                </a:solidFill>
              </a:rPr>
              <a:t>هنا في هذه الأبيات يصف الشاعر إن الشعر في أعماقه سفر، وإنه بين الشعر والسفر علاقه فالسفر مثل الإبحار</a:t>
            </a:r>
            <a:br>
              <a:rPr lang="ar-OM" sz="3200" dirty="0">
                <a:solidFill>
                  <a:schemeClr val="accent6">
                    <a:lumMod val="50000"/>
                  </a:schemeClr>
                </a:solidFill>
              </a:rPr>
            </a:br>
            <a:r>
              <a:rPr lang="ar-OM" sz="3200" b="1" dirty="0">
                <a:solidFill>
                  <a:schemeClr val="accent6">
                    <a:lumMod val="50000"/>
                  </a:schemeClr>
                </a:solidFill>
              </a:rPr>
              <a:t>كأني أغوص إلى الأعماق </a:t>
            </a:r>
            <a:r>
              <a:rPr lang="ar-OM" sz="3200" b="1" dirty="0" err="1">
                <a:solidFill>
                  <a:schemeClr val="accent6">
                    <a:lumMod val="50000"/>
                  </a:schemeClr>
                </a:solidFill>
              </a:rPr>
              <a:t>لإكتشاف</a:t>
            </a:r>
            <a:r>
              <a:rPr lang="ar-OM" sz="3200" b="1" dirty="0">
                <a:solidFill>
                  <a:schemeClr val="accent6">
                    <a:lumMod val="50000"/>
                  </a:schemeClr>
                </a:solidFill>
              </a:rPr>
              <a:t> الجديد، ويساعد الشعر في </a:t>
            </a:r>
            <a:r>
              <a:rPr lang="ar-OM" sz="3200" b="1" dirty="0" err="1">
                <a:solidFill>
                  <a:schemeClr val="accent6">
                    <a:lumMod val="50000"/>
                  </a:schemeClr>
                </a:solidFill>
              </a:rPr>
              <a:t>إكتشاف</a:t>
            </a:r>
            <a:r>
              <a:rPr lang="ar-OM" sz="3200" b="1" dirty="0">
                <a:solidFill>
                  <a:schemeClr val="accent6">
                    <a:lumMod val="50000"/>
                  </a:schemeClr>
                </a:solidFill>
              </a:rPr>
              <a:t> معاني وصور جديدة..</a:t>
            </a:r>
            <a:endParaRPr lang="en-US" sz="3200" dirty="0">
              <a:solidFill>
                <a:schemeClr val="accent6">
                  <a:lumMod val="50000"/>
                </a:schemeClr>
              </a:solidFill>
            </a:endParaRPr>
          </a:p>
        </p:txBody>
      </p:sp>
      <p:sp>
        <p:nvSpPr>
          <p:cNvPr id="4" name="مستطيل 3"/>
          <p:cNvSpPr/>
          <p:nvPr/>
        </p:nvSpPr>
        <p:spPr>
          <a:xfrm>
            <a:off x="297873" y="702914"/>
            <a:ext cx="8686800" cy="1049685"/>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أبا تمام :إن الشعر في أعماقه سفر</a:t>
            </a:r>
            <a:br>
              <a:rPr lang="ar-OM" sz="2800" dirty="0">
                <a:solidFill>
                  <a:srgbClr val="FF9933"/>
                </a:solidFill>
              </a:rPr>
            </a:br>
            <a:r>
              <a:rPr lang="ar-OM" sz="2800" b="1" dirty="0">
                <a:solidFill>
                  <a:srgbClr val="FF9933"/>
                </a:solidFill>
              </a:rPr>
              <a:t>وإبحار إلى الآتي .. وكشف ليس ينتظر..</a:t>
            </a:r>
          </a:p>
        </p:txBody>
      </p:sp>
    </p:spTree>
    <p:extLst>
      <p:ext uri="{BB962C8B-B14F-4D97-AF65-F5344CB8AC3E}">
        <p14:creationId xmlns:p14="http://schemas.microsoft.com/office/powerpoint/2010/main" val="1482415254"/>
      </p:ext>
    </p:extLst>
  </p:cSld>
  <p:clrMapOvr>
    <a:masterClrMapping/>
  </p:clrMapOvr>
  <p:transition spd="slow">
    <p:push dir="u"/>
    <p:sndAc>
      <p:stSnd>
        <p:snd r:embed="rId2" name="lase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3539430"/>
          </a:xfrm>
          <a:prstGeom prst="rect">
            <a:avLst/>
          </a:prstGeom>
          <a:blipFill>
            <a:blip r:embed="rId4"/>
            <a:tile tx="0" ty="0" sx="100000" sy="100000" flip="none" algn="tl"/>
          </a:blipFill>
        </p:spPr>
        <p:txBody>
          <a:bodyPr wrap="square">
            <a:spAutoFit/>
          </a:bodyPr>
          <a:lstStyle/>
          <a:p>
            <a:pPr algn="ctr"/>
            <a:endParaRPr lang="ar-OM" sz="3200" dirty="0"/>
          </a:p>
          <a:p>
            <a:pPr algn="ctr"/>
            <a:br>
              <a:rPr lang="ar-OM" sz="3200" dirty="0"/>
            </a:br>
            <a:br>
              <a:rPr lang="ar-OM" sz="3200" dirty="0">
                <a:solidFill>
                  <a:schemeClr val="accent6">
                    <a:lumMod val="50000"/>
                  </a:schemeClr>
                </a:solidFill>
              </a:rPr>
            </a:br>
            <a:r>
              <a:rPr lang="ar-OM" sz="3200" b="1" dirty="0">
                <a:solidFill>
                  <a:schemeClr val="accent6">
                    <a:lumMod val="50000"/>
                  </a:schemeClr>
                </a:solidFill>
              </a:rPr>
              <a:t>يقول الشاعر أن شعرنا الآن أصبح مثل </a:t>
            </a:r>
            <a:r>
              <a:rPr lang="ar-OM" sz="3200" b="1" dirty="0" err="1">
                <a:solidFill>
                  <a:schemeClr val="accent6">
                    <a:lumMod val="50000"/>
                  </a:schemeClr>
                </a:solidFill>
              </a:rPr>
              <a:t>الزفه</a:t>
            </a:r>
            <a:r>
              <a:rPr lang="ar-OM" sz="3200" b="1" dirty="0">
                <a:solidFill>
                  <a:schemeClr val="accent6">
                    <a:lumMod val="50000"/>
                  </a:schemeClr>
                </a:solidFill>
              </a:rPr>
              <a:t>، وهذه الكلمات تستخدم في الغناء لأن ألفاظها ليست قويه المعنى وألفاظها سهله كأنها تدق على إناء نحاسي، والمقصود </a:t>
            </a:r>
            <a:r>
              <a:rPr lang="ar-OM" sz="3200" b="1" dirty="0" err="1">
                <a:solidFill>
                  <a:schemeClr val="accent6">
                    <a:lumMod val="50000"/>
                  </a:schemeClr>
                </a:solidFill>
              </a:rPr>
              <a:t>بالزفه</a:t>
            </a:r>
            <a:r>
              <a:rPr lang="ar-OM" sz="3200" b="1" dirty="0">
                <a:solidFill>
                  <a:schemeClr val="accent6">
                    <a:lumMod val="50000"/>
                  </a:schemeClr>
                </a:solidFill>
              </a:rPr>
              <a:t> هنا: كلمات ذات صخب لا معنى لها، وإن أشعارنا الآن أصبحت للغناء..</a:t>
            </a:r>
            <a:endParaRPr lang="en-US" sz="3200" dirty="0">
              <a:solidFill>
                <a:schemeClr val="accent6">
                  <a:lumMod val="50000"/>
                </a:schemeClr>
              </a:solidFill>
            </a:endParaRPr>
          </a:p>
        </p:txBody>
      </p:sp>
      <p:sp>
        <p:nvSpPr>
          <p:cNvPr id="4" name="مستطيل 3"/>
          <p:cNvSpPr/>
          <p:nvPr/>
        </p:nvSpPr>
        <p:spPr>
          <a:xfrm>
            <a:off x="297873" y="685800"/>
            <a:ext cx="8686800" cy="1049685"/>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ولكناَ .. جعلنا منه شيئا يشبه الزَفة</a:t>
            </a:r>
            <a:br>
              <a:rPr lang="ar-OM" sz="2800" dirty="0">
                <a:solidFill>
                  <a:srgbClr val="FF9933"/>
                </a:solidFill>
              </a:rPr>
            </a:br>
            <a:r>
              <a:rPr lang="ar-OM" sz="2800" b="1" dirty="0">
                <a:solidFill>
                  <a:srgbClr val="FF9933"/>
                </a:solidFill>
              </a:rPr>
              <a:t>وإيقاعاً نحاسيا، يدق كأنه القدر ..</a:t>
            </a:r>
          </a:p>
        </p:txBody>
      </p:sp>
    </p:spTree>
    <p:extLst>
      <p:ext uri="{BB962C8B-B14F-4D97-AF65-F5344CB8AC3E}">
        <p14:creationId xmlns:p14="http://schemas.microsoft.com/office/powerpoint/2010/main" val="1482415254"/>
      </p:ext>
    </p:extLst>
  </p:cSld>
  <p:clrMapOvr>
    <a:masterClrMapping/>
  </p:clrMapOvr>
  <p:transition spd="slow">
    <p:push dir="u"/>
    <p:sndAc>
      <p:stSnd>
        <p:snd r:embed="rId2" name="click.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3810000" y="2667000"/>
            <a:ext cx="4910319" cy="2215991"/>
          </a:xfrm>
          <a:prstGeom prst="rect">
            <a:avLst/>
          </a:prstGeom>
          <a:noFill/>
        </p:spPr>
        <p:txBody>
          <a:bodyPr wrap="none" lIns="91440" tIns="45720" rIns="91440" bIns="45720">
            <a:spAutoFit/>
          </a:bodyPr>
          <a:lstStyle/>
          <a:p>
            <a:pPr algn="ctr"/>
            <a:r>
              <a:rPr lang="ar-OM" sz="13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3 }}</a:t>
            </a:r>
            <a:endParaRPr lang="ar-SA" sz="13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358490241"/>
      </p:ext>
    </p:extLst>
  </p:cSld>
  <p:clrMapOvr>
    <a:masterClrMapping/>
  </p:clrMapOvr>
  <mc:AlternateContent xmlns:mc="http://schemas.openxmlformats.org/markup-compatibility/2006" xmlns:p14="http://schemas.microsoft.com/office/powerpoint/2010/main">
    <mc:Choice Requires="p14">
      <p:transition spd="slow" p14:dur="1200">
        <p14:prism/>
        <p:sndAc>
          <p:stSnd>
            <p:snd r:embed="rId2" name="drumroll.wav"/>
          </p:stSnd>
        </p:sndAc>
      </p:transition>
    </mc:Choice>
    <mc:Fallback xmlns="">
      <p:transition spd="slow">
        <p:fade/>
        <p:sndAc>
          <p:stSnd>
            <p:snd r:embed="rId4" name="drumroll.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3046988"/>
          </a:xfrm>
          <a:prstGeom prst="rect">
            <a:avLst/>
          </a:prstGeom>
          <a:blipFill>
            <a:blip r:embed="rId4"/>
            <a:tile tx="0" ty="0" sx="100000" sy="100000" flip="none" algn="tl"/>
          </a:blipFill>
        </p:spPr>
        <p:txBody>
          <a:bodyPr wrap="square">
            <a:spAutoFit/>
          </a:bodyPr>
          <a:lstStyle/>
          <a:p>
            <a:pPr algn="ctr"/>
            <a:endParaRPr lang="ar-OM" sz="3200" dirty="0">
              <a:solidFill>
                <a:srgbClr val="FF9933"/>
              </a:solidFill>
            </a:endParaRPr>
          </a:p>
          <a:p>
            <a:pPr algn="ctr"/>
            <a:br>
              <a:rPr lang="ar-OM" sz="3200" dirty="0">
                <a:solidFill>
                  <a:srgbClr val="FF9933"/>
                </a:solidFill>
              </a:rPr>
            </a:br>
            <a:br>
              <a:rPr lang="ar-OM" sz="3200" dirty="0">
                <a:solidFill>
                  <a:srgbClr val="FF9933"/>
                </a:solidFill>
              </a:rPr>
            </a:br>
            <a:r>
              <a:rPr lang="ar-OM" sz="3200" b="1" dirty="0">
                <a:solidFill>
                  <a:schemeClr val="accent6">
                    <a:lumMod val="50000"/>
                  </a:schemeClr>
                </a:solidFill>
              </a:rPr>
              <a:t>أمير الحرف يقصد به أبا تمام ،ومهنة الحرف يقصد بها مهنة الشعر</a:t>
            </a:r>
            <a:r>
              <a:rPr lang="ar-OM" sz="3200" dirty="0">
                <a:solidFill>
                  <a:schemeClr val="accent6">
                    <a:lumMod val="50000"/>
                  </a:schemeClr>
                </a:solidFill>
              </a:rPr>
              <a:t> </a:t>
            </a:r>
            <a:r>
              <a:rPr lang="ar-OM" sz="3200" b="1" dirty="0">
                <a:solidFill>
                  <a:schemeClr val="accent6">
                    <a:lumMod val="50000"/>
                  </a:schemeClr>
                </a:solidFill>
              </a:rPr>
              <a:t>هنا الشاعر يقول لأبا تمام بأن يسامحهم لأنهم خانوا مهنة الشعر..</a:t>
            </a:r>
            <a:endParaRPr lang="en-US" sz="3200" dirty="0">
              <a:solidFill>
                <a:schemeClr val="accent6">
                  <a:lumMod val="50000"/>
                </a:schemeClr>
              </a:solidFill>
            </a:endParaRPr>
          </a:p>
        </p:txBody>
      </p:sp>
      <p:sp>
        <p:nvSpPr>
          <p:cNvPr id="4" name="مستطيل 3"/>
          <p:cNvSpPr/>
          <p:nvPr/>
        </p:nvSpPr>
        <p:spPr>
          <a:xfrm>
            <a:off x="304800" y="685800"/>
            <a:ext cx="8686800" cy="1049685"/>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أمير الحرف سامحنا ..</a:t>
            </a:r>
            <a:br>
              <a:rPr lang="ar-OM" sz="2800" dirty="0">
                <a:solidFill>
                  <a:srgbClr val="FF9933"/>
                </a:solidFill>
              </a:rPr>
            </a:br>
            <a:r>
              <a:rPr lang="ar-OM" sz="2800" b="1" dirty="0">
                <a:solidFill>
                  <a:srgbClr val="FF9933"/>
                </a:solidFill>
              </a:rPr>
              <a:t>فقد خنا جميعا مهنة الحرف ..</a:t>
            </a:r>
          </a:p>
        </p:txBody>
      </p:sp>
    </p:spTree>
    <p:extLst>
      <p:ext uri="{BB962C8B-B14F-4D97-AF65-F5344CB8AC3E}">
        <p14:creationId xmlns:p14="http://schemas.microsoft.com/office/powerpoint/2010/main" val="1386059208"/>
      </p:ext>
    </p:extLst>
  </p:cSld>
  <p:clrMapOvr>
    <a:masterClrMapping/>
  </p:clrMapOvr>
  <p:transition spd="slow">
    <p:push dir="u"/>
    <p:sndAc>
      <p:stSnd>
        <p:snd r:embed="rId2" name="hamme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3539430"/>
          </a:xfrm>
          <a:prstGeom prst="rect">
            <a:avLst/>
          </a:prstGeom>
          <a:blipFill>
            <a:blip r:embed="rId4"/>
            <a:tile tx="0" ty="0" sx="100000" sy="100000" flip="none" algn="tl"/>
          </a:blipFill>
        </p:spPr>
        <p:txBody>
          <a:bodyPr wrap="square">
            <a:spAutoFit/>
          </a:bodyPr>
          <a:lstStyle/>
          <a:p>
            <a:pPr algn="ctr"/>
            <a:br>
              <a:rPr lang="ar-OM" sz="3200" dirty="0">
                <a:solidFill>
                  <a:srgbClr val="FF9933"/>
                </a:solidFill>
              </a:rPr>
            </a:br>
            <a:r>
              <a:rPr lang="ar-OM" sz="3200" dirty="0">
                <a:solidFill>
                  <a:srgbClr val="FF9933"/>
                </a:solidFill>
              </a:rPr>
              <a:t> </a:t>
            </a:r>
          </a:p>
          <a:p>
            <a:pPr algn="ctr"/>
            <a:br>
              <a:rPr lang="ar-OM" sz="3200" dirty="0">
                <a:solidFill>
                  <a:schemeClr val="accent6">
                    <a:lumMod val="50000"/>
                  </a:schemeClr>
                </a:solidFill>
              </a:rPr>
            </a:br>
            <a:r>
              <a:rPr lang="ar-OM" sz="3200" b="1" dirty="0">
                <a:solidFill>
                  <a:schemeClr val="accent6">
                    <a:lumMod val="50000"/>
                  </a:schemeClr>
                </a:solidFill>
              </a:rPr>
              <a:t>يقول الشاعر هنا أن الشعراء ارهقوا الشعر </a:t>
            </a:r>
            <a:r>
              <a:rPr lang="ar-OM" sz="3200" b="1" dirty="0" err="1">
                <a:solidFill>
                  <a:schemeClr val="accent6">
                    <a:lumMod val="50000"/>
                  </a:schemeClr>
                </a:solidFill>
              </a:rPr>
              <a:t>بإضافه</a:t>
            </a:r>
            <a:r>
              <a:rPr lang="ar-OM" sz="3200" b="1" dirty="0">
                <a:solidFill>
                  <a:schemeClr val="accent6">
                    <a:lumMod val="50000"/>
                  </a:schemeClr>
                </a:solidFill>
              </a:rPr>
              <a:t> إلى كل شطر شطراً من عندهم وأيضا ببناء المقطع الشعري على أربعة أشطر وخمسة أشطر في الوصف وكثرت الزخارف اللفظية فيها وأصبح الشعر ضحلا ليس بتلك القوة التي كان بها في السابق..</a:t>
            </a:r>
            <a:endParaRPr lang="en-US" sz="3200" dirty="0">
              <a:solidFill>
                <a:schemeClr val="accent6">
                  <a:lumMod val="50000"/>
                </a:schemeClr>
              </a:solidFill>
            </a:endParaRPr>
          </a:p>
        </p:txBody>
      </p:sp>
      <p:sp>
        <p:nvSpPr>
          <p:cNvPr id="4" name="مستطيل 3"/>
          <p:cNvSpPr/>
          <p:nvPr/>
        </p:nvSpPr>
        <p:spPr>
          <a:xfrm>
            <a:off x="304800" y="685800"/>
            <a:ext cx="8686800" cy="1049685"/>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وأرهقناه بالتشطير ، والتربيع ، والتخميس ، والوصف..</a:t>
            </a:r>
          </a:p>
        </p:txBody>
      </p:sp>
    </p:spTree>
    <p:extLst>
      <p:ext uri="{BB962C8B-B14F-4D97-AF65-F5344CB8AC3E}">
        <p14:creationId xmlns:p14="http://schemas.microsoft.com/office/powerpoint/2010/main" val="1386059208"/>
      </p:ext>
    </p:extLst>
  </p:cSld>
  <p:clrMapOvr>
    <a:masterClrMapping/>
  </p:clrMapOvr>
  <p:transition spd="slow">
    <p:push di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3539430"/>
          </a:xfrm>
          <a:prstGeom prst="rect">
            <a:avLst/>
          </a:prstGeom>
          <a:blipFill>
            <a:blip r:embed="rId4"/>
            <a:tile tx="0" ty="0" sx="100000" sy="100000" flip="none" algn="tl"/>
          </a:blipFill>
        </p:spPr>
        <p:txBody>
          <a:bodyPr wrap="square">
            <a:spAutoFit/>
          </a:bodyPr>
          <a:lstStyle/>
          <a:p>
            <a:pPr algn="ctr"/>
            <a:endParaRPr lang="ar-OM" sz="3200" dirty="0">
              <a:solidFill>
                <a:srgbClr val="FF9933"/>
              </a:solidFill>
            </a:endParaRPr>
          </a:p>
          <a:p>
            <a:pPr algn="ctr"/>
            <a:br>
              <a:rPr lang="ar-OM" sz="3200" dirty="0">
                <a:solidFill>
                  <a:srgbClr val="FF9933"/>
                </a:solidFill>
              </a:rPr>
            </a:br>
            <a:br>
              <a:rPr lang="ar-OM" sz="3200" dirty="0">
                <a:solidFill>
                  <a:schemeClr val="accent6">
                    <a:lumMod val="50000"/>
                  </a:schemeClr>
                </a:solidFill>
              </a:rPr>
            </a:br>
            <a:r>
              <a:rPr lang="ar-OM" sz="3200" b="1" dirty="0">
                <a:solidFill>
                  <a:schemeClr val="accent6">
                    <a:lumMod val="50000"/>
                  </a:schemeClr>
                </a:solidFill>
              </a:rPr>
              <a:t>يخاطب الشاعر أبا تمام ويقول له أن النار تأكلنا وتحرقنا ،ونحن ما زلنا إلى الآن نتجادل على المصروف والممنوع من الصرف مع أن هذا الموضوع قد انتهى منذ زمن ، وأن الأمه تضعف وهم ليسوا مهتمين بهذا الشيء..</a:t>
            </a:r>
            <a:endParaRPr lang="en-US" sz="3200" dirty="0">
              <a:solidFill>
                <a:schemeClr val="accent6">
                  <a:lumMod val="50000"/>
                </a:schemeClr>
              </a:solidFill>
            </a:endParaRPr>
          </a:p>
        </p:txBody>
      </p:sp>
      <p:sp>
        <p:nvSpPr>
          <p:cNvPr id="4" name="مستطيل 3"/>
          <p:cNvSpPr/>
          <p:nvPr/>
        </p:nvSpPr>
        <p:spPr>
          <a:xfrm>
            <a:off x="284018" y="685800"/>
            <a:ext cx="8686800" cy="1049685"/>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أبا تمام إن النار تأكلنا .. ومازلنا نجادل بعضنا بعضا .. عن المصروف والممنوع من الصرف..</a:t>
            </a:r>
          </a:p>
        </p:txBody>
      </p:sp>
    </p:spTree>
    <p:extLst>
      <p:ext uri="{BB962C8B-B14F-4D97-AF65-F5344CB8AC3E}">
        <p14:creationId xmlns:p14="http://schemas.microsoft.com/office/powerpoint/2010/main" val="1386059208"/>
      </p:ext>
    </p:extLst>
  </p:cSld>
  <p:clrMapOvr>
    <a:masterClrMapping/>
  </p:clrMapOvr>
  <p:transition spd="slow">
    <p:push dir="u"/>
    <p:sndAc>
      <p:stSnd>
        <p:snd r:embed="rId2" name="suctio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3810000" y="2667000"/>
            <a:ext cx="4910319" cy="2215991"/>
          </a:xfrm>
          <a:prstGeom prst="rect">
            <a:avLst/>
          </a:prstGeom>
          <a:noFill/>
        </p:spPr>
        <p:txBody>
          <a:bodyPr wrap="none" lIns="91440" tIns="45720" rIns="91440" bIns="45720">
            <a:spAutoFit/>
          </a:bodyPr>
          <a:lstStyle/>
          <a:p>
            <a:pPr algn="ctr"/>
            <a:r>
              <a:rPr lang="ar-OM" sz="13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4 }}</a:t>
            </a:r>
            <a:endParaRPr lang="ar-SA" sz="13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863568650"/>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explode.wav"/>
          </p:stSnd>
        </p:sndAc>
      </p:transition>
    </mc:Choice>
    <mc:Fallback xmlns="">
      <p:transition spd="slow">
        <p:sndAc>
          <p:stSnd>
            <p:snd r:embed="rId4" name="explode.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04800" y="685800"/>
            <a:ext cx="8686800" cy="3539430"/>
          </a:xfrm>
          <a:prstGeom prst="rect">
            <a:avLst/>
          </a:prstGeom>
          <a:blipFill>
            <a:blip r:embed="rId4"/>
            <a:tile tx="0" ty="0" sx="100000" sy="100000" flip="none" algn="tl"/>
          </a:blipFill>
        </p:spPr>
        <p:txBody>
          <a:bodyPr wrap="square">
            <a:spAutoFit/>
          </a:bodyPr>
          <a:lstStyle/>
          <a:p>
            <a:pPr algn="ctr"/>
            <a:r>
              <a:rPr lang="ar-OM" sz="3200" b="1" dirty="0">
                <a:solidFill>
                  <a:schemeClr val="accent6">
                    <a:lumMod val="50000"/>
                  </a:schemeClr>
                </a:solidFill>
              </a:rPr>
              <a:t> </a:t>
            </a:r>
          </a:p>
          <a:p>
            <a:pPr algn="ctr"/>
            <a:endParaRPr lang="ar-OM" sz="3200" b="1" dirty="0">
              <a:solidFill>
                <a:schemeClr val="accent6">
                  <a:lumMod val="50000"/>
                </a:schemeClr>
              </a:solidFill>
            </a:endParaRPr>
          </a:p>
          <a:p>
            <a:pPr algn="ctr"/>
            <a:endParaRPr lang="ar-OM" sz="3200" b="1" dirty="0">
              <a:solidFill>
                <a:schemeClr val="accent6">
                  <a:lumMod val="50000"/>
                </a:schemeClr>
              </a:solidFill>
            </a:endParaRPr>
          </a:p>
          <a:p>
            <a:pPr algn="ctr"/>
            <a:r>
              <a:rPr lang="ar-OM" sz="3200" b="1" dirty="0">
                <a:solidFill>
                  <a:schemeClr val="accent6">
                    <a:lumMod val="50000"/>
                  </a:schemeClr>
                </a:solidFill>
              </a:rPr>
              <a:t>هنا الشاعر يوضح يأسه وغضبه على الشعراء بسبب يأس الشعراء على الحديث وعلى عدم إقبال الناس على الشعر ، ف لماذا الشعر لا يستل سكين ويقتل ونفسه .. وهنا شبه الشاعر الشعر مثل الانسان الذي ينتحر..</a:t>
            </a:r>
            <a:endParaRPr lang="en-US" sz="3200" dirty="0">
              <a:solidFill>
                <a:schemeClr val="accent6">
                  <a:lumMod val="50000"/>
                </a:schemeClr>
              </a:solidFill>
            </a:endParaRPr>
          </a:p>
        </p:txBody>
      </p:sp>
      <p:sp>
        <p:nvSpPr>
          <p:cNvPr id="4" name="مستطيل 3"/>
          <p:cNvSpPr/>
          <p:nvPr/>
        </p:nvSpPr>
        <p:spPr>
          <a:xfrm>
            <a:off x="304800" y="685800"/>
            <a:ext cx="8686800" cy="1049685"/>
          </a:xfrm>
          <a:prstGeom prst="rect">
            <a:avLst/>
          </a:prstGeom>
          <a:blipFill>
            <a:blip r:embed="rId4"/>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800" b="1" dirty="0">
                <a:solidFill>
                  <a:srgbClr val="FF9933"/>
                </a:solidFill>
              </a:rPr>
              <a:t>أبا تمام : إن الناس بالكلمات قد كفروا .. وبالشعراء قد كفروا .. لماذا الشعر- حين يشيخ .. لا يستل سكينا وينتحر؟؟</a:t>
            </a:r>
          </a:p>
        </p:txBody>
      </p:sp>
    </p:spTree>
    <p:extLst>
      <p:ext uri="{BB962C8B-B14F-4D97-AF65-F5344CB8AC3E}">
        <p14:creationId xmlns:p14="http://schemas.microsoft.com/office/powerpoint/2010/main" val="1144493529"/>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voltage.wav"/>
          </p:stSnd>
        </p:sndAc>
      </p:transition>
    </mc:Choice>
    <mc:Fallback xmlns="">
      <p:transition spd="slow">
        <p:sndAc>
          <p:stSnd>
            <p:snd r:embed="rId5" name="voltag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3014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990600" y="335845"/>
            <a:ext cx="7772400" cy="3647152"/>
          </a:xfrm>
          <a:prstGeom prst="rect">
            <a:avLst/>
          </a:prstGeom>
          <a:solidFill>
            <a:schemeClr val="bg2"/>
          </a:solidFill>
        </p:spPr>
        <p:txBody>
          <a:bodyPr wrap="square">
            <a:spAutoFit/>
          </a:bodyPr>
          <a:lstStyle/>
          <a:p>
            <a:pPr algn="r"/>
            <a:r>
              <a:rPr lang="ar-OM" sz="3600" dirty="0">
                <a:solidFill>
                  <a:schemeClr val="bg2">
                    <a:lumMod val="25000"/>
                  </a:schemeClr>
                </a:solidFill>
              </a:rPr>
              <a:t>الأفكار الجزئية :</a:t>
            </a:r>
            <a:r>
              <a:rPr lang="ar-OM" sz="3600" dirty="0">
                <a:solidFill>
                  <a:schemeClr val="bg2">
                    <a:lumMod val="50000"/>
                  </a:schemeClr>
                </a:solidFill>
              </a:rPr>
              <a:t> </a:t>
            </a:r>
          </a:p>
          <a:p>
            <a:pPr algn="r"/>
            <a:endParaRPr lang="ar-OM" sz="1500" dirty="0">
              <a:solidFill>
                <a:schemeClr val="bg2">
                  <a:lumMod val="50000"/>
                </a:schemeClr>
              </a:solidFill>
            </a:endParaRPr>
          </a:p>
          <a:p>
            <a:pPr algn="r"/>
            <a:r>
              <a:rPr lang="ar-OM" sz="3600" dirty="0">
                <a:solidFill>
                  <a:schemeClr val="bg2">
                    <a:lumMod val="50000"/>
                  </a:schemeClr>
                </a:solidFill>
              </a:rPr>
              <a:t>1) تحسر نزار لفقد شعر أبي تمام.</a:t>
            </a:r>
          </a:p>
          <a:p>
            <a:pPr algn="r"/>
            <a:r>
              <a:rPr lang="ar-OM" sz="3600" dirty="0">
                <a:solidFill>
                  <a:schemeClr val="bg2">
                    <a:lumMod val="50000"/>
                  </a:schemeClr>
                </a:solidFill>
              </a:rPr>
              <a:t>2) وصف الشاعر لحال القصيدة في عصرنا الحالي.</a:t>
            </a:r>
          </a:p>
          <a:p>
            <a:pPr algn="r"/>
            <a:r>
              <a:rPr lang="ar-OM" sz="3600" dirty="0">
                <a:solidFill>
                  <a:schemeClr val="bg2">
                    <a:lumMod val="50000"/>
                  </a:schemeClr>
                </a:solidFill>
              </a:rPr>
              <a:t>3) مقارنة الشعر في الماضي والحاضر.</a:t>
            </a:r>
          </a:p>
          <a:p>
            <a:pPr algn="r"/>
            <a:r>
              <a:rPr lang="ar-OM" sz="3600" dirty="0">
                <a:solidFill>
                  <a:schemeClr val="bg2">
                    <a:lumMod val="50000"/>
                  </a:schemeClr>
                </a:solidFill>
              </a:rPr>
              <a:t>4) مظاهر خيانة الشعراء للشعر.</a:t>
            </a:r>
          </a:p>
          <a:p>
            <a:pPr algn="r"/>
            <a:r>
              <a:rPr lang="ar-OM" sz="3600" dirty="0">
                <a:solidFill>
                  <a:schemeClr val="bg2">
                    <a:lumMod val="50000"/>
                  </a:schemeClr>
                </a:solidFill>
              </a:rPr>
              <a:t>5) يأس وغضب الشاعر من شعراء العصر الحديث.</a:t>
            </a:r>
          </a:p>
        </p:txBody>
      </p:sp>
    </p:spTree>
    <p:extLst>
      <p:ext uri="{BB962C8B-B14F-4D97-AF65-F5344CB8AC3E}">
        <p14:creationId xmlns:p14="http://schemas.microsoft.com/office/powerpoint/2010/main" val="1097812275"/>
      </p:ext>
    </p:extLst>
  </p:cSld>
  <p:clrMapOvr>
    <a:masterClrMapping/>
  </p:clrMapOvr>
  <mc:AlternateContent xmlns:mc="http://schemas.openxmlformats.org/markup-compatibility/2006" xmlns:p14="http://schemas.microsoft.com/office/powerpoint/2010/main">
    <mc:Choice Requires="p14">
      <p:transition spd="slow" p14:dur="1200">
        <p14:flip dir="r"/>
        <p:sndAc>
          <p:stSnd>
            <p:snd r:embed="rId2" name="drumroll.wav"/>
          </p:stSnd>
        </p:sndAc>
      </p:transition>
    </mc:Choice>
    <mc:Fallback xmlns="">
      <p:transition spd="slow">
        <p:fade/>
        <p:sndAc>
          <p:stSnd>
            <p:snd r:embed="rId4"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anim calcmode="lin" valueType="num">
                                      <p:cBhvr additive="base">
                                        <p:cTn id="1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 calcmode="lin" valueType="num">
                                      <p:cBhvr additive="base">
                                        <p:cTn id="1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 calcmode="lin" valueType="num">
                                      <p:cBhvr additive="base">
                                        <p:cTn id="2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969</Words>
  <Application>Microsoft Office PowerPoint</Application>
  <PresentationFormat>عرض على الشاشة (4:3)</PresentationFormat>
  <Paragraphs>71</Paragraphs>
  <Slides>22</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22</vt:i4>
      </vt:variant>
    </vt:vector>
  </HeadingPairs>
  <TitlesOfParts>
    <vt:vector size="26" baseType="lpstr">
      <vt:lpstr>Arial</vt:lpstr>
      <vt:lpstr>Calibri</vt:lpstr>
      <vt:lpstr>Tahoma</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dell</dc:creator>
  <cp:lastModifiedBy>Mohamnmed Basem</cp:lastModifiedBy>
  <cp:revision>11</cp:revision>
  <dcterms:created xsi:type="dcterms:W3CDTF">2017-11-29T10:59:48Z</dcterms:created>
  <dcterms:modified xsi:type="dcterms:W3CDTF">2021-12-04T08:04:32Z</dcterms:modified>
</cp:coreProperties>
</file>