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2.xml"/>
  <Override ContentType="application/vnd.openxmlformats-officedocument.theme+xml" PartName="/ppt/theme/theme1.xml"/>
  <Override ContentType="application/vnd.openxmlformats-officedocument.presentationml.viewProps+xml" PartName="/ppt/viewProps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9144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2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2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2.xml"/><Relationship Id="rId3" Type="http://schemas.openxmlformats.org/officeDocument/2006/relationships/presProps" Target="presProps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5E6290B-2527-41B9-9733-A1CBB5A72D22}" type="datetimeFigureOut">
              <a:rPr lang="ar-OM" smtClean="0"/>
              <a:t>19/03/1443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07CCF5B-9A8B-4AE2-B332-F86076AEF33B}" type="slidenum">
              <a:rPr lang="ar-OM" smtClean="0"/>
              <a:t>‹#›</a:t>
            </a:fld>
            <a:endParaRPr lang="ar-O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r.wikipedia.org/wiki/%D8%B3%D9%8A%D9%81_%D8%A7%D9%84%D8%AF%D9%88%D9%84%D8%A9_%D8%A7%D9%84%D8%AD%D9%85%D8%AF%D8%A7%D9%86%D9%8A" TargetMode="External"/><Relationship Id="rId3" Type="http://schemas.openxmlformats.org/officeDocument/2006/relationships/hyperlink" Target="https://ar.wikipedia.org/wiki/965" TargetMode="External"/><Relationship Id="rId7" Type="http://schemas.openxmlformats.org/officeDocument/2006/relationships/hyperlink" Target="https://ar.wikipedia.org/wiki/%D8%A7%D9%84%D9%83%D9%88%D9%81%D8%A9" TargetMode="External"/><Relationship Id="rId2" Type="http://schemas.openxmlformats.org/officeDocument/2006/relationships/hyperlink" Target="https://ar.wikipedia.org/wiki/91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.wikipedia.org/wiki/%D9%83%D9%86%D8%AF%D8%A9_(%D9%82%D8%A8%D9%8A%D9%84%D8%A9)" TargetMode="External"/><Relationship Id="rId5" Type="http://schemas.openxmlformats.org/officeDocument/2006/relationships/hyperlink" Target="https://ar.wikipedia.org/wiki/%D9%82%D8%A8%D9%8A%D9%84%D8%A9" TargetMode="External"/><Relationship Id="rId10" Type="http://schemas.openxmlformats.org/officeDocument/2006/relationships/hyperlink" Target="https://ar.wikipedia.org/wiki/%D9%82%D8%A7%D8%A6%D9%85%D8%A9_%D8%B4%D8%B9%D8%B1%D8%A7%D8%A1_%D8%A7%D9%84%D8%B9%D8%B1%D8%A8%D9%8A%D8%A9" TargetMode="External"/><Relationship Id="rId4" Type="http://schemas.openxmlformats.org/officeDocument/2006/relationships/hyperlink" Target="https://ar.wikipedia.org/wiki/%D8%A7%D9%84%D9%83%D9%86%D8%AF%D9%8A" TargetMode="External"/><Relationship Id="rId9" Type="http://schemas.openxmlformats.org/officeDocument/2006/relationships/hyperlink" Target="https://ar.wikipedia.org/wiki/%D8%AD%D9%84%D8%A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63688" y="1556792"/>
            <a:ext cx="5723468" cy="1828090"/>
          </a:xfrm>
        </p:spPr>
        <p:txBody>
          <a:bodyPr/>
          <a:lstStyle/>
          <a:p>
            <a:r>
              <a:rPr lang="ar-OM" b="1" dirty="0" smtClean="0">
                <a:solidFill>
                  <a:srgbClr val="FF0000"/>
                </a:solidFill>
              </a:rPr>
              <a:t>النص الأدبي: لوحة الزمن</a:t>
            </a:r>
            <a:endParaRPr lang="ar-OM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4005064"/>
            <a:ext cx="4320480" cy="12961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000" b="1" dirty="0" smtClean="0">
                <a:solidFill>
                  <a:schemeClr val="tx1"/>
                </a:solidFill>
              </a:rPr>
              <a:t>المتـنـبي</a:t>
            </a:r>
            <a:endParaRPr lang="ar-OM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3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531298"/>
          </a:xfrm>
        </p:spPr>
        <p:txBody>
          <a:bodyPr>
            <a:normAutofit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9- يشير البيت العاشر إلى ثمرة العزيمة والتصميم. بيني ذلك.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2492897"/>
            <a:ext cx="6196405" cy="3230172"/>
          </a:xfrm>
        </p:spPr>
        <p:txBody>
          <a:bodyPr>
            <a:normAutofit/>
          </a:bodyPr>
          <a:lstStyle/>
          <a:p>
            <a:r>
              <a:rPr lang="ar-OM" sz="3200" dirty="0" smtClean="0"/>
              <a:t>بالعزيمة والإصرار تهون الصعاب وتتحقق الأهداف، والنفس البشرية بطبيعتها تستصعب الأمر؛ لكن عندما يتحقق تراه سهلا يسيرا؛ لذلك اسع لتحقيق هدفك ولا تستسلم للعقبات.</a:t>
            </a:r>
            <a:endParaRPr lang="ar-OM" sz="3200" dirty="0"/>
          </a:p>
        </p:txBody>
      </p:sp>
    </p:spTree>
    <p:extLst>
      <p:ext uri="{BB962C8B-B14F-4D97-AF65-F5344CB8AC3E}">
        <p14:creationId xmlns:p14="http://schemas.microsoft.com/office/powerpoint/2010/main" val="281310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 smtClean="0"/>
              <a:t>1- </a:t>
            </a:r>
            <a:r>
              <a:rPr lang="ar-OM" dirty="0"/>
              <a:t>مَنْ قائل النص؟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OM" b="1" dirty="0"/>
              <a:t>أبو الطيّب المتنبي</a:t>
            </a:r>
            <a:r>
              <a:rPr lang="ar-OM" dirty="0"/>
              <a:t> (</a:t>
            </a:r>
            <a:r>
              <a:rPr lang="ar-OM" dirty="0">
                <a:hlinkClick r:id="rId2"/>
              </a:rPr>
              <a:t>915م</a:t>
            </a:r>
            <a:r>
              <a:rPr lang="ar-OM" dirty="0"/>
              <a:t> - </a:t>
            </a:r>
            <a:r>
              <a:rPr lang="ar-OM" dirty="0">
                <a:hlinkClick r:id="rId3"/>
              </a:rPr>
              <a:t>965م</a:t>
            </a:r>
            <a:r>
              <a:rPr lang="ar-OM" dirty="0"/>
              <a:t>) هو أحمد بن الحسين بن الحسن بن عبد الصمد الجعفي أبو الطيب </a:t>
            </a:r>
            <a:r>
              <a:rPr lang="ar-OM" dirty="0">
                <a:hlinkClick r:id="rId4"/>
              </a:rPr>
              <a:t>الكندي</a:t>
            </a:r>
            <a:r>
              <a:rPr lang="ar-OM" dirty="0"/>
              <a:t> الكوفي المولد، نسب إلى </a:t>
            </a:r>
            <a:r>
              <a:rPr lang="ar-OM" dirty="0">
                <a:hlinkClick r:id="rId5"/>
              </a:rPr>
              <a:t>قبيلة</a:t>
            </a:r>
            <a:r>
              <a:rPr lang="ar-OM" dirty="0"/>
              <a:t> </a:t>
            </a:r>
            <a:r>
              <a:rPr lang="ar-OM" dirty="0">
                <a:hlinkClick r:id="rId6"/>
              </a:rPr>
              <a:t>كندة</a:t>
            </a:r>
            <a:r>
              <a:rPr lang="ar-OM" dirty="0"/>
              <a:t> نتيجة لولادته بحي تلك القبيلة في </a:t>
            </a:r>
            <a:r>
              <a:rPr lang="ar-OM" dirty="0">
                <a:hlinkClick r:id="rId7"/>
              </a:rPr>
              <a:t>الكوفة</a:t>
            </a:r>
            <a:r>
              <a:rPr lang="ar-OM" dirty="0"/>
              <a:t> لا لأنه منهم.</a:t>
            </a:r>
          </a:p>
          <a:p>
            <a:r>
              <a:rPr lang="ar-OM" dirty="0"/>
              <a:t> عاش أفضل أيام حياته وأكثرها عطاء في بلاط </a:t>
            </a:r>
            <a:r>
              <a:rPr lang="ar-OM" dirty="0">
                <a:hlinkClick r:id="rId8"/>
              </a:rPr>
              <a:t>سيف الدولة الحمداني</a:t>
            </a:r>
            <a:r>
              <a:rPr lang="ar-OM" dirty="0"/>
              <a:t> في </a:t>
            </a:r>
            <a:r>
              <a:rPr lang="ar-OM" dirty="0">
                <a:hlinkClick r:id="rId9"/>
              </a:rPr>
              <a:t>حلب</a:t>
            </a:r>
            <a:r>
              <a:rPr lang="ar-OM" dirty="0"/>
              <a:t> وكان من أعظم </a:t>
            </a:r>
            <a:r>
              <a:rPr lang="ar-OM" dirty="0">
                <a:hlinkClick r:id="rId10"/>
              </a:rPr>
              <a:t>شعراء العرب</a:t>
            </a:r>
            <a:endParaRPr lang="ar-OM" dirty="0"/>
          </a:p>
          <a:p>
            <a:r>
              <a:rPr lang="ar-OM" dirty="0"/>
              <a:t>. وتدور معظم قصائده حول مدح الملوك. ولقد قال الشعر صبياً، فنظم أول أشعاره وعمره 9 سنوات، واشتُهِرَ بحدة الذكاء واجتهاده وظهرت موهبته الشعرية مبكراً.</a:t>
            </a:r>
          </a:p>
          <a:p>
            <a:pPr marL="0" indent="0">
              <a:buNone/>
            </a:pPr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0505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OM" sz="5400" dirty="0" smtClean="0"/>
              <a:t>2- عمّ يتحدث النص؟</a:t>
            </a:r>
            <a:endParaRPr lang="ar-OM" sz="5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OM" sz="3600" dirty="0" smtClean="0"/>
              <a:t>يتحدث عن تجربة الشاعر في الحياة. </a:t>
            </a:r>
          </a:p>
          <a:p>
            <a:r>
              <a:rPr lang="ar-OM" sz="3600" dirty="0" smtClean="0"/>
              <a:t>موضحا فيها صراع الإنسان.</a:t>
            </a:r>
          </a:p>
          <a:p>
            <a:r>
              <a:rPr lang="ar-OM" sz="3600" dirty="0" smtClean="0"/>
              <a:t>وقد نظم المتنبي هذه الأبيات بعد يأسه مما كان يطمح إليه في مصر، وقد صوّر فيها خلاصة حالته، نازعا فيها منزعا حزينا.</a:t>
            </a:r>
            <a:endParaRPr lang="ar-OM" sz="3600" dirty="0"/>
          </a:p>
        </p:txBody>
      </p:sp>
    </p:spTree>
    <p:extLst>
      <p:ext uri="{BB962C8B-B14F-4D97-AF65-F5344CB8AC3E}">
        <p14:creationId xmlns:p14="http://schemas.microsoft.com/office/powerpoint/2010/main" val="21862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47665" y="817582"/>
            <a:ext cx="6512604" cy="1891338"/>
          </a:xfrm>
        </p:spPr>
        <p:txBody>
          <a:bodyPr>
            <a:normAutofit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3- استخرجي من النص جمعين لمفرد واحد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2852935"/>
            <a:ext cx="6196405" cy="2870133"/>
          </a:xfrm>
        </p:spPr>
        <p:txBody>
          <a:bodyPr>
            <a:normAutofit/>
          </a:bodyPr>
          <a:lstStyle/>
          <a:p>
            <a:r>
              <a:rPr lang="ar-OM" sz="4000" dirty="0" smtClean="0"/>
              <a:t>في البيت الخامس: النفوس</a:t>
            </a:r>
          </a:p>
          <a:p>
            <a:r>
              <a:rPr lang="ar-OM" sz="4000" dirty="0" smtClean="0"/>
              <a:t>في البيت العاشر: الأنفس</a:t>
            </a:r>
          </a:p>
          <a:p>
            <a:r>
              <a:rPr lang="ar-OM" sz="4000" dirty="0" smtClean="0"/>
              <a:t>مفردهما: نفس</a:t>
            </a:r>
            <a:endParaRPr lang="ar-OM" sz="4000" dirty="0"/>
          </a:p>
        </p:txBody>
      </p:sp>
    </p:spTree>
    <p:extLst>
      <p:ext uri="{BB962C8B-B14F-4D97-AF65-F5344CB8AC3E}">
        <p14:creationId xmlns:p14="http://schemas.microsoft.com/office/powerpoint/2010/main" val="64622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2035354"/>
          </a:xfrm>
        </p:spPr>
        <p:txBody>
          <a:bodyPr>
            <a:normAutofit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4- عيني كلمة أفادت التقليل، وأخرى أفادت الاستدراك في البيت الثالث.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3212975"/>
            <a:ext cx="6196405" cy="2510093"/>
          </a:xfrm>
        </p:spPr>
        <p:txBody>
          <a:bodyPr>
            <a:normAutofit/>
          </a:bodyPr>
          <a:lstStyle/>
          <a:p>
            <a:r>
              <a:rPr lang="ar-OM" sz="4000" dirty="0" smtClean="0"/>
              <a:t>كلمة أفادت التقليل: ربما</a:t>
            </a:r>
          </a:p>
          <a:p>
            <a:r>
              <a:rPr lang="ar-OM" sz="4000" dirty="0" smtClean="0"/>
              <a:t>كلمة أفادت الاستدراك: لكن</a:t>
            </a:r>
            <a:endParaRPr lang="ar-OM" sz="4000" dirty="0"/>
          </a:p>
        </p:txBody>
      </p:sp>
    </p:spTree>
    <p:extLst>
      <p:ext uri="{BB962C8B-B14F-4D97-AF65-F5344CB8AC3E}">
        <p14:creationId xmlns:p14="http://schemas.microsoft.com/office/powerpoint/2010/main" val="406000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747322"/>
          </a:xfrm>
        </p:spPr>
        <p:txBody>
          <a:bodyPr>
            <a:normAutofit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5- ما الذي يعاني منه الشاعر كما يتبيّن لك من النص؟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2924943"/>
            <a:ext cx="6196405" cy="2798125"/>
          </a:xfrm>
        </p:spPr>
        <p:txBody>
          <a:bodyPr>
            <a:normAutofit/>
          </a:bodyPr>
          <a:lstStyle/>
          <a:p>
            <a:r>
              <a:rPr lang="ar-OM" sz="4000" dirty="0" smtClean="0"/>
              <a:t>الحزن واليأس</a:t>
            </a:r>
          </a:p>
          <a:p>
            <a:r>
              <a:rPr lang="ar-OM" sz="4000" dirty="0" smtClean="0"/>
              <a:t>والشعور بمرارة الزمن وقسوته</a:t>
            </a:r>
            <a:endParaRPr lang="ar-OM" sz="4000" dirty="0"/>
          </a:p>
        </p:txBody>
      </p:sp>
    </p:spTree>
    <p:extLst>
      <p:ext uri="{BB962C8B-B14F-4D97-AF65-F5344CB8AC3E}">
        <p14:creationId xmlns:p14="http://schemas.microsoft.com/office/powerpoint/2010/main" val="40810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2035354"/>
          </a:xfrm>
        </p:spPr>
        <p:txBody>
          <a:bodyPr>
            <a:normAutofit fontScale="90000"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6- بيني أثر الإنسان في تعميق مصائب الدهر من خلال البيت الخامس.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2636913"/>
            <a:ext cx="6196405" cy="3086156"/>
          </a:xfrm>
        </p:spPr>
        <p:txBody>
          <a:bodyPr>
            <a:normAutofit/>
          </a:bodyPr>
          <a:lstStyle/>
          <a:p>
            <a:r>
              <a:rPr lang="ar-OM" sz="4000" dirty="0" smtClean="0"/>
              <a:t>الإنسان يزيد مصائب الدهر ويعمقها بتصرفاته وأفكاره</a:t>
            </a:r>
            <a:endParaRPr lang="ar-OM" sz="4000" dirty="0"/>
          </a:p>
        </p:txBody>
      </p:sp>
    </p:spTree>
    <p:extLst>
      <p:ext uri="{BB962C8B-B14F-4D97-AF65-F5344CB8AC3E}">
        <p14:creationId xmlns:p14="http://schemas.microsoft.com/office/powerpoint/2010/main" val="189003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963346"/>
          </a:xfrm>
        </p:spPr>
        <p:txBody>
          <a:bodyPr>
            <a:normAutofit/>
          </a:bodyPr>
          <a:lstStyle/>
          <a:p>
            <a:r>
              <a:rPr lang="ar-OM" dirty="0" smtClean="0">
                <a:solidFill>
                  <a:schemeClr val="tx2"/>
                </a:solidFill>
              </a:rPr>
              <a:t>7- للدهر طبيعة لا تتغيّر. وضحي ذلك من خلال البيت الثالث.</a:t>
            </a:r>
            <a:endParaRPr lang="ar-OM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2636913"/>
            <a:ext cx="6196405" cy="3086156"/>
          </a:xfrm>
        </p:spPr>
        <p:txBody>
          <a:bodyPr>
            <a:normAutofit/>
          </a:bodyPr>
          <a:lstStyle/>
          <a:p>
            <a:r>
              <a:rPr lang="ar-OM" sz="3600" dirty="0" smtClean="0"/>
              <a:t>من طبيعة الدهر بأن فيه الفرح والحزن.</a:t>
            </a:r>
          </a:p>
          <a:p>
            <a:r>
              <a:rPr lang="ar-OM" sz="3600" dirty="0" smtClean="0"/>
              <a:t>من سرّه زمن ساءته أزمان.</a:t>
            </a:r>
            <a:endParaRPr lang="ar-OM" sz="3600" dirty="0"/>
          </a:p>
        </p:txBody>
      </p:sp>
    </p:spTree>
    <p:extLst>
      <p:ext uri="{BB962C8B-B14F-4D97-AF65-F5344CB8AC3E}">
        <p14:creationId xmlns:p14="http://schemas.microsoft.com/office/powerpoint/2010/main" val="82580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2971458"/>
          </a:xfrm>
        </p:spPr>
        <p:txBody>
          <a:bodyPr>
            <a:noAutofit/>
          </a:bodyPr>
          <a:lstStyle/>
          <a:p>
            <a:r>
              <a:rPr lang="ar-OM" sz="4000" dirty="0" smtClean="0">
                <a:solidFill>
                  <a:schemeClr val="tx2"/>
                </a:solidFill>
              </a:rPr>
              <a:t>8- يقول الرسول (صلى الله عليه وسلم): «لا تدابروا، ولا تباغضوا، وكونوا عباد الله إخوانا» حددي البيت الذي سرّب المتنبي فيه معنى الحديث.</a:t>
            </a:r>
            <a:endParaRPr lang="ar-OM" sz="4000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3040" y="4077071"/>
            <a:ext cx="6196405" cy="1645997"/>
          </a:xfrm>
        </p:spPr>
        <p:txBody>
          <a:bodyPr>
            <a:normAutofit lnSpcReduction="10000"/>
          </a:bodyPr>
          <a:lstStyle/>
          <a:p>
            <a:r>
              <a:rPr lang="ar-OM" sz="3200" dirty="0" smtClean="0"/>
              <a:t>البيت السادس</a:t>
            </a:r>
          </a:p>
          <a:p>
            <a:r>
              <a:rPr lang="ar-OM" sz="3200" dirty="0" smtClean="0"/>
              <a:t>ومراد النفوس أصغر من أن </a:t>
            </a:r>
          </a:p>
          <a:p>
            <a:pPr marL="0" indent="0">
              <a:buNone/>
            </a:pPr>
            <a:r>
              <a:rPr lang="ar-OM" sz="3200" dirty="0"/>
              <a:t> </a:t>
            </a:r>
            <a:r>
              <a:rPr lang="ar-OM" sz="3200" dirty="0" smtClean="0"/>
              <a:t>                         نتعادى فيه وأن نتفانى</a:t>
            </a:r>
            <a:endParaRPr lang="ar-OM" sz="3200" dirty="0"/>
          </a:p>
        </p:txBody>
      </p:sp>
    </p:spTree>
    <p:extLst>
      <p:ext uri="{BB962C8B-B14F-4D97-AF65-F5344CB8AC3E}">
        <p14:creationId xmlns:p14="http://schemas.microsoft.com/office/powerpoint/2010/main" val="245345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