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7"/>
  </p:notesMasterIdLst>
  <p:sldIdLst>
    <p:sldId id="256" r:id="rId2"/>
    <p:sldId id="263" r:id="rId3"/>
    <p:sldId id="257" r:id="rId4"/>
    <p:sldId id="259" r:id="rId5"/>
    <p:sldId id="258" r:id="rId6"/>
    <p:sldId id="260" r:id="rId7"/>
    <p:sldId id="261" r:id="rId8"/>
    <p:sldId id="262" r:id="rId9"/>
    <p:sldId id="265" r:id="rId10"/>
    <p:sldId id="269" r:id="rId11"/>
    <p:sldId id="270" r:id="rId12"/>
    <p:sldId id="266" r:id="rId13"/>
    <p:sldId id="267" r:id="rId14"/>
    <p:sldId id="268" r:id="rId15"/>
    <p:sldId id="264" r:id="rId16"/>
  </p:sldIdLst>
  <p:sldSz cx="9144000" cy="5143500" type="screen16x9"/>
  <p:notesSz cx="6858000" cy="9144000"/>
  <p:defaultTextStyle>
    <a:defPPr>
      <a:defRPr lang="ar-OM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515" autoAdjust="0"/>
    <p:restoredTop sz="94660"/>
  </p:normalViewPr>
  <p:slideViewPr>
    <p:cSldViewPr>
      <p:cViewPr varScale="1">
        <p:scale>
          <a:sx n="90" d="100"/>
          <a:sy n="90" d="100"/>
        </p:scale>
        <p:origin x="1062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OM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8C7BBA9-185D-4484-8225-4DCCD7179D14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OM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1C02931-49C8-4765-958E-01FAB6FC3747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298991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02931-49C8-4765-958E-01FAB6FC3747}" type="slidenum">
              <a:rPr lang="ar-OM" smtClean="0"/>
              <a:t>1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192203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02931-49C8-4765-958E-01FAB6FC3747}" type="slidenum">
              <a:rPr lang="ar-OM" smtClean="0"/>
              <a:t>3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377160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02931-49C8-4765-958E-01FAB6FC3747}" type="slidenum">
              <a:rPr lang="ar-OM" smtClean="0"/>
              <a:t>5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377160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737F-BEB2-4A9F-B93E-5376FED34508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858A-5B81-4BFD-BE06-9A55EFF2A7C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60269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737F-BEB2-4A9F-B93E-5376FED34508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858A-5B81-4BFD-BE06-9A55EFF2A7C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37728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737F-BEB2-4A9F-B93E-5376FED34508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858A-5B81-4BFD-BE06-9A55EFF2A7C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175865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737F-BEB2-4A9F-B93E-5376FED34508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858A-5B81-4BFD-BE06-9A55EFF2A7C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70035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737F-BEB2-4A9F-B93E-5376FED34508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858A-5B81-4BFD-BE06-9A55EFF2A7C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3171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737F-BEB2-4A9F-B93E-5376FED34508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858A-5B81-4BFD-BE06-9A55EFF2A7C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22222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737F-BEB2-4A9F-B93E-5376FED34508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858A-5B81-4BFD-BE06-9A55EFF2A7C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0530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737F-BEB2-4A9F-B93E-5376FED34508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858A-5B81-4BFD-BE06-9A55EFF2A7C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3094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737F-BEB2-4A9F-B93E-5376FED34508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858A-5B81-4BFD-BE06-9A55EFF2A7C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7539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737F-BEB2-4A9F-B93E-5376FED34508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858A-5B81-4BFD-BE06-9A55EFF2A7C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577318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737F-BEB2-4A9F-B93E-5376FED34508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858A-5B81-4BFD-BE06-9A55EFF2A7C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59376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1737F-BEB2-4A9F-B93E-5376FED34508}" type="datetimeFigureOut">
              <a:rPr lang="ar-OM" smtClean="0"/>
              <a:t>02/03/1444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0858A-5B81-4BFD-BE06-9A55EFF2A7C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109757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28600" y="285750"/>
            <a:ext cx="8077200" cy="1447800"/>
          </a:xfrm>
        </p:spPr>
        <p:txBody>
          <a:bodyPr>
            <a:normAutofit fontScale="90000"/>
          </a:bodyPr>
          <a:lstStyle/>
          <a:p>
            <a:r>
              <a:rPr lang="ar-OM" b="1" dirty="0"/>
              <a:t>( فاح </a:t>
            </a:r>
            <a:r>
              <a:rPr lang="ar-OM" sz="4000" b="1" u="sng" dirty="0">
                <a:solidFill>
                  <a:schemeClr val="accent6">
                    <a:lumMod val="50000"/>
                  </a:schemeClr>
                </a:solidFill>
              </a:rPr>
              <a:t>شذا</a:t>
            </a:r>
            <a:r>
              <a:rPr lang="ar-OM" b="1" dirty="0"/>
              <a:t> المكان عطرا ) </a:t>
            </a:r>
            <a:br>
              <a:rPr lang="ar-OM" b="1" dirty="0"/>
            </a:br>
            <a:r>
              <a:rPr lang="ar-OM" b="1" dirty="0"/>
              <a:t>عللي كتابة الألف اللينة قائمة في كلمة ( </a:t>
            </a:r>
            <a:r>
              <a:rPr lang="ar-OM" b="1" dirty="0">
                <a:solidFill>
                  <a:schemeClr val="accent6">
                    <a:lumMod val="50000"/>
                  </a:schemeClr>
                </a:solidFill>
              </a:rPr>
              <a:t>شذا</a:t>
            </a:r>
            <a:r>
              <a:rPr lang="ar-OM" b="1" dirty="0"/>
              <a:t>) . 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" y="1809750"/>
            <a:ext cx="8534400" cy="609600"/>
          </a:xfrm>
          <a:solidFill>
            <a:srgbClr val="FFC000"/>
          </a:solidFill>
        </p:spPr>
        <p:txBody>
          <a:bodyPr/>
          <a:lstStyle/>
          <a:p>
            <a:r>
              <a:rPr lang="ar-OM" b="1" dirty="0">
                <a:solidFill>
                  <a:schemeClr val="tx1"/>
                </a:solidFill>
              </a:rPr>
              <a:t>لأن الألف منقلبة عن واو بدليل  مثنى كلمة ( شذا) ( شذوان) </a:t>
            </a: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152400" y="2571750"/>
            <a:ext cx="8077200" cy="14478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2500"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( أنا ربكم </a:t>
            </a:r>
            <a:r>
              <a:rPr lang="ar-OM" b="1" u="sng" dirty="0">
                <a:solidFill>
                  <a:schemeClr val="accent6">
                    <a:lumMod val="50000"/>
                  </a:schemeClr>
                </a:solidFill>
              </a:rPr>
              <a:t>الأعلى</a:t>
            </a:r>
            <a:r>
              <a:rPr lang="ar-OM" b="1" dirty="0"/>
              <a:t> ) </a:t>
            </a:r>
            <a:br>
              <a:rPr lang="ar-OM" b="1" dirty="0"/>
            </a:br>
            <a:r>
              <a:rPr lang="ar-OM" b="1" dirty="0"/>
              <a:t>عللي كتابة الألف </a:t>
            </a:r>
            <a:r>
              <a:rPr lang="ar-OM" b="1"/>
              <a:t>اللينة مقصورة في </a:t>
            </a:r>
            <a:r>
              <a:rPr lang="ar-OM" b="1" dirty="0"/>
              <a:t>كلمة ( </a:t>
            </a:r>
            <a:r>
              <a:rPr lang="ar-OM" b="1" dirty="0">
                <a:solidFill>
                  <a:schemeClr val="accent6">
                    <a:lumMod val="50000"/>
                  </a:schemeClr>
                </a:solidFill>
              </a:rPr>
              <a:t>الأعلى</a:t>
            </a:r>
            <a:r>
              <a:rPr lang="ar-OM" b="1" dirty="0"/>
              <a:t>) . </a:t>
            </a:r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52400" y="3943350"/>
            <a:ext cx="8534400" cy="609600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OM" b="1" dirty="0">
                <a:solidFill>
                  <a:schemeClr val="tx1"/>
                </a:solidFill>
              </a:rPr>
              <a:t>لأنه اسم غير ثلاثي لم يسبق بياء </a:t>
            </a: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 rot="252437">
            <a:off x="6329844" y="263026"/>
            <a:ext cx="2564246" cy="640392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3600" b="1" u="sng" dirty="0">
                <a:solidFill>
                  <a:srgbClr val="FF0000"/>
                </a:solidFill>
              </a:rPr>
              <a:t>التعلم القبلي : </a:t>
            </a:r>
          </a:p>
        </p:txBody>
      </p:sp>
    </p:spTree>
    <p:extLst>
      <p:ext uri="{BB962C8B-B14F-4D97-AF65-F5344CB8AC3E}">
        <p14:creationId xmlns:p14="http://schemas.microsoft.com/office/powerpoint/2010/main" val="153524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9490">
            <a:off x="5029413" y="415229"/>
            <a:ext cx="4069555" cy="857250"/>
          </a:xfrm>
        </p:spPr>
        <p:txBody>
          <a:bodyPr/>
          <a:lstStyle/>
          <a:p>
            <a:r>
              <a:rPr lang="ar-OM" b="1" u="sng" dirty="0">
                <a:solidFill>
                  <a:srgbClr val="FF0000"/>
                </a:solidFill>
              </a:rPr>
              <a:t>سؤال في دقيقة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504949"/>
            <a:ext cx="8229600" cy="3089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4000" dirty="0"/>
              <a:t>أكملي الجملتين الآتيتين بما يملى عليك . </a:t>
            </a:r>
          </a:p>
          <a:p>
            <a:r>
              <a:rPr lang="ar-OM" sz="4000" dirty="0"/>
              <a:t>استند العجوز على .. . .. </a:t>
            </a:r>
          </a:p>
          <a:p>
            <a:r>
              <a:rPr lang="ar-OM" sz="4000" dirty="0"/>
              <a:t>. . .  الوقت سريعا . </a:t>
            </a:r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3956831" y="2190750"/>
            <a:ext cx="1377169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5400" b="1" dirty="0">
                <a:solidFill>
                  <a:srgbClr val="0070C0"/>
                </a:solidFill>
                <a:cs typeface="Akhbar MT" pitchFamily="2" charset="-78"/>
              </a:rPr>
              <a:t>عصا</a:t>
            </a:r>
            <a:endParaRPr lang="ar-OM" sz="8000" b="1" dirty="0">
              <a:solidFill>
                <a:srgbClr val="0070C0"/>
              </a:solidFill>
              <a:cs typeface="Akhbar MT" pitchFamily="2" charset="-78"/>
            </a:endParaRP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7086600" y="2876550"/>
            <a:ext cx="1377169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5400" b="1" dirty="0">
                <a:solidFill>
                  <a:srgbClr val="0070C0"/>
                </a:solidFill>
                <a:cs typeface="Akhbar MT" pitchFamily="2" charset="-78"/>
              </a:rPr>
              <a:t>مضى</a:t>
            </a:r>
            <a:endParaRPr lang="ar-OM" sz="8000" b="1" dirty="0">
              <a:solidFill>
                <a:srgbClr val="0070C0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2856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381000" y="209550"/>
            <a:ext cx="8534400" cy="1143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400" b="1" dirty="0">
                <a:solidFill>
                  <a:schemeClr val="tx1"/>
                </a:solidFill>
              </a:rPr>
              <a:t>. . .   محمد من أهل العلم متواضعا .  </a:t>
            </a: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4114800" y="1516740"/>
            <a:ext cx="4572000" cy="105501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600" dirty="0">
                <a:solidFill>
                  <a:schemeClr val="tx1"/>
                </a:solidFill>
              </a:rPr>
              <a:t>دنى</a:t>
            </a: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4114800" y="3921880"/>
            <a:ext cx="4572000" cy="101207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600" dirty="0">
                <a:solidFill>
                  <a:schemeClr val="tx1"/>
                </a:solidFill>
              </a:rPr>
              <a:t>دنا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4152900" y="2698750"/>
            <a:ext cx="4495800" cy="107315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600" dirty="0">
                <a:solidFill>
                  <a:schemeClr val="tx1"/>
                </a:solidFill>
              </a:rPr>
              <a:t>دناء</a:t>
            </a:r>
          </a:p>
        </p:txBody>
      </p:sp>
      <p:sp>
        <p:nvSpPr>
          <p:cNvPr id="9" name="سهم إلى اليسار 8">
            <a:hlinkClick r:id="" action="ppaction://hlinkshowjump?jump=nextslide"/>
          </p:cNvPr>
          <p:cNvSpPr/>
          <p:nvPr/>
        </p:nvSpPr>
        <p:spPr>
          <a:xfrm>
            <a:off x="2743200" y="2993270"/>
            <a:ext cx="874486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43150"/>
            <a:ext cx="3048000" cy="2633740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" y="2343150"/>
            <a:ext cx="2870201" cy="2502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225550"/>
      </p:ext>
    </p:extLst>
  </p:cSld>
  <p:clrMapOvr>
    <a:masterClrMapping/>
  </p:clrMapOvr>
  <p:transition spd="slow" advClick="0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381000" y="209550"/>
            <a:ext cx="8534400" cy="1143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400" b="1" dirty="0">
                <a:solidFill>
                  <a:schemeClr val="tx1"/>
                </a:solidFill>
              </a:rPr>
              <a:t>خرج الرجل ... فقال : اطلبوا من .... معنا .  </a:t>
            </a: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4343400" y="3797300"/>
            <a:ext cx="4572000" cy="105501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600" dirty="0" err="1">
                <a:solidFill>
                  <a:schemeClr val="tx1"/>
                </a:solidFill>
              </a:rPr>
              <a:t>يتغدأ</a:t>
            </a:r>
            <a:endParaRPr lang="ar-OM" sz="6600" dirty="0">
              <a:solidFill>
                <a:schemeClr val="tx1"/>
              </a:solidFill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4343400" y="2677280"/>
            <a:ext cx="4572000" cy="101207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600" dirty="0">
                <a:solidFill>
                  <a:schemeClr val="tx1"/>
                </a:solidFill>
              </a:rPr>
              <a:t>يتغدى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4419600" y="1479550"/>
            <a:ext cx="4495800" cy="107315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600" dirty="0" err="1">
                <a:solidFill>
                  <a:schemeClr val="tx1"/>
                </a:solidFill>
              </a:rPr>
              <a:t>يتغدا</a:t>
            </a:r>
            <a:endParaRPr lang="ar-OM" sz="6600" dirty="0">
              <a:solidFill>
                <a:schemeClr val="tx1"/>
              </a:solidFill>
            </a:endParaRPr>
          </a:p>
        </p:txBody>
      </p:sp>
      <p:sp>
        <p:nvSpPr>
          <p:cNvPr id="9" name="سهم إلى اليسار 8">
            <a:hlinkClick r:id="" action="ppaction://hlinkshowjump?jump=nextslide"/>
          </p:cNvPr>
          <p:cNvSpPr/>
          <p:nvPr/>
        </p:nvSpPr>
        <p:spPr>
          <a:xfrm>
            <a:off x="2743200" y="2993270"/>
            <a:ext cx="874486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43150"/>
            <a:ext cx="3048000" cy="2633740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" y="2343150"/>
            <a:ext cx="2870201" cy="2502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220745"/>
      </p:ext>
    </p:extLst>
  </p:cSld>
  <p:clrMapOvr>
    <a:masterClrMapping/>
  </p:clrMapOvr>
  <p:transition spd="slow" advClick="0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381000" y="209550"/>
            <a:ext cx="8534400" cy="1143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400" b="1" dirty="0">
                <a:solidFill>
                  <a:schemeClr val="tx1"/>
                </a:solidFill>
              </a:rPr>
              <a:t>. . .  الله إسماعيل بذبح عظيم .  </a:t>
            </a: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4343400" y="3797300"/>
            <a:ext cx="4572000" cy="105501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600" dirty="0">
                <a:solidFill>
                  <a:schemeClr val="tx1"/>
                </a:solidFill>
              </a:rPr>
              <a:t>فدي</a:t>
            </a: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4267200" y="1540630"/>
            <a:ext cx="4572000" cy="101207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600" dirty="0">
                <a:solidFill>
                  <a:schemeClr val="tx1"/>
                </a:solidFill>
              </a:rPr>
              <a:t>فدى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4343400" y="2631320"/>
            <a:ext cx="4495800" cy="107315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600" dirty="0">
                <a:solidFill>
                  <a:schemeClr val="tx1"/>
                </a:solidFill>
              </a:rPr>
              <a:t>فدا</a:t>
            </a:r>
          </a:p>
        </p:txBody>
      </p:sp>
      <p:sp>
        <p:nvSpPr>
          <p:cNvPr id="9" name="سهم إلى اليسار 8">
            <a:hlinkClick r:id="" action="ppaction://hlinkshowjump?jump=nextslide"/>
          </p:cNvPr>
          <p:cNvSpPr/>
          <p:nvPr/>
        </p:nvSpPr>
        <p:spPr>
          <a:xfrm>
            <a:off x="2743200" y="2993270"/>
            <a:ext cx="874486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43150"/>
            <a:ext cx="3048000" cy="2633740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" y="2343150"/>
            <a:ext cx="2870201" cy="2502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239546"/>
      </p:ext>
    </p:extLst>
  </p:cSld>
  <p:clrMapOvr>
    <a:masterClrMapping/>
  </p:clrMapOvr>
  <p:transition spd="slow" advClick="0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381000" y="209550"/>
            <a:ext cx="8534400" cy="1143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400" b="1" dirty="0">
                <a:solidFill>
                  <a:schemeClr val="tx1"/>
                </a:solidFill>
              </a:rPr>
              <a:t>. . .  المعجم ألفاظا كثيرة .  </a:t>
            </a: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4216400" y="2716890"/>
            <a:ext cx="4572000" cy="105501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600" dirty="0">
                <a:solidFill>
                  <a:schemeClr val="tx1"/>
                </a:solidFill>
              </a:rPr>
              <a:t>حوي</a:t>
            </a: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4216400" y="3865640"/>
            <a:ext cx="4572000" cy="101207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600" dirty="0">
                <a:solidFill>
                  <a:schemeClr val="tx1"/>
                </a:solidFill>
              </a:rPr>
              <a:t>حوى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4229100" y="1510090"/>
            <a:ext cx="4495800" cy="107315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6600" dirty="0">
                <a:solidFill>
                  <a:schemeClr val="tx1"/>
                </a:solidFill>
              </a:rPr>
              <a:t>حوا</a:t>
            </a:r>
          </a:p>
        </p:txBody>
      </p:sp>
      <p:sp>
        <p:nvSpPr>
          <p:cNvPr id="9" name="سهم إلى اليسار 8">
            <a:hlinkClick r:id="" action="ppaction://hlinkshowjump?jump=nextslide"/>
          </p:cNvPr>
          <p:cNvSpPr/>
          <p:nvPr/>
        </p:nvSpPr>
        <p:spPr>
          <a:xfrm>
            <a:off x="2743200" y="2993270"/>
            <a:ext cx="874486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43150"/>
            <a:ext cx="3048000" cy="2633740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" y="2343150"/>
            <a:ext cx="2870201" cy="2502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945402"/>
      </p:ext>
    </p:extLst>
  </p:cSld>
  <p:clrMapOvr>
    <a:masterClrMapping/>
  </p:clrMapOvr>
  <p:transition spd="slow" advClick="0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 rot="283313">
            <a:off x="385023" y="200046"/>
            <a:ext cx="33528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الواجب المنزلي :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355428" y="1140718"/>
            <a:ext cx="8632542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2800" b="1" dirty="0">
                <a:solidFill>
                  <a:schemeClr val="tx2">
                    <a:lumMod val="50000"/>
                  </a:schemeClr>
                </a:solidFill>
              </a:rPr>
              <a:t>س / عللي كتابة الألف فيما تحته خط في الجمل الآتية بهذه الصورة . </a:t>
            </a:r>
          </a:p>
          <a:p>
            <a:pPr algn="ctr"/>
            <a:r>
              <a:rPr lang="ar-OM" sz="2800" b="1" dirty="0">
                <a:solidFill>
                  <a:schemeClr val="tx2">
                    <a:lumMod val="50000"/>
                  </a:schemeClr>
                </a:solidFill>
              </a:rPr>
              <a:t>( </a:t>
            </a:r>
            <a:r>
              <a:rPr lang="ar-OM" sz="2800" b="1" u="sng" dirty="0">
                <a:solidFill>
                  <a:srgbClr val="C00000"/>
                </a:solidFill>
              </a:rPr>
              <a:t>نما</a:t>
            </a:r>
            <a:r>
              <a:rPr lang="ar-OM" sz="2800" b="1" dirty="0">
                <a:solidFill>
                  <a:schemeClr val="tx2">
                    <a:lumMod val="50000"/>
                  </a:schemeClr>
                </a:solidFill>
              </a:rPr>
              <a:t> اقتصاد عمان في السنوات الأخيرة ) (</a:t>
            </a:r>
            <a:r>
              <a:rPr lang="ar-OM" sz="2800" b="1" u="sng" dirty="0">
                <a:solidFill>
                  <a:srgbClr val="C00000"/>
                </a:solidFill>
              </a:rPr>
              <a:t>اشترى</a:t>
            </a:r>
            <a:r>
              <a:rPr lang="ar-OM" sz="2800" b="1" dirty="0">
                <a:solidFill>
                  <a:schemeClr val="tx2">
                    <a:lumMod val="50000"/>
                  </a:schemeClr>
                </a:solidFill>
              </a:rPr>
              <a:t> المجاهد الجنة )</a:t>
            </a:r>
            <a:r>
              <a:rPr lang="ar-OM" sz="2400" dirty="0"/>
              <a:t>. </a:t>
            </a: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602" y="2998410"/>
            <a:ext cx="1607822" cy="1536311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3716618" y="63500"/>
            <a:ext cx="51054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OM" sz="3200" b="1" dirty="0">
                <a:solidFill>
                  <a:schemeClr val="tx2">
                    <a:lumMod val="50000"/>
                  </a:schemeClr>
                </a:solidFill>
              </a:rPr>
              <a:t>ساعدي صديقنا في حل السؤال حتى لا يعاقب بخصم </a:t>
            </a:r>
            <a:r>
              <a:rPr lang="ar-OM" sz="3200" b="1">
                <a:solidFill>
                  <a:schemeClr val="tx2">
                    <a:lumMod val="50000"/>
                  </a:schemeClr>
                </a:solidFill>
              </a:rPr>
              <a:t>درجة الواجب</a:t>
            </a:r>
            <a:r>
              <a:rPr lang="ar-OM" sz="2800"/>
              <a:t>.</a:t>
            </a:r>
            <a:endParaRPr lang="ar-OM" sz="2800" dirty="0"/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 rot="20842009">
            <a:off x="7826976" y="2539465"/>
            <a:ext cx="1174309" cy="6858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600" b="1" dirty="0"/>
              <a:t>نما</a:t>
            </a:r>
          </a:p>
        </p:txBody>
      </p:sp>
      <p:sp>
        <p:nvSpPr>
          <p:cNvPr id="10" name="عنصر نائب للمحتوى 2"/>
          <p:cNvSpPr txBox="1">
            <a:spLocks/>
          </p:cNvSpPr>
          <p:nvPr/>
        </p:nvSpPr>
        <p:spPr>
          <a:xfrm>
            <a:off x="1917044" y="2483974"/>
            <a:ext cx="5630677" cy="128436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400" b="1" dirty="0">
                <a:cs typeface="Akhbar MT" pitchFamily="2" charset="-78"/>
              </a:rPr>
              <a:t>لأن الألف منقلبة عن واو بدليل المضارع  ( ينمو )</a:t>
            </a: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 rot="20465501">
            <a:off x="7537383" y="3695580"/>
            <a:ext cx="1488691" cy="6858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600" b="1" dirty="0"/>
              <a:t>اشترى</a:t>
            </a:r>
          </a:p>
        </p:txBody>
      </p:sp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2100242" y="3935552"/>
            <a:ext cx="5468098" cy="79678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400" b="1" dirty="0">
                <a:cs typeface="Akhbar MT" pitchFamily="2" charset="-78"/>
              </a:rPr>
              <a:t>لأنه فعل غير ثلاثي لم يسبق بياء </a:t>
            </a:r>
            <a:endParaRPr lang="ar-OM" sz="6600" b="1" dirty="0">
              <a:solidFill>
                <a:srgbClr val="C00000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2376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09600" y="2038350"/>
            <a:ext cx="7772400" cy="1371600"/>
          </a:xfrm>
        </p:spPr>
        <p:txBody>
          <a:bodyPr>
            <a:noAutofit/>
          </a:bodyPr>
          <a:lstStyle/>
          <a:p>
            <a:r>
              <a:rPr lang="ar-OM" sz="6000" b="1" dirty="0"/>
              <a:t>رسم الألف اللينة في أواخر الأفعال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514350"/>
            <a:ext cx="6477000" cy="1219200"/>
          </a:xfrm>
        </p:spPr>
        <p:txBody>
          <a:bodyPr/>
          <a:lstStyle/>
          <a:p>
            <a:r>
              <a:rPr lang="ar-OM" b="1" dirty="0">
                <a:solidFill>
                  <a:schemeClr val="accent4">
                    <a:lumMod val="75000"/>
                  </a:schemeClr>
                </a:solidFill>
              </a:rPr>
              <a:t>الدرس الرابع من دروس الأنشطة الإملائية و الترقيم للصف التاسع  الأساسي </a:t>
            </a:r>
          </a:p>
        </p:txBody>
      </p:sp>
      <p:sp>
        <p:nvSpPr>
          <p:cNvPr id="4" name="عنوان فرعي 2"/>
          <p:cNvSpPr txBox="1">
            <a:spLocks/>
          </p:cNvSpPr>
          <p:nvPr/>
        </p:nvSpPr>
        <p:spPr>
          <a:xfrm>
            <a:off x="762000" y="3790950"/>
            <a:ext cx="5867400" cy="8382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OM" b="1" dirty="0">
                <a:solidFill>
                  <a:srgbClr val="C00000"/>
                </a:solidFill>
              </a:rPr>
              <a:t>إعداد معلمة اللغة العربية : أسماء </a:t>
            </a:r>
            <a:r>
              <a:rPr lang="ar-OM" b="1" dirty="0" err="1">
                <a:solidFill>
                  <a:srgbClr val="C00000"/>
                </a:solidFill>
              </a:rPr>
              <a:t>القاسمية</a:t>
            </a:r>
            <a:r>
              <a:rPr lang="ar-OM" b="1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6195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52599" y="0"/>
            <a:ext cx="5663643" cy="15049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ar-OM" b="1" dirty="0"/>
              <a:t>1/ جرى اللاعب جريا سريعا .  </a:t>
            </a:r>
          </a:p>
          <a:p>
            <a:pPr marL="0" indent="0">
              <a:buNone/>
            </a:pPr>
            <a:r>
              <a:rPr lang="ar-OM" b="1" dirty="0"/>
              <a:t> 2/ دعا الإسلام إلى التواضع و عده من السجايا  الحسنة . </a:t>
            </a: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54429"/>
              </p:ext>
            </p:extLst>
          </p:nvPr>
        </p:nvGraphicFramePr>
        <p:xfrm>
          <a:off x="228600" y="1581150"/>
          <a:ext cx="8686801" cy="1955956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1093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63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09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3104">
                <a:tc>
                  <a:txBody>
                    <a:bodyPr/>
                    <a:lstStyle/>
                    <a:p>
                      <a:pPr algn="ctr" rtl="1"/>
                      <a:r>
                        <a:rPr lang="ar-OM" sz="2400" dirty="0">
                          <a:solidFill>
                            <a:schemeClr val="tx1"/>
                          </a:solidFill>
                        </a:rPr>
                        <a:t>الكلمة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000" kern="1200" dirty="0">
                          <a:solidFill>
                            <a:schemeClr val="tx1"/>
                          </a:solidFill>
                        </a:rPr>
                        <a:t>شكل الألف في آخرها</a:t>
                      </a:r>
                      <a:endParaRPr lang="ar-OM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400" kern="1200" dirty="0">
                          <a:solidFill>
                            <a:schemeClr val="tx1"/>
                          </a:solidFill>
                        </a:rPr>
                        <a:t>أصل الألف </a:t>
                      </a:r>
                      <a:endParaRPr lang="ar-OM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الدليل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800" kern="1200" dirty="0">
                          <a:solidFill>
                            <a:schemeClr val="tx1"/>
                          </a:solidFill>
                        </a:rPr>
                        <a:t>السبب</a:t>
                      </a:r>
                      <a:endParaRPr lang="ar-OM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217">
                <a:tc>
                  <a:txBody>
                    <a:bodyPr/>
                    <a:lstStyle/>
                    <a:p>
                      <a:pPr rtl="1"/>
                      <a:endParaRPr lang="ar-OM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779">
                <a:tc>
                  <a:txBody>
                    <a:bodyPr/>
                    <a:lstStyle/>
                    <a:p>
                      <a:pPr rtl="1"/>
                      <a:endParaRPr lang="ar-OM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عنصر نائب للمحتوى 2"/>
          <p:cNvSpPr txBox="1">
            <a:spLocks/>
          </p:cNvSpPr>
          <p:nvPr/>
        </p:nvSpPr>
        <p:spPr>
          <a:xfrm rot="21339727">
            <a:off x="7654137" y="2402044"/>
            <a:ext cx="1227821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جرى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 rot="21339727">
            <a:off x="7654137" y="3047347"/>
            <a:ext cx="1227821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دعا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>
          <a:xfrm rot="21339727">
            <a:off x="6549390" y="2380564"/>
            <a:ext cx="1241137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مقصورة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>
          <a:xfrm rot="21339727">
            <a:off x="6501886" y="3047347"/>
            <a:ext cx="1227821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قائمة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10" name="عنصر نائب للمحتوى 2"/>
          <p:cNvSpPr txBox="1">
            <a:spLocks/>
          </p:cNvSpPr>
          <p:nvPr/>
        </p:nvSpPr>
        <p:spPr>
          <a:xfrm rot="21339727">
            <a:off x="5844204" y="2359559"/>
            <a:ext cx="685731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ياء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 rot="21339727">
            <a:off x="5800405" y="2989341"/>
            <a:ext cx="746724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الواو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345762" y="2350113"/>
            <a:ext cx="4231807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لأن الألف منقلبة عن ياء </a:t>
            </a:r>
            <a:endParaRPr lang="ar-OM" sz="5400" b="1" dirty="0">
              <a:cs typeface="Akhbar MT" pitchFamily="2" charset="-78"/>
            </a:endParaRPr>
          </a:p>
        </p:txBody>
      </p:sp>
      <p:sp>
        <p:nvSpPr>
          <p:cNvPr id="14" name="عنوان 1"/>
          <p:cNvSpPr>
            <a:spLocks noGrp="1"/>
          </p:cNvSpPr>
          <p:nvPr>
            <p:ph type="title"/>
          </p:nvPr>
        </p:nvSpPr>
        <p:spPr>
          <a:xfrm rot="252437">
            <a:off x="7132581" y="466353"/>
            <a:ext cx="1904931" cy="419843"/>
          </a:xfrm>
        </p:spPr>
        <p:txBody>
          <a:bodyPr>
            <a:noAutofit/>
          </a:bodyPr>
          <a:lstStyle/>
          <a:p>
            <a:pPr algn="r"/>
            <a:r>
              <a:rPr lang="ar-OM" sz="3200" b="1" u="sng" dirty="0">
                <a:solidFill>
                  <a:srgbClr val="FF0000"/>
                </a:solidFill>
              </a:rPr>
              <a:t>الأمثلة (أ ) :  </a:t>
            </a:r>
          </a:p>
        </p:txBody>
      </p:sp>
      <p:sp>
        <p:nvSpPr>
          <p:cNvPr id="15" name="عنصر نائب للمحتوى 2"/>
          <p:cNvSpPr txBox="1">
            <a:spLocks/>
          </p:cNvSpPr>
          <p:nvPr/>
        </p:nvSpPr>
        <p:spPr>
          <a:xfrm rot="21339727">
            <a:off x="4593658" y="2368781"/>
            <a:ext cx="1036542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يجري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16" name="عنصر نائب للمحتوى 2"/>
          <p:cNvSpPr txBox="1">
            <a:spLocks/>
          </p:cNvSpPr>
          <p:nvPr/>
        </p:nvSpPr>
        <p:spPr>
          <a:xfrm rot="21339727">
            <a:off x="4588263" y="2881263"/>
            <a:ext cx="1036542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دعوت 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17" name="عنصر نائب للمحتوى 2"/>
          <p:cNvSpPr txBox="1">
            <a:spLocks/>
          </p:cNvSpPr>
          <p:nvPr/>
        </p:nvSpPr>
        <p:spPr>
          <a:xfrm>
            <a:off x="484999" y="2925878"/>
            <a:ext cx="4231807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لأن الألف منقلبة عن واو</a:t>
            </a:r>
            <a:endParaRPr lang="ar-OM" sz="5400" b="1" dirty="0">
              <a:cs typeface="Akhbar MT" pitchFamily="2" charset="-78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" y="0"/>
            <a:ext cx="2191871" cy="13525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عنوان 1"/>
          <p:cNvSpPr txBox="1">
            <a:spLocks/>
          </p:cNvSpPr>
          <p:nvPr/>
        </p:nvSpPr>
        <p:spPr>
          <a:xfrm rot="252437">
            <a:off x="7132580" y="3758995"/>
            <a:ext cx="1904931" cy="41984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3200" b="1" u="sng" dirty="0">
                <a:solidFill>
                  <a:srgbClr val="FF0000"/>
                </a:solidFill>
              </a:rPr>
              <a:t>أستنتج أن :  </a:t>
            </a:r>
          </a:p>
        </p:txBody>
      </p:sp>
      <p:sp>
        <p:nvSpPr>
          <p:cNvPr id="24" name="عنوان 1"/>
          <p:cNvSpPr txBox="1">
            <a:spLocks/>
          </p:cNvSpPr>
          <p:nvPr/>
        </p:nvSpPr>
        <p:spPr>
          <a:xfrm rot="348716">
            <a:off x="1675448" y="3627677"/>
            <a:ext cx="1359640" cy="6858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600" b="1" dirty="0"/>
              <a:t>الثلاثية 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2549562" y="3603560"/>
            <a:ext cx="486668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3600" b="1" dirty="0">
                <a:solidFill>
                  <a:schemeClr val="tx2">
                    <a:lumMod val="50000"/>
                  </a:schemeClr>
                </a:solidFill>
              </a:rPr>
              <a:t>الألف اللينة في أواخر الأفعال</a:t>
            </a: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 rot="21154072">
            <a:off x="4797544" y="4596533"/>
            <a:ext cx="2306108" cy="33754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2400" b="1" dirty="0"/>
              <a:t>ترسم قائمة ( ا ، ـا )</a:t>
            </a:r>
          </a:p>
        </p:txBody>
      </p:sp>
      <p:sp>
        <p:nvSpPr>
          <p:cNvPr id="27" name="عنوان 1"/>
          <p:cNvSpPr txBox="1">
            <a:spLocks/>
          </p:cNvSpPr>
          <p:nvPr/>
        </p:nvSpPr>
        <p:spPr>
          <a:xfrm rot="348716">
            <a:off x="68625" y="4434188"/>
            <a:ext cx="2684156" cy="3579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defPPr>
              <a:defRPr lang="ar-OM"/>
            </a:defPPr>
            <a:lvl1pPr algn="ctr">
              <a:spcBef>
                <a:spcPct val="0"/>
              </a:spcBef>
              <a:buNone/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/>
              <a:t>ترسم مقصورة (ى ، ـى )</a:t>
            </a:r>
          </a:p>
        </p:txBody>
      </p:sp>
      <p:cxnSp>
        <p:nvCxnSpPr>
          <p:cNvPr id="28" name="رابط كسهم مستقيم 27"/>
          <p:cNvCxnSpPr/>
          <p:nvPr/>
        </p:nvCxnSpPr>
        <p:spPr>
          <a:xfrm>
            <a:off x="2904270" y="4193393"/>
            <a:ext cx="2582130" cy="322656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كسهم مستقيم 28"/>
          <p:cNvCxnSpPr/>
          <p:nvPr/>
        </p:nvCxnSpPr>
        <p:spPr>
          <a:xfrm flipH="1">
            <a:off x="2764009" y="4193393"/>
            <a:ext cx="140261" cy="502087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عنصر نائب للمحتوى 2"/>
          <p:cNvSpPr txBox="1">
            <a:spLocks/>
          </p:cNvSpPr>
          <p:nvPr/>
        </p:nvSpPr>
        <p:spPr>
          <a:xfrm rot="21339727">
            <a:off x="6782999" y="4468520"/>
            <a:ext cx="2345150" cy="507925"/>
          </a:xfrm>
          <a:prstGeom prst="rect">
            <a:avLst/>
          </a:prstGeom>
        </p:spPr>
        <p:txBody>
          <a:bodyPr vert="horz" lIns="91440" tIns="45720" rIns="91440" bIns="45720" rtlCol="1">
            <a:normAutofit fontScale="47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إذا كانت منقلبة عن </a:t>
            </a:r>
            <a:r>
              <a:rPr lang="ar-OM" sz="7000" b="1" dirty="0">
                <a:solidFill>
                  <a:srgbClr val="C00000"/>
                </a:solidFill>
                <a:cs typeface="Akhbar MT" pitchFamily="2" charset="-78"/>
              </a:rPr>
              <a:t>واو</a:t>
            </a:r>
          </a:p>
        </p:txBody>
      </p:sp>
      <p:sp>
        <p:nvSpPr>
          <p:cNvPr id="31" name="عنصر نائب للمحتوى 2"/>
          <p:cNvSpPr txBox="1">
            <a:spLocks/>
          </p:cNvSpPr>
          <p:nvPr/>
        </p:nvSpPr>
        <p:spPr>
          <a:xfrm rot="21129232">
            <a:off x="2487290" y="4411953"/>
            <a:ext cx="2411688" cy="545296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defPPr>
              <a:defRPr lang="ar-OM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4800" b="1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ar-OM" sz="2500" dirty="0"/>
              <a:t>إذا كانت منقلبة عن </a:t>
            </a:r>
            <a:r>
              <a:rPr lang="ar-OM" sz="3600" dirty="0">
                <a:solidFill>
                  <a:srgbClr val="C00000"/>
                </a:solidFill>
              </a:rPr>
              <a:t>ياء</a:t>
            </a:r>
            <a:r>
              <a:rPr lang="ar-OM" sz="23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115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2" grpId="0"/>
      <p:bldP spid="15" grpId="0"/>
      <p:bldP spid="16" grpId="0"/>
      <p:bldP spid="17" grpId="0"/>
      <p:bldP spid="24" grpId="0" animBg="1"/>
      <p:bldP spid="25" grpId="0"/>
      <p:bldP spid="26" grpId="0" animBg="1"/>
      <p:bldP spid="27" grpId="0" animBg="1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651477">
            <a:off x="6149677" y="181857"/>
            <a:ext cx="3023564" cy="857250"/>
          </a:xfrm>
        </p:spPr>
        <p:txBody>
          <a:bodyPr/>
          <a:lstStyle/>
          <a:p>
            <a:r>
              <a:rPr lang="ar-OM" b="1" u="sng" dirty="0">
                <a:solidFill>
                  <a:srgbClr val="C00000"/>
                </a:solidFill>
              </a:rPr>
              <a:t>ملاحظة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OM" b="1" dirty="0"/>
              <a:t>لمعرفة أصل الألف في </a:t>
            </a:r>
            <a:r>
              <a:rPr lang="ar-OM" b="1" u="sng" dirty="0"/>
              <a:t>الأفعال الثلاثية </a:t>
            </a:r>
            <a:r>
              <a:rPr lang="ar-OM" b="1" dirty="0"/>
              <a:t>نلجأ إلى إحدى الطرق الآتية :</a:t>
            </a:r>
          </a:p>
          <a:p>
            <a:pPr marL="0" indent="0">
              <a:buNone/>
            </a:pPr>
            <a:r>
              <a:rPr lang="ar-OM" b="1" dirty="0"/>
              <a:t>1/ الإتيان بالمضارع :</a:t>
            </a:r>
          </a:p>
          <a:p>
            <a:pPr marL="0" indent="0">
              <a:buNone/>
            </a:pPr>
            <a:r>
              <a:rPr lang="ar-OM" b="1" dirty="0"/>
              <a:t>2/ الإتيان بالمصدر : </a:t>
            </a:r>
          </a:p>
          <a:p>
            <a:pPr marL="0" indent="0">
              <a:buNone/>
            </a:pPr>
            <a:r>
              <a:rPr lang="ar-OM" b="1" dirty="0"/>
              <a:t>3/ إسناده إلى ضمائر الرفع المتحركة : </a:t>
            </a:r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342900" y="2266950"/>
            <a:ext cx="5257800" cy="685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b="1" dirty="0"/>
              <a:t>رج</a:t>
            </a:r>
            <a:r>
              <a:rPr lang="ar-OM" b="1" dirty="0">
                <a:solidFill>
                  <a:srgbClr val="C00000"/>
                </a:solidFill>
              </a:rPr>
              <a:t>ا</a:t>
            </a:r>
            <a:r>
              <a:rPr lang="ar-OM" b="1" dirty="0"/>
              <a:t> =            / قض</a:t>
            </a:r>
            <a:r>
              <a:rPr lang="ar-OM" b="1" dirty="0">
                <a:solidFill>
                  <a:srgbClr val="C00000"/>
                </a:solidFill>
              </a:rPr>
              <a:t>ى</a:t>
            </a:r>
            <a:r>
              <a:rPr lang="ar-OM" b="1" dirty="0"/>
              <a:t> =</a:t>
            </a: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457200" y="2266950"/>
            <a:ext cx="4191000" cy="685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b="1" dirty="0"/>
              <a:t>  يرج</a:t>
            </a:r>
            <a:r>
              <a:rPr lang="ar-OM" b="1" dirty="0">
                <a:solidFill>
                  <a:srgbClr val="C00000"/>
                </a:solidFill>
              </a:rPr>
              <a:t>و</a:t>
            </a:r>
            <a:r>
              <a:rPr lang="ar-OM" b="1" dirty="0"/>
              <a:t>                 يقض</a:t>
            </a:r>
            <a:r>
              <a:rPr lang="ar-OM" b="1" dirty="0">
                <a:solidFill>
                  <a:srgbClr val="C00000"/>
                </a:solidFill>
              </a:rPr>
              <a:t>ي</a:t>
            </a:r>
            <a:r>
              <a:rPr lang="ar-OM" b="1" dirty="0"/>
              <a:t>  </a:t>
            </a:r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476026" y="2876550"/>
            <a:ext cx="5257800" cy="685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b="1" dirty="0"/>
              <a:t>رس</a:t>
            </a:r>
            <a:r>
              <a:rPr lang="ar-OM" b="1" dirty="0">
                <a:solidFill>
                  <a:srgbClr val="C00000"/>
                </a:solidFill>
              </a:rPr>
              <a:t>ا</a:t>
            </a:r>
            <a:r>
              <a:rPr lang="ar-OM" b="1" dirty="0"/>
              <a:t> =            / رم</a:t>
            </a:r>
            <a:r>
              <a:rPr lang="ar-OM" b="1" dirty="0">
                <a:solidFill>
                  <a:srgbClr val="C00000"/>
                </a:solidFill>
              </a:rPr>
              <a:t>ى</a:t>
            </a:r>
            <a:r>
              <a:rPr lang="ar-OM" b="1" dirty="0"/>
              <a:t> =</a:t>
            </a:r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>
          <a:xfrm>
            <a:off x="654872" y="2876550"/>
            <a:ext cx="4191000" cy="685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b="1" dirty="0"/>
              <a:t>  الرُّس</a:t>
            </a:r>
            <a:r>
              <a:rPr lang="ar-OM" b="1" dirty="0">
                <a:solidFill>
                  <a:srgbClr val="C00000"/>
                </a:solidFill>
              </a:rPr>
              <a:t>و</a:t>
            </a:r>
            <a:r>
              <a:rPr lang="ar-OM" b="1" dirty="0"/>
              <a:t>              الرم</a:t>
            </a:r>
            <a:r>
              <a:rPr lang="ar-OM" b="1" dirty="0">
                <a:solidFill>
                  <a:srgbClr val="C00000"/>
                </a:solidFill>
              </a:rPr>
              <a:t>ي</a:t>
            </a:r>
            <a:r>
              <a:rPr lang="ar-OM" b="1" dirty="0"/>
              <a:t>  </a:t>
            </a:r>
          </a:p>
        </p:txBody>
      </p:sp>
      <p:sp>
        <p:nvSpPr>
          <p:cNvPr id="9" name="عنصر نائب للمحتوى 2"/>
          <p:cNvSpPr txBox="1">
            <a:spLocks/>
          </p:cNvSpPr>
          <p:nvPr/>
        </p:nvSpPr>
        <p:spPr>
          <a:xfrm>
            <a:off x="685800" y="4019550"/>
            <a:ext cx="5257800" cy="685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b="1" dirty="0"/>
              <a:t>رج</a:t>
            </a:r>
            <a:r>
              <a:rPr lang="ar-OM" b="1" dirty="0">
                <a:solidFill>
                  <a:srgbClr val="C00000"/>
                </a:solidFill>
              </a:rPr>
              <a:t>ا</a:t>
            </a:r>
            <a:r>
              <a:rPr lang="ar-OM" b="1" dirty="0"/>
              <a:t> =            / قض</a:t>
            </a:r>
            <a:r>
              <a:rPr lang="ar-OM" b="1" dirty="0">
                <a:solidFill>
                  <a:srgbClr val="C00000"/>
                </a:solidFill>
              </a:rPr>
              <a:t>ى</a:t>
            </a:r>
            <a:r>
              <a:rPr lang="ar-OM" b="1" dirty="0"/>
              <a:t> =</a:t>
            </a:r>
          </a:p>
        </p:txBody>
      </p:sp>
      <p:sp>
        <p:nvSpPr>
          <p:cNvPr id="10" name="عنصر نائب للمحتوى 2"/>
          <p:cNvSpPr txBox="1">
            <a:spLocks/>
          </p:cNvSpPr>
          <p:nvPr/>
        </p:nvSpPr>
        <p:spPr>
          <a:xfrm>
            <a:off x="800100" y="4019550"/>
            <a:ext cx="4191000" cy="685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b="1" dirty="0"/>
              <a:t>  رج</a:t>
            </a:r>
            <a:r>
              <a:rPr lang="ar-OM" b="1" dirty="0">
                <a:solidFill>
                  <a:srgbClr val="C00000"/>
                </a:solidFill>
              </a:rPr>
              <a:t>و</a:t>
            </a:r>
            <a:r>
              <a:rPr lang="ar-OM" b="1" dirty="0"/>
              <a:t>ت                قض</a:t>
            </a:r>
            <a:r>
              <a:rPr lang="ar-OM" b="1" dirty="0">
                <a:solidFill>
                  <a:srgbClr val="C00000"/>
                </a:solidFill>
              </a:rPr>
              <a:t>ينا</a:t>
            </a:r>
            <a:r>
              <a:rPr lang="ar-OM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8130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037129" y="133350"/>
            <a:ext cx="5078667" cy="121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b="1" dirty="0"/>
              <a:t>1/ نادى الرجلُ صاحبَه لأداءِ الصلاةِ . </a:t>
            </a:r>
          </a:p>
          <a:p>
            <a:pPr marL="0" indent="0">
              <a:buNone/>
            </a:pPr>
            <a:r>
              <a:rPr lang="ar-OM" b="1" dirty="0"/>
              <a:t> 2/ يعيشُ المرءُ ما استحيا بخيرٍ .</a:t>
            </a: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191329"/>
              </p:ext>
            </p:extLst>
          </p:nvPr>
        </p:nvGraphicFramePr>
        <p:xfrm>
          <a:off x="533400" y="1581149"/>
          <a:ext cx="8382001" cy="1981199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12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1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66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3581">
                <a:tc>
                  <a:txBody>
                    <a:bodyPr/>
                    <a:lstStyle/>
                    <a:p>
                      <a:pPr algn="ctr" rtl="1"/>
                      <a:r>
                        <a:rPr lang="ar-OM" sz="2400" dirty="0">
                          <a:solidFill>
                            <a:schemeClr val="tx1"/>
                          </a:solidFill>
                        </a:rPr>
                        <a:t>الكلمة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000" kern="1200" dirty="0">
                          <a:solidFill>
                            <a:schemeClr val="tx1"/>
                          </a:solidFill>
                        </a:rPr>
                        <a:t>شكل الألف في آخرها</a:t>
                      </a:r>
                      <a:endParaRPr lang="ar-OM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الحرف</a:t>
                      </a:r>
                      <a:r>
                        <a:rPr lang="ar-OM" sz="2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الذي يسبقه</a:t>
                      </a:r>
                      <a:endParaRPr lang="ar-OM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800" kern="1200" dirty="0">
                          <a:solidFill>
                            <a:schemeClr val="tx1"/>
                          </a:solidFill>
                        </a:rPr>
                        <a:t>السبب</a:t>
                      </a:r>
                      <a:endParaRPr lang="ar-OM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628">
                <a:tc>
                  <a:txBody>
                    <a:bodyPr/>
                    <a:lstStyle/>
                    <a:p>
                      <a:pPr rtl="1"/>
                      <a:endParaRPr lang="ar-OM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990">
                <a:tc>
                  <a:txBody>
                    <a:bodyPr/>
                    <a:lstStyle/>
                    <a:p>
                      <a:pPr rtl="1"/>
                      <a:endParaRPr lang="ar-OM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عنصر نائب للمحتوى 2"/>
          <p:cNvSpPr txBox="1">
            <a:spLocks/>
          </p:cNvSpPr>
          <p:nvPr/>
        </p:nvSpPr>
        <p:spPr>
          <a:xfrm rot="21339727">
            <a:off x="7654137" y="2402044"/>
            <a:ext cx="1227821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نادى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 rot="21339727">
            <a:off x="7654137" y="3047347"/>
            <a:ext cx="1227821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استحيا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>
          <a:xfrm rot="21339727">
            <a:off x="6549390" y="2380564"/>
            <a:ext cx="1241137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مقصورة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>
          <a:xfrm rot="21339727">
            <a:off x="6501886" y="3047347"/>
            <a:ext cx="1227821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قائمة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10" name="عنصر نائب للمحتوى 2"/>
          <p:cNvSpPr txBox="1">
            <a:spLocks/>
          </p:cNvSpPr>
          <p:nvPr/>
        </p:nvSpPr>
        <p:spPr>
          <a:xfrm rot="21339727">
            <a:off x="5128258" y="2467270"/>
            <a:ext cx="685731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دال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 rot="21339727">
            <a:off x="5274476" y="3071138"/>
            <a:ext cx="746724" cy="469239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ياء</a:t>
            </a:r>
            <a:endParaRPr lang="ar-OM" sz="7000" b="1" dirty="0">
              <a:cs typeface="Akhbar MT" pitchFamily="2" charset="-78"/>
            </a:endParaRPr>
          </a:p>
        </p:txBody>
      </p:sp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568793" y="2419350"/>
            <a:ext cx="4231807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لأنه فعل غير ثلاثي لم يسبق بياء</a:t>
            </a:r>
            <a:endParaRPr lang="ar-OM" sz="5400" b="1" dirty="0">
              <a:cs typeface="Akhbar MT" pitchFamily="2" charset="-78"/>
            </a:endParaRPr>
          </a:p>
        </p:txBody>
      </p:sp>
      <p:sp>
        <p:nvSpPr>
          <p:cNvPr id="14" name="عنوان 1"/>
          <p:cNvSpPr>
            <a:spLocks noGrp="1"/>
          </p:cNvSpPr>
          <p:nvPr>
            <p:ph type="title"/>
          </p:nvPr>
        </p:nvSpPr>
        <p:spPr>
          <a:xfrm rot="252437">
            <a:off x="6980180" y="507462"/>
            <a:ext cx="1904931" cy="419843"/>
          </a:xfrm>
        </p:spPr>
        <p:txBody>
          <a:bodyPr>
            <a:noAutofit/>
          </a:bodyPr>
          <a:lstStyle/>
          <a:p>
            <a:pPr algn="r"/>
            <a:r>
              <a:rPr lang="ar-OM" sz="3200" b="1" u="sng" dirty="0">
                <a:solidFill>
                  <a:srgbClr val="FF0000"/>
                </a:solidFill>
              </a:rPr>
              <a:t>الأمثلة (ب) :  </a:t>
            </a:r>
          </a:p>
        </p:txBody>
      </p:sp>
      <p:sp>
        <p:nvSpPr>
          <p:cNvPr id="17" name="عنصر نائب للمحتوى 2"/>
          <p:cNvSpPr txBox="1">
            <a:spLocks/>
          </p:cNvSpPr>
          <p:nvPr/>
        </p:nvSpPr>
        <p:spPr>
          <a:xfrm>
            <a:off x="568792" y="2985008"/>
            <a:ext cx="4231807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لأنه فعل غير ثلاثي سبق بياء </a:t>
            </a:r>
            <a:endParaRPr lang="ar-OM" sz="5400" b="1" dirty="0">
              <a:cs typeface="Akhbar MT" pitchFamily="2" charset="-78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9" y="0"/>
            <a:ext cx="2191871" cy="13525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عنوان 1"/>
          <p:cNvSpPr txBox="1">
            <a:spLocks/>
          </p:cNvSpPr>
          <p:nvPr/>
        </p:nvSpPr>
        <p:spPr>
          <a:xfrm rot="252437">
            <a:off x="7132580" y="3758995"/>
            <a:ext cx="1904931" cy="41984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3200" b="1" u="sng" dirty="0">
                <a:solidFill>
                  <a:srgbClr val="FF0000"/>
                </a:solidFill>
              </a:rPr>
              <a:t>أستنتج أن :  </a:t>
            </a:r>
          </a:p>
        </p:txBody>
      </p:sp>
      <p:sp>
        <p:nvSpPr>
          <p:cNvPr id="24" name="عنوان 1"/>
          <p:cNvSpPr txBox="1">
            <a:spLocks/>
          </p:cNvSpPr>
          <p:nvPr/>
        </p:nvSpPr>
        <p:spPr>
          <a:xfrm>
            <a:off x="1077488" y="3679096"/>
            <a:ext cx="1919283" cy="57079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600" b="1" dirty="0"/>
              <a:t>غير الثلاثية 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2549562" y="3603560"/>
            <a:ext cx="486668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3600" b="1" dirty="0">
                <a:solidFill>
                  <a:schemeClr val="tx2">
                    <a:lumMod val="50000"/>
                  </a:schemeClr>
                </a:solidFill>
              </a:rPr>
              <a:t>الألف اللينة في أواخر الأفعال</a:t>
            </a: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 rot="21154072">
            <a:off x="5269944" y="4594866"/>
            <a:ext cx="2306108" cy="33754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2400" b="1" dirty="0"/>
              <a:t>ترسم قائمة ( ا ، ـا )</a:t>
            </a:r>
          </a:p>
        </p:txBody>
      </p:sp>
      <p:sp>
        <p:nvSpPr>
          <p:cNvPr id="27" name="عنوان 1"/>
          <p:cNvSpPr txBox="1">
            <a:spLocks/>
          </p:cNvSpPr>
          <p:nvPr/>
        </p:nvSpPr>
        <p:spPr>
          <a:xfrm rot="348716">
            <a:off x="392040" y="4450160"/>
            <a:ext cx="2756708" cy="3579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defPPr>
              <a:defRPr lang="ar-OM"/>
            </a:defPPr>
            <a:lvl1pPr algn="ctr">
              <a:spcBef>
                <a:spcPct val="0"/>
              </a:spcBef>
              <a:buNone/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/>
              <a:t>ترسم مقصورة (ى ، ـى )</a:t>
            </a:r>
          </a:p>
        </p:txBody>
      </p:sp>
      <p:cxnSp>
        <p:nvCxnSpPr>
          <p:cNvPr id="28" name="رابط كسهم مستقيم 27"/>
          <p:cNvCxnSpPr/>
          <p:nvPr/>
        </p:nvCxnSpPr>
        <p:spPr>
          <a:xfrm>
            <a:off x="2904270" y="4095750"/>
            <a:ext cx="3133607" cy="53340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كسهم مستقيم 28"/>
          <p:cNvCxnSpPr/>
          <p:nvPr/>
        </p:nvCxnSpPr>
        <p:spPr>
          <a:xfrm>
            <a:off x="2904270" y="4095750"/>
            <a:ext cx="255518" cy="53340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عنصر نائب للمحتوى 2"/>
          <p:cNvSpPr txBox="1">
            <a:spLocks/>
          </p:cNvSpPr>
          <p:nvPr/>
        </p:nvSpPr>
        <p:spPr>
          <a:xfrm rot="21339727">
            <a:off x="7418097" y="4439242"/>
            <a:ext cx="1570956" cy="507925"/>
          </a:xfrm>
          <a:prstGeom prst="rect">
            <a:avLst/>
          </a:prstGeom>
        </p:spPr>
        <p:txBody>
          <a:bodyPr vert="horz" lIns="91440" tIns="45720" rIns="91440" bIns="45720" rtlCol="1">
            <a:normAutofit fontScale="47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إذا سبقت بـ</a:t>
            </a:r>
            <a:r>
              <a:rPr lang="ar-OM" sz="7000" b="1" dirty="0">
                <a:solidFill>
                  <a:srgbClr val="C00000"/>
                </a:solidFill>
                <a:cs typeface="Akhbar MT" pitchFamily="2" charset="-78"/>
              </a:rPr>
              <a:t>ياء</a:t>
            </a:r>
          </a:p>
        </p:txBody>
      </p:sp>
      <p:sp>
        <p:nvSpPr>
          <p:cNvPr id="31" name="عنصر نائب للمحتوى 2"/>
          <p:cNvSpPr txBox="1">
            <a:spLocks/>
          </p:cNvSpPr>
          <p:nvPr/>
        </p:nvSpPr>
        <p:spPr>
          <a:xfrm>
            <a:off x="2904270" y="4464387"/>
            <a:ext cx="1896328" cy="545296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defPPr>
              <a:defRPr lang="ar-OM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4800" b="1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algn="r"/>
            <a:r>
              <a:rPr lang="ar-OM" sz="2500" dirty="0"/>
              <a:t>إذا لم تسبق بـ</a:t>
            </a:r>
            <a:r>
              <a:rPr lang="ar-OM" sz="3600" dirty="0">
                <a:solidFill>
                  <a:srgbClr val="C00000"/>
                </a:solidFill>
              </a:rPr>
              <a:t>ياء</a:t>
            </a:r>
            <a:r>
              <a:rPr lang="ar-OM" sz="23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431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2" grpId="0"/>
      <p:bldP spid="17" grpId="0"/>
      <p:bldP spid="24" grpId="0" animBg="1"/>
      <p:bldP spid="25" grpId="0"/>
      <p:bldP spid="26" grpId="0" animBg="1"/>
      <p:bldP spid="27" grpId="0" animBg="1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b="1" u="sng" dirty="0">
                <a:solidFill>
                  <a:srgbClr val="C00000"/>
                </a:solidFill>
              </a:rPr>
              <a:t>من أسئلة الاختبار </a:t>
            </a:r>
          </a:p>
        </p:txBody>
      </p:sp>
      <p:pic>
        <p:nvPicPr>
          <p:cNvPr id="3" name="صورة 2" descr="لقطة الشاشة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923"/>
          <a:stretch/>
        </p:blipFill>
        <p:spPr>
          <a:xfrm>
            <a:off x="381000" y="971550"/>
            <a:ext cx="8458199" cy="1658464"/>
          </a:xfrm>
          <a:prstGeom prst="rect">
            <a:avLst/>
          </a:prstGeom>
        </p:spPr>
      </p:pic>
      <p:pic>
        <p:nvPicPr>
          <p:cNvPr id="4" name="صورة 3" descr="لقطة الشاشة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20"/>
          <a:stretch/>
        </p:blipFill>
        <p:spPr>
          <a:xfrm>
            <a:off x="380999" y="2683030"/>
            <a:ext cx="8458199" cy="1196104"/>
          </a:xfrm>
          <a:prstGeom prst="rect">
            <a:avLst/>
          </a:prstGeom>
        </p:spPr>
      </p:pic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2363000" y="2394920"/>
            <a:ext cx="1377169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5400" b="1" dirty="0">
                <a:solidFill>
                  <a:srgbClr val="0070C0"/>
                </a:solidFill>
                <a:cs typeface="Akhbar MT" pitchFamily="2" charset="-78"/>
              </a:rPr>
              <a:t>الدنيا</a:t>
            </a:r>
            <a:endParaRPr lang="ar-OM" sz="8000" b="1" dirty="0">
              <a:solidFill>
                <a:srgbClr val="0070C0"/>
              </a:solidFill>
              <a:cs typeface="Akhbar MT" pitchFamily="2" charset="-78"/>
            </a:endParaRPr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381001" y="3226620"/>
            <a:ext cx="7619999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5400" b="1" dirty="0">
                <a:solidFill>
                  <a:srgbClr val="0070C0"/>
                </a:solidFill>
                <a:cs typeface="Akhbar MT" pitchFamily="2" charset="-78"/>
              </a:rPr>
              <a:t>لأن الألف منقلبة عن واو بدليل ( تلوت )</a:t>
            </a:r>
            <a:endParaRPr lang="ar-OM" sz="8000" b="1" dirty="0">
              <a:solidFill>
                <a:srgbClr val="0070C0"/>
              </a:solidFill>
              <a:cs typeface="Akhbar MT" pitchFamily="2" charset="-78"/>
            </a:endParaRPr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>
          <a:xfrm>
            <a:off x="3302000" y="940620"/>
            <a:ext cx="1377169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600" b="1" dirty="0">
                <a:solidFill>
                  <a:srgbClr val="0070C0"/>
                </a:solidFill>
                <a:cs typeface="Akhbar MT" pitchFamily="2" charset="-78"/>
              </a:rPr>
              <a:t>،</a:t>
            </a:r>
            <a:endParaRPr lang="ar-OM" sz="9600" b="1" dirty="0">
              <a:solidFill>
                <a:srgbClr val="0070C0"/>
              </a:solidFill>
              <a:cs typeface="Akhbar MT" pitchFamily="2" charset="-78"/>
            </a:endParaRPr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>
          <a:xfrm>
            <a:off x="1714500" y="1123950"/>
            <a:ext cx="1377169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600" b="1" dirty="0">
                <a:solidFill>
                  <a:srgbClr val="0070C0"/>
                </a:solidFill>
                <a:cs typeface="Akhbar MT" pitchFamily="2" charset="-78"/>
              </a:rPr>
              <a:t>.</a:t>
            </a:r>
            <a:endParaRPr lang="ar-OM" sz="9600" b="1" dirty="0">
              <a:solidFill>
                <a:srgbClr val="0070C0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2122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b="1" u="sng" dirty="0">
                <a:solidFill>
                  <a:srgbClr val="C00000"/>
                </a:solidFill>
              </a:rPr>
              <a:t>من أسئلة الاختبار </a:t>
            </a:r>
          </a:p>
        </p:txBody>
      </p:sp>
      <p:pic>
        <p:nvPicPr>
          <p:cNvPr id="3" name="صورة 2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00150"/>
            <a:ext cx="8153399" cy="3581400"/>
          </a:xfrm>
          <a:prstGeom prst="rect">
            <a:avLst/>
          </a:prstGeom>
        </p:spPr>
      </p:pic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3856711" y="3486150"/>
            <a:ext cx="1377169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5400" b="1" dirty="0">
                <a:solidFill>
                  <a:srgbClr val="0070C0"/>
                </a:solidFill>
                <a:cs typeface="Akhbar MT" pitchFamily="2" charset="-78"/>
              </a:rPr>
              <a:t>دعا</a:t>
            </a:r>
            <a:endParaRPr lang="ar-OM" sz="8000" b="1" dirty="0">
              <a:solidFill>
                <a:srgbClr val="0070C0"/>
              </a:solidFill>
              <a:cs typeface="Akhbar MT" pitchFamily="2" charset="-78"/>
            </a:endParaRP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762000" y="3412078"/>
            <a:ext cx="3094711" cy="63627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3600" b="1" dirty="0">
                <a:solidFill>
                  <a:srgbClr val="0070C0"/>
                </a:solidFill>
                <a:cs typeface="Akhbar MT" pitchFamily="2" charset="-78"/>
              </a:rPr>
              <a:t>فعل ثلاثي ألفه منقلبه عن واو بدليل ( يدعو )</a:t>
            </a:r>
            <a:endParaRPr lang="ar-OM" sz="5400" b="1" dirty="0">
              <a:solidFill>
                <a:srgbClr val="0070C0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62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b="1" u="sng" dirty="0">
                <a:solidFill>
                  <a:srgbClr val="C00000"/>
                </a:solidFill>
              </a:rPr>
              <a:t>من أسئلة الاختبار </a:t>
            </a:r>
          </a:p>
        </p:txBody>
      </p:sp>
      <p:pic>
        <p:nvPicPr>
          <p:cNvPr id="3" name="صورة 2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047750"/>
            <a:ext cx="8610599" cy="3733799"/>
          </a:xfrm>
          <a:prstGeom prst="rect">
            <a:avLst/>
          </a:prstGeom>
        </p:spPr>
      </p:pic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1981199" y="1276350"/>
            <a:ext cx="1377169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600" b="1" dirty="0">
                <a:solidFill>
                  <a:srgbClr val="0070C0"/>
                </a:solidFill>
                <a:cs typeface="Akhbar MT" pitchFamily="2" charset="-78"/>
              </a:rPr>
              <a:t>،</a:t>
            </a:r>
            <a:endParaRPr lang="ar-OM" sz="9600" b="1" dirty="0">
              <a:solidFill>
                <a:srgbClr val="0070C0"/>
              </a:solidFill>
              <a:cs typeface="Akhbar MT" pitchFamily="2" charset="-78"/>
            </a:endParaRPr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5791200" y="1885950"/>
            <a:ext cx="1377169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600" b="1" dirty="0">
                <a:solidFill>
                  <a:srgbClr val="0070C0"/>
                </a:solidFill>
                <a:cs typeface="Akhbar MT" pitchFamily="2" charset="-78"/>
              </a:rPr>
              <a:t>.</a:t>
            </a:r>
            <a:endParaRPr lang="ar-OM" sz="9600" b="1" dirty="0">
              <a:solidFill>
                <a:srgbClr val="0070C0"/>
              </a:solidFill>
              <a:cs typeface="Akhbar MT" pitchFamily="2" charset="-78"/>
            </a:endParaRPr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>
          <a:xfrm>
            <a:off x="6479784" y="3814706"/>
            <a:ext cx="2291569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solidFill>
                  <a:srgbClr val="0070C0"/>
                </a:solidFill>
                <a:cs typeface="Akhbar MT" pitchFamily="2" charset="-78"/>
              </a:rPr>
              <a:t>يسعى</a:t>
            </a:r>
            <a:endParaRPr lang="ar-OM" sz="7200" b="1" dirty="0">
              <a:solidFill>
                <a:srgbClr val="0070C0"/>
              </a:solidFill>
              <a:cs typeface="Akhbar MT" pitchFamily="2" charset="-78"/>
            </a:endParaRPr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>
          <a:xfrm>
            <a:off x="533400" y="3844962"/>
            <a:ext cx="6324600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5400" b="1" dirty="0">
                <a:solidFill>
                  <a:srgbClr val="0070C0"/>
                </a:solidFill>
                <a:cs typeface="Akhbar MT" pitchFamily="2" charset="-78"/>
              </a:rPr>
              <a:t>لأن الألف منقلبة عن ياء </a:t>
            </a:r>
            <a:endParaRPr lang="ar-OM" sz="8000" b="1" dirty="0">
              <a:solidFill>
                <a:srgbClr val="0070C0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62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ar-OM" b="1" u="sng" dirty="0">
                <a:solidFill>
                  <a:srgbClr val="C00000"/>
                </a:solidFill>
              </a:rPr>
              <a:t>من أسئلة الاختبار </a:t>
            </a:r>
          </a:p>
        </p:txBody>
      </p:sp>
      <p:pic>
        <p:nvPicPr>
          <p:cNvPr id="5" name="صورة 4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123950"/>
            <a:ext cx="8534400" cy="3429000"/>
          </a:xfrm>
          <a:prstGeom prst="rect">
            <a:avLst/>
          </a:prstGeom>
        </p:spPr>
      </p:pic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680231" y="2594385"/>
            <a:ext cx="6330169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5400" b="1" dirty="0">
                <a:solidFill>
                  <a:srgbClr val="0070C0"/>
                </a:solidFill>
                <a:cs typeface="Akhbar MT" pitchFamily="2" charset="-78"/>
              </a:rPr>
              <a:t>لأنه اسم غير ثلاثي لم يسبق بياء </a:t>
            </a:r>
            <a:endParaRPr lang="ar-OM" sz="8000" b="1" dirty="0">
              <a:solidFill>
                <a:srgbClr val="0070C0"/>
              </a:solidFill>
              <a:cs typeface="Akhbar MT" pitchFamily="2" charset="-78"/>
            </a:endParaRPr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>
          <a:xfrm>
            <a:off x="908831" y="3760020"/>
            <a:ext cx="7625569" cy="4881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5400" b="1" dirty="0">
                <a:solidFill>
                  <a:srgbClr val="0070C0"/>
                </a:solidFill>
                <a:cs typeface="Akhbar MT" pitchFamily="2" charset="-78"/>
              </a:rPr>
              <a:t>لأن الألف منقلبة عن واو بدليل ( يصبو )</a:t>
            </a:r>
            <a:endParaRPr lang="ar-OM" sz="8000" b="1" dirty="0">
              <a:solidFill>
                <a:srgbClr val="0070C0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9023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497</Words>
  <Application>Microsoft Office PowerPoint</Application>
  <PresentationFormat>عرض على الشاشة (16:9)</PresentationFormat>
  <Paragraphs>115</Paragraphs>
  <Slides>15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8" baseType="lpstr">
      <vt:lpstr>Arial</vt:lpstr>
      <vt:lpstr>Calibri</vt:lpstr>
      <vt:lpstr>نسق Office</vt:lpstr>
      <vt:lpstr>( فاح شذا المكان عطرا )  عللي كتابة الألف اللينة قائمة في كلمة ( شذا) . </vt:lpstr>
      <vt:lpstr>رسم الألف اللينة في أواخر الأفعال</vt:lpstr>
      <vt:lpstr>الأمثلة (أ ) :  </vt:lpstr>
      <vt:lpstr>ملاحظة </vt:lpstr>
      <vt:lpstr>الأمثلة (ب) :  </vt:lpstr>
      <vt:lpstr>من أسئلة الاختبار </vt:lpstr>
      <vt:lpstr>من أسئلة الاختبار </vt:lpstr>
      <vt:lpstr>من أسئلة الاختبار </vt:lpstr>
      <vt:lpstr>من أسئلة الاختبار </vt:lpstr>
      <vt:lpstr>سؤال في دقيقة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SHARIFA.AHMED24</cp:lastModifiedBy>
  <cp:revision>37</cp:revision>
  <dcterms:created xsi:type="dcterms:W3CDTF">2019-11-25T11:44:08Z</dcterms:created>
  <dcterms:modified xsi:type="dcterms:W3CDTF">2022-09-27T05:45:44Z</dcterms:modified>
</cp:coreProperties>
</file>