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EB348-7EF8-4EFC-9EB2-2F488B9A8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25DFB-C651-4B8C-B503-61C1ECE33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E1AFE-72C9-4E37-8AFF-5D2EA3E5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34EAE-14CD-428E-B620-2EB472A7D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997A6-993B-433F-897E-8C0E5CFAC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8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8C7AB-5CAE-4AA9-A272-B2554799B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C43FD-E8B8-443C-9D4B-55897AE98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43EFD-D1CC-4E00-806D-F1E0C5066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4E0C1-31FF-4B20-B236-F7943047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66D62-3CD8-4CB1-A29D-52A187A38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3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AA3424-4821-43F5-BBF3-DC4B9B26E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CBE7C9-93D8-4CBF-BF0A-C8D1F3721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E12F0-67BE-41E5-A359-93F9B30CE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EF199-68AF-475F-BFF2-D5BEBC6BD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58551-7679-4A55-8933-C27DCE83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6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26432-00AD-4239-A3DC-E8D34B69A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FF555-315A-41AD-9FA8-A1CF3775E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02467-6712-4976-AD57-453B2F5BC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2BE39-B9E4-46A0-93F4-7BB4C6D5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B197E-E60D-4454-BC41-FD2DB00A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58DC-E869-44F8-99F5-6B09773F9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A75B5-D9F2-45F0-ABB0-0A88D868C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F2446-37C2-44E2-8C94-2C474F9A3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E3B61-79EA-4E2D-9821-90927027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5B6EF-9731-4A9B-AEA9-3A6D267A3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6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3A5C7-2B42-40C4-B344-31FE77EDB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95ED1-41E3-4563-992B-3D9422783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6332-97F4-4036-B9E4-D2299E4A0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B263A-87E9-465C-8551-3039B8F41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06AAA-08B7-41DD-B3F1-D5779A32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03DFA-52B2-4382-8182-D8DC9EF0D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2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705B3-7D31-41D8-BA82-018617161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676CE-7274-4F41-84DE-8757F7168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246D47-BADD-4A51-847A-AF78C766E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B2063B-8482-4618-8651-D69CEAE59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BDE60-7F64-4347-926F-421F57312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D81E07-759D-45DA-A728-2FA12593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0AEB26-0661-4CA0-B563-15040657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A2FEED-ADAF-40DE-B11A-D865E9FB7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1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AA71F-478E-4178-8F18-9DBDA2D4F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6955A8-0CE7-48EA-B342-3C9F2C7D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3B3ED-6C1E-4AEB-A514-6278A45B1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DBB04-D6ED-4454-877D-0BCA67F9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0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714CFB-16C4-44AA-BDE2-3C471F4DA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3BD074-E31D-4383-A63A-ABD9D8E66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7DC49-B5C4-4379-BC3E-8945A0545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3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51081-9029-44B7-80E0-9C57F9BB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A92C1-91B5-4799-A6A6-D13E631FC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650C8-3EF7-4E94-94B3-439C2AC42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805D1-2208-4D80-B9D7-BBB91ADC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23E53D-D588-4450-86F7-470EA88E2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FDBC0-FF3B-44BF-BFFB-878F1353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69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52B6-BEE8-490E-8263-9E3A3C53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5B86AE-5514-4D04-929A-849550082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FB3AF-6689-485A-8ED7-1ACAD8461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632D6-CB00-42A5-8D5F-D1763C806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F3157-7FB0-4A65-A038-388B92A2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0CAC2-61DF-43CE-BDD5-645E9E67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8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505D6D-5460-456E-87B4-4B8F8CA7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278BC-EA1E-4454-90B9-99E7BE45F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2609E-B8BD-4A24-9D4B-ADFB4C0FB9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ABCEF-E642-48DB-AA7D-B5E20A73AFB7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48D4A-BD4D-4954-A8F2-4F3AC16A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E7485-4248-4139-A347-DA5575A1A5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422E-DE22-4BAF-AA78-79A515C9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8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croll: Horizontal 3">
            <a:extLst>
              <a:ext uri="{FF2B5EF4-FFF2-40B4-BE49-F238E27FC236}">
                <a16:creationId xmlns:a16="http://schemas.microsoft.com/office/drawing/2014/main" id="{48B46075-470A-4115-BE93-A54D42F5DD73}"/>
              </a:ext>
            </a:extLst>
          </p:cNvPr>
          <p:cNvSpPr/>
          <p:nvPr/>
        </p:nvSpPr>
        <p:spPr>
          <a:xfrm>
            <a:off x="3737113" y="225287"/>
            <a:ext cx="6069496" cy="1417983"/>
          </a:xfrm>
          <a:prstGeom prst="horizontalScroll">
            <a:avLst/>
          </a:prstGeom>
          <a:solidFill>
            <a:srgbClr val="FFFF0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OM" sz="6000" b="1" dirty="0">
                <a:solidFill>
                  <a:srgbClr val="FF0000"/>
                </a:solidFill>
              </a:rPr>
              <a:t>المراجعة الرابعة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BE7299-5E5D-47D8-B34D-41956C03696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96278" y="1802296"/>
            <a:ext cx="10058399" cy="24251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B32A2B-302F-473C-80F1-3EB2D023DC9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96278" y="4452731"/>
            <a:ext cx="10177669" cy="2179982"/>
          </a:xfrm>
          <a:prstGeom prst="rect">
            <a:avLst/>
          </a:prstGeom>
        </p:spPr>
      </p:pic>
      <p:sp>
        <p:nvSpPr>
          <p:cNvPr id="9" name="Smiley Face 8">
            <a:extLst>
              <a:ext uri="{FF2B5EF4-FFF2-40B4-BE49-F238E27FC236}">
                <a16:creationId xmlns:a16="http://schemas.microsoft.com/office/drawing/2014/main" id="{1D08D986-397B-4B6E-A4D5-4FACA65005C4}"/>
              </a:ext>
            </a:extLst>
          </p:cNvPr>
          <p:cNvSpPr/>
          <p:nvPr/>
        </p:nvSpPr>
        <p:spPr>
          <a:xfrm>
            <a:off x="8693427" y="3313043"/>
            <a:ext cx="636104" cy="59634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>
            <a:extLst>
              <a:ext uri="{FF2B5EF4-FFF2-40B4-BE49-F238E27FC236}">
                <a16:creationId xmlns:a16="http://schemas.microsoft.com/office/drawing/2014/main" id="{12E32AD9-BB40-448B-A221-F642A0DCAA6E}"/>
              </a:ext>
            </a:extLst>
          </p:cNvPr>
          <p:cNvSpPr/>
          <p:nvPr/>
        </p:nvSpPr>
        <p:spPr>
          <a:xfrm>
            <a:off x="7792278" y="5088835"/>
            <a:ext cx="530087" cy="662608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9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3315-2234-4E1B-B283-1B0A803D0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OM" dirty="0"/>
          </a:p>
          <a:p>
            <a:endParaRPr lang="ar-OM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62BA51-58DA-41F1-BBD0-2E86931D754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8174" y="179720"/>
            <a:ext cx="11595652" cy="63477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D54DC5-5933-42C4-99AC-97B330A1762E}"/>
              </a:ext>
            </a:extLst>
          </p:cNvPr>
          <p:cNvSpPr txBox="1"/>
          <p:nvPr/>
        </p:nvSpPr>
        <p:spPr>
          <a:xfrm>
            <a:off x="5597387" y="970391"/>
            <a:ext cx="1073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أميتر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E20789-7293-49E6-9635-DC617253C9A1}"/>
              </a:ext>
            </a:extLst>
          </p:cNvPr>
          <p:cNvSpPr txBox="1"/>
          <p:nvPr/>
        </p:nvSpPr>
        <p:spPr>
          <a:xfrm>
            <a:off x="8729870" y="2345635"/>
            <a:ext cx="26239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FF0000"/>
                </a:solidFill>
              </a:rPr>
              <a:t>فولتميتر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9A7EB0-E6C8-41BD-A6C4-8434A72FE6EE}"/>
              </a:ext>
            </a:extLst>
          </p:cNvPr>
          <p:cNvSpPr txBox="1"/>
          <p:nvPr/>
        </p:nvSpPr>
        <p:spPr>
          <a:xfrm>
            <a:off x="5597387" y="2347995"/>
            <a:ext cx="2862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0000"/>
                </a:solidFill>
              </a:rPr>
              <a:t>مصباح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54A483-4AF9-4D49-A210-088A60541790}"/>
              </a:ext>
            </a:extLst>
          </p:cNvPr>
          <p:cNvSpPr txBox="1"/>
          <p:nvPr/>
        </p:nvSpPr>
        <p:spPr>
          <a:xfrm>
            <a:off x="5006009" y="5226314"/>
            <a:ext cx="37238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FF0000"/>
                </a:solidFill>
              </a:rPr>
              <a:t>علي التوازي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353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1CA377-C208-4353-A52F-2E3655618BB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5774" y="212035"/>
            <a:ext cx="11860695" cy="32169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1FAD50-8834-4D5D-ACF6-E28AA64EC6D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5774" y="3670852"/>
            <a:ext cx="11860695" cy="29751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89D101-DAE4-424B-813F-FEBF74682E88}"/>
              </a:ext>
            </a:extLst>
          </p:cNvPr>
          <p:cNvSpPr txBox="1"/>
          <p:nvPr/>
        </p:nvSpPr>
        <p:spPr>
          <a:xfrm>
            <a:off x="2782956" y="1732722"/>
            <a:ext cx="6997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V = I X R = 2 X 10 = 20 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EF015E-A221-4629-9CC3-1C21BFCA2D62}"/>
              </a:ext>
            </a:extLst>
          </p:cNvPr>
          <p:cNvSpPr txBox="1"/>
          <p:nvPr/>
        </p:nvSpPr>
        <p:spPr>
          <a:xfrm>
            <a:off x="2782956" y="2769034"/>
            <a:ext cx="637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V = I X R = 1 X 20 = 20 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EA73E3-0635-48CA-9026-87E0E1A3AB19}"/>
              </a:ext>
            </a:extLst>
          </p:cNvPr>
          <p:cNvSpPr txBox="1"/>
          <p:nvPr/>
        </p:nvSpPr>
        <p:spPr>
          <a:xfrm>
            <a:off x="2782956" y="4949687"/>
            <a:ext cx="58972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</a:rPr>
              <a:t>R = V / I = 36 / 4.5 = 8 </a:t>
            </a:r>
            <a:r>
              <a:rPr lang="ar-OM" sz="4400" b="1" dirty="0">
                <a:solidFill>
                  <a:srgbClr val="002060"/>
                </a:solidFill>
              </a:rPr>
              <a:t>أوم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8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0E3444-D793-4F0C-989E-84AA9D2B38C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91548" y="119270"/>
            <a:ext cx="11555895" cy="65730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FE379C-6DEA-430A-ABB6-E930859C62E3}"/>
              </a:ext>
            </a:extLst>
          </p:cNvPr>
          <p:cNvSpPr txBox="1"/>
          <p:nvPr/>
        </p:nvSpPr>
        <p:spPr>
          <a:xfrm>
            <a:off x="7050156" y="1895061"/>
            <a:ext cx="2173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37 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F3CD23-7E5E-4638-8F63-D762EBCF922F}"/>
              </a:ext>
            </a:extLst>
          </p:cNvPr>
          <p:cNvSpPr txBox="1"/>
          <p:nvPr/>
        </p:nvSpPr>
        <p:spPr>
          <a:xfrm>
            <a:off x="6096000" y="4306956"/>
            <a:ext cx="21733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6.4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199C95-3761-449A-AD9E-E6B98CE5139C}"/>
              </a:ext>
            </a:extLst>
          </p:cNvPr>
          <p:cNvSpPr txBox="1"/>
          <p:nvPr/>
        </p:nvSpPr>
        <p:spPr>
          <a:xfrm>
            <a:off x="3260035" y="4802424"/>
            <a:ext cx="14974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0000"/>
                </a:solidFill>
              </a:rPr>
              <a:t>الأميتر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4ADB31-5323-46DB-9A01-03EC26A69838}"/>
              </a:ext>
            </a:extLst>
          </p:cNvPr>
          <p:cNvSpPr txBox="1"/>
          <p:nvPr/>
        </p:nvSpPr>
        <p:spPr>
          <a:xfrm>
            <a:off x="8892208" y="5187144"/>
            <a:ext cx="1669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التوالي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09F3B1-660D-44F8-BFDA-50EDFE4D5EEB}"/>
              </a:ext>
            </a:extLst>
          </p:cNvPr>
          <p:cNvSpPr txBox="1"/>
          <p:nvPr/>
        </p:nvSpPr>
        <p:spPr>
          <a:xfrm>
            <a:off x="9037983" y="5714205"/>
            <a:ext cx="1669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الفولتميتر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643952-AC0C-4886-83D6-7C7245DF1CDF}"/>
              </a:ext>
            </a:extLst>
          </p:cNvPr>
          <p:cNvSpPr txBox="1"/>
          <p:nvPr/>
        </p:nvSpPr>
        <p:spPr>
          <a:xfrm>
            <a:off x="5592418" y="5806971"/>
            <a:ext cx="1510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التوازي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246206-AC7A-443E-A167-7355E4A3FBFC}"/>
              </a:ext>
            </a:extLst>
          </p:cNvPr>
          <p:cNvSpPr txBox="1"/>
          <p:nvPr/>
        </p:nvSpPr>
        <p:spPr>
          <a:xfrm>
            <a:off x="3538330" y="5833475"/>
            <a:ext cx="1630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FF0000"/>
                </a:solidFill>
              </a:rPr>
              <a:t>الخلية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99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1D0741-F96F-47F3-9AB7-5C13EC9F5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4470" y="1166192"/>
            <a:ext cx="4240695" cy="12438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6D6F8B-29EB-4DB4-BA12-96401542BA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470" y="2537586"/>
            <a:ext cx="4350647" cy="12438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2CBBFC3-2F62-4C3E-AAF9-8A28AB3F93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8469" y="160889"/>
            <a:ext cx="4055165" cy="12438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8AF48BC-A034-4021-A6D9-BD7FFA47FB2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4800" y="3988904"/>
            <a:ext cx="11370365" cy="270820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B0DB963-C875-4442-903C-13BDBED3DB85}"/>
              </a:ext>
            </a:extLst>
          </p:cNvPr>
          <p:cNvSpPr txBox="1"/>
          <p:nvPr/>
        </p:nvSpPr>
        <p:spPr>
          <a:xfrm>
            <a:off x="1007165" y="1612208"/>
            <a:ext cx="43864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I=Q/t=20/1=20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D92F36-00DE-4E95-BB79-0B42E92BE3B8}"/>
              </a:ext>
            </a:extLst>
          </p:cNvPr>
          <p:cNvSpPr txBox="1"/>
          <p:nvPr/>
        </p:nvSpPr>
        <p:spPr>
          <a:xfrm>
            <a:off x="1007165" y="2769704"/>
            <a:ext cx="56586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Q=I x t = 4 x 10 = 40 C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66067C10-0245-4E8D-8DDB-4BAA0E0626DF}"/>
              </a:ext>
            </a:extLst>
          </p:cNvPr>
          <p:cNvSpPr/>
          <p:nvPr/>
        </p:nvSpPr>
        <p:spPr>
          <a:xfrm>
            <a:off x="5115339" y="1792785"/>
            <a:ext cx="2319131" cy="52716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E98D108A-2B3F-4FB0-AA2B-80A950CEC586}"/>
              </a:ext>
            </a:extLst>
          </p:cNvPr>
          <p:cNvSpPr/>
          <p:nvPr/>
        </p:nvSpPr>
        <p:spPr>
          <a:xfrm>
            <a:off x="6096000" y="2869096"/>
            <a:ext cx="1338470" cy="457201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FE7749-7C07-4E30-9E7E-3FBAF6AA9E2E}"/>
              </a:ext>
            </a:extLst>
          </p:cNvPr>
          <p:cNvSpPr txBox="1"/>
          <p:nvPr/>
        </p:nvSpPr>
        <p:spPr>
          <a:xfrm>
            <a:off x="1802295" y="5003960"/>
            <a:ext cx="6626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Q = I X t = 2.4 x 1 = 2.4 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812634-7141-4B77-AAA1-A941F3EF2193}"/>
              </a:ext>
            </a:extLst>
          </p:cNvPr>
          <p:cNvSpPr txBox="1"/>
          <p:nvPr/>
        </p:nvSpPr>
        <p:spPr>
          <a:xfrm>
            <a:off x="2347600" y="5898182"/>
            <a:ext cx="72621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Q = I X t = 2.4 x 30 = 72 C</a:t>
            </a:r>
          </a:p>
        </p:txBody>
      </p:sp>
    </p:spTree>
    <p:extLst>
      <p:ext uri="{BB962C8B-B14F-4D97-AF65-F5344CB8AC3E}">
        <p14:creationId xmlns:p14="http://schemas.microsoft.com/office/powerpoint/2010/main" val="291707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  <p:bldP spid="15" grpId="0" animBg="1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C095A53-BDC4-4241-A57D-D44B4C365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57071"/>
              </p:ext>
            </p:extLst>
          </p:nvPr>
        </p:nvGraphicFramePr>
        <p:xfrm>
          <a:off x="410817" y="410817"/>
          <a:ext cx="11555896" cy="61887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88974">
                  <a:extLst>
                    <a:ext uri="{9D8B030D-6E8A-4147-A177-3AD203B41FA5}">
                      <a16:colId xmlns:a16="http://schemas.microsoft.com/office/drawing/2014/main" val="540744034"/>
                    </a:ext>
                  </a:extLst>
                </a:gridCol>
                <a:gridCol w="2888974">
                  <a:extLst>
                    <a:ext uri="{9D8B030D-6E8A-4147-A177-3AD203B41FA5}">
                      <a16:colId xmlns:a16="http://schemas.microsoft.com/office/drawing/2014/main" val="337711690"/>
                    </a:ext>
                  </a:extLst>
                </a:gridCol>
                <a:gridCol w="3405809">
                  <a:extLst>
                    <a:ext uri="{9D8B030D-6E8A-4147-A177-3AD203B41FA5}">
                      <a16:colId xmlns:a16="http://schemas.microsoft.com/office/drawing/2014/main" val="1484247559"/>
                    </a:ext>
                  </a:extLst>
                </a:gridCol>
                <a:gridCol w="2372139">
                  <a:extLst>
                    <a:ext uri="{9D8B030D-6E8A-4147-A177-3AD203B41FA5}">
                      <a16:colId xmlns:a16="http://schemas.microsoft.com/office/drawing/2014/main" val="2006587750"/>
                    </a:ext>
                  </a:extLst>
                </a:gridCol>
              </a:tblGrid>
              <a:tr h="12377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119807"/>
                  </a:ext>
                </a:extLst>
              </a:tr>
              <a:tr h="12377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218812"/>
                  </a:ext>
                </a:extLst>
              </a:tr>
              <a:tr h="12377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718784"/>
                  </a:ext>
                </a:extLst>
              </a:tr>
              <a:tr h="12377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982555"/>
                  </a:ext>
                </a:extLst>
              </a:tr>
              <a:tr h="123775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75983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A6EE472-4795-414A-A0DA-55C38203D43C}"/>
              </a:ext>
            </a:extLst>
          </p:cNvPr>
          <p:cNvSpPr txBox="1"/>
          <p:nvPr/>
        </p:nvSpPr>
        <p:spPr>
          <a:xfrm>
            <a:off x="9621077" y="662609"/>
            <a:ext cx="2849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002060"/>
                </a:solidFill>
              </a:rPr>
              <a:t>وجه المقارنة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F918C-46C8-42E7-AB36-297112AE1568}"/>
              </a:ext>
            </a:extLst>
          </p:cNvPr>
          <p:cNvSpPr txBox="1"/>
          <p:nvPr/>
        </p:nvSpPr>
        <p:spPr>
          <a:xfrm>
            <a:off x="6771861" y="755374"/>
            <a:ext cx="2464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FF0000"/>
                </a:solidFill>
              </a:rPr>
              <a:t>شدة التيار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BE1615-FA13-4168-974A-44BA41896A02}"/>
              </a:ext>
            </a:extLst>
          </p:cNvPr>
          <p:cNvSpPr txBox="1"/>
          <p:nvPr/>
        </p:nvSpPr>
        <p:spPr>
          <a:xfrm>
            <a:off x="3525078" y="755374"/>
            <a:ext cx="2279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FF00"/>
                </a:solidFill>
              </a:rPr>
              <a:t>فرق الجهد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3C0C87-889F-42F8-993C-B8C3018E3A63}"/>
              </a:ext>
            </a:extLst>
          </p:cNvPr>
          <p:cNvSpPr txBox="1"/>
          <p:nvPr/>
        </p:nvSpPr>
        <p:spPr>
          <a:xfrm>
            <a:off x="649357" y="755374"/>
            <a:ext cx="2067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7030A0"/>
                </a:solidFill>
              </a:rPr>
              <a:t>المقاومة</a:t>
            </a:r>
            <a:endParaRPr lang="en-US" sz="5400" b="1" dirty="0">
              <a:solidFill>
                <a:srgbClr val="7030A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4DE78C-E30D-4E57-85C7-052AC29A8CA1}"/>
              </a:ext>
            </a:extLst>
          </p:cNvPr>
          <p:cNvSpPr txBox="1"/>
          <p:nvPr/>
        </p:nvSpPr>
        <p:spPr>
          <a:xfrm>
            <a:off x="9806609" y="1876288"/>
            <a:ext cx="19745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2060"/>
                </a:solidFill>
              </a:rPr>
              <a:t>التعريف</a:t>
            </a:r>
            <a:endParaRPr lang="en-US" sz="4400" b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1E014B-E840-44D8-A8C3-6977EC0A80B2}"/>
              </a:ext>
            </a:extLst>
          </p:cNvPr>
          <p:cNvSpPr txBox="1"/>
          <p:nvPr/>
        </p:nvSpPr>
        <p:spPr>
          <a:xfrm>
            <a:off x="6188765" y="1762540"/>
            <a:ext cx="3114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2400" b="1" dirty="0">
                <a:solidFill>
                  <a:schemeClr val="accent2">
                    <a:lumMod val="75000"/>
                  </a:schemeClr>
                </a:solidFill>
              </a:rPr>
              <a:t>هي المعدل الذي تعبر فيه الشحنات الكهربائية نقطة ما في دائرة كهربائية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881EA0-0C27-41C8-BC6A-1217B7A13A11}"/>
              </a:ext>
            </a:extLst>
          </p:cNvPr>
          <p:cNvSpPr txBox="1"/>
          <p:nvPr/>
        </p:nvSpPr>
        <p:spPr>
          <a:xfrm>
            <a:off x="3392557" y="1762540"/>
            <a:ext cx="2411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2400" b="1" dirty="0">
                <a:solidFill>
                  <a:schemeClr val="accent6">
                    <a:lumMod val="50000"/>
                  </a:schemeClr>
                </a:solidFill>
              </a:rPr>
              <a:t>هو الطاقة اللازمة لتحريك شحنة واحد كولوم بين نقطتين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24E4FC-6A39-42D6-B2E0-85FD5F02823E}"/>
              </a:ext>
            </a:extLst>
          </p:cNvPr>
          <p:cNvSpPr txBox="1"/>
          <p:nvPr/>
        </p:nvSpPr>
        <p:spPr>
          <a:xfrm>
            <a:off x="530087" y="1762540"/>
            <a:ext cx="26769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2400" b="1" dirty="0">
                <a:solidFill>
                  <a:srgbClr val="0070C0"/>
                </a:solidFill>
              </a:rPr>
              <a:t>مدي ممانعة تدفق تيار كهربائي في دائرة كهربائية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375CCA-DB45-4098-94FA-427704966457}"/>
              </a:ext>
            </a:extLst>
          </p:cNvPr>
          <p:cNvSpPr txBox="1"/>
          <p:nvPr/>
        </p:nvSpPr>
        <p:spPr>
          <a:xfrm>
            <a:off x="9621077" y="2993481"/>
            <a:ext cx="30214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002060"/>
                </a:solidFill>
              </a:rPr>
              <a:t>وحدة القياس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EE3BE0-8BDD-4ABE-84BC-FDD40622D6BB}"/>
              </a:ext>
            </a:extLst>
          </p:cNvPr>
          <p:cNvSpPr txBox="1"/>
          <p:nvPr/>
        </p:nvSpPr>
        <p:spPr>
          <a:xfrm>
            <a:off x="6612835" y="3135244"/>
            <a:ext cx="1855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0000"/>
                </a:solidFill>
              </a:rPr>
              <a:t>الأمبير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F19C5F-D15B-4004-AC6C-FC73CB70F72B}"/>
              </a:ext>
            </a:extLst>
          </p:cNvPr>
          <p:cNvSpPr txBox="1"/>
          <p:nvPr/>
        </p:nvSpPr>
        <p:spPr>
          <a:xfrm>
            <a:off x="3962400" y="3073689"/>
            <a:ext cx="17227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FF0000"/>
                </a:solidFill>
              </a:rPr>
              <a:t>الفولت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4E8CB9-F732-481C-8E26-CBAFE768C5B6}"/>
              </a:ext>
            </a:extLst>
          </p:cNvPr>
          <p:cNvSpPr txBox="1"/>
          <p:nvPr/>
        </p:nvSpPr>
        <p:spPr>
          <a:xfrm>
            <a:off x="795130" y="3073689"/>
            <a:ext cx="2491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FF0000"/>
                </a:solidFill>
              </a:rPr>
              <a:t>الأوم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ACE0D0-20CE-43C5-B81C-E1ACB7B471C4}"/>
              </a:ext>
            </a:extLst>
          </p:cNvPr>
          <p:cNvSpPr txBox="1"/>
          <p:nvPr/>
        </p:nvSpPr>
        <p:spPr>
          <a:xfrm>
            <a:off x="9621077" y="4186876"/>
            <a:ext cx="31142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200" b="1" dirty="0">
                <a:solidFill>
                  <a:srgbClr val="002060"/>
                </a:solidFill>
              </a:rPr>
              <a:t>الجهاز المستخدم للقياس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91D92B-9CD9-420B-8AD1-B1511BC0D066}"/>
              </a:ext>
            </a:extLst>
          </p:cNvPr>
          <p:cNvSpPr txBox="1"/>
          <p:nvPr/>
        </p:nvSpPr>
        <p:spPr>
          <a:xfrm>
            <a:off x="6771861" y="4398907"/>
            <a:ext cx="1987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7030A0"/>
                </a:solidFill>
              </a:rPr>
              <a:t>الأميتر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6A77C0-38D2-48B6-AC79-913E5411D984}"/>
              </a:ext>
            </a:extLst>
          </p:cNvPr>
          <p:cNvSpPr txBox="1"/>
          <p:nvPr/>
        </p:nvSpPr>
        <p:spPr>
          <a:xfrm>
            <a:off x="3525078" y="4398907"/>
            <a:ext cx="1987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7030A0"/>
                </a:solidFill>
              </a:rPr>
              <a:t>الفولتميتر</a:t>
            </a:r>
            <a:endParaRPr lang="en-US" sz="4400" b="1" dirty="0">
              <a:solidFill>
                <a:srgbClr val="7030A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E5913F-C52E-44AD-87A1-5B21CA2729AF}"/>
              </a:ext>
            </a:extLst>
          </p:cNvPr>
          <p:cNvSpPr txBox="1"/>
          <p:nvPr/>
        </p:nvSpPr>
        <p:spPr>
          <a:xfrm>
            <a:off x="795130" y="4083760"/>
            <a:ext cx="2226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600" b="1" dirty="0">
                <a:solidFill>
                  <a:srgbClr val="7030A0"/>
                </a:solidFill>
              </a:rPr>
              <a:t>الأوميتر أو الملتيميتر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E379BF-07E8-4488-BD79-6A042B547468}"/>
              </a:ext>
            </a:extLst>
          </p:cNvPr>
          <p:cNvSpPr txBox="1"/>
          <p:nvPr/>
        </p:nvSpPr>
        <p:spPr>
          <a:xfrm>
            <a:off x="9713843" y="5518581"/>
            <a:ext cx="2478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200" b="1" dirty="0">
                <a:solidFill>
                  <a:srgbClr val="002060"/>
                </a:solidFill>
              </a:rPr>
              <a:t>طريقة توصيل الجهاز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85C4F-9F04-4F99-9EB1-BDED53314579}"/>
              </a:ext>
            </a:extLst>
          </p:cNvPr>
          <p:cNvSpPr txBox="1"/>
          <p:nvPr/>
        </p:nvSpPr>
        <p:spPr>
          <a:xfrm>
            <a:off x="6692347" y="5692537"/>
            <a:ext cx="2928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B050"/>
                </a:solidFill>
              </a:rPr>
              <a:t>علي التوالي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7E7CEF-625E-494B-9403-E095E4973EB2}"/>
              </a:ext>
            </a:extLst>
          </p:cNvPr>
          <p:cNvSpPr txBox="1"/>
          <p:nvPr/>
        </p:nvSpPr>
        <p:spPr>
          <a:xfrm>
            <a:off x="3525078" y="5531613"/>
            <a:ext cx="2941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00B050"/>
                </a:solidFill>
              </a:rPr>
              <a:t>علي التوازي</a:t>
            </a:r>
            <a:endParaRPr lang="en-US" sz="4400" b="1" dirty="0">
              <a:solidFill>
                <a:srgbClr val="00B050"/>
              </a:solidFill>
            </a:endParaRPr>
          </a:p>
        </p:txBody>
      </p:sp>
      <p:sp>
        <p:nvSpPr>
          <p:cNvPr id="24" name="Minus Sign 23">
            <a:extLst>
              <a:ext uri="{FF2B5EF4-FFF2-40B4-BE49-F238E27FC236}">
                <a16:creationId xmlns:a16="http://schemas.microsoft.com/office/drawing/2014/main" id="{834E1C02-6567-43FC-82F9-4F09D0C17248}"/>
              </a:ext>
            </a:extLst>
          </p:cNvPr>
          <p:cNvSpPr/>
          <p:nvPr/>
        </p:nvSpPr>
        <p:spPr>
          <a:xfrm>
            <a:off x="1046922" y="5692537"/>
            <a:ext cx="1669774" cy="384720"/>
          </a:xfrm>
          <a:prstGeom prst="mathMin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4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3C2192-2BA2-4DF1-AE8C-D691985AC88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83096" y="178904"/>
            <a:ext cx="11290852" cy="30976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A3B68F-EDD7-44CE-B751-DEF7B4D0D4E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83096" y="3581400"/>
            <a:ext cx="11290852" cy="30976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51880A-0C45-4C67-B217-2621E82457CD}"/>
              </a:ext>
            </a:extLst>
          </p:cNvPr>
          <p:cNvSpPr txBox="1"/>
          <p:nvPr/>
        </p:nvSpPr>
        <p:spPr>
          <a:xfrm>
            <a:off x="6506818" y="1114770"/>
            <a:ext cx="296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FF0000"/>
                </a:solidFill>
              </a:rPr>
              <a:t>الفولتميتر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164E0C-8B63-4F91-8E73-D5B821338F50}"/>
              </a:ext>
            </a:extLst>
          </p:cNvPr>
          <p:cNvSpPr txBox="1"/>
          <p:nvPr/>
        </p:nvSpPr>
        <p:spPr>
          <a:xfrm>
            <a:off x="6811618" y="2098167"/>
            <a:ext cx="3087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002060"/>
                </a:solidFill>
              </a:rPr>
              <a:t>الفولت</a:t>
            </a:r>
            <a:endParaRPr lang="en-US" sz="5400" b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BFFD29-6988-4FC2-AA78-0BCC2DA3BF33}"/>
              </a:ext>
            </a:extLst>
          </p:cNvPr>
          <p:cNvSpPr txBox="1"/>
          <p:nvPr/>
        </p:nvSpPr>
        <p:spPr>
          <a:xfrm>
            <a:off x="5883966" y="4940760"/>
            <a:ext cx="2292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7030A0"/>
                </a:solidFill>
              </a:rPr>
              <a:t>الأميتر</a:t>
            </a:r>
            <a:endParaRPr lang="en-US" sz="5400" b="1" dirty="0">
              <a:solidFill>
                <a:srgbClr val="7030A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B50B7A-5011-4D5E-9B57-53DF3CD55A35}"/>
              </a:ext>
            </a:extLst>
          </p:cNvPr>
          <p:cNvSpPr txBox="1"/>
          <p:nvPr/>
        </p:nvSpPr>
        <p:spPr>
          <a:xfrm>
            <a:off x="7421218" y="5707225"/>
            <a:ext cx="1643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00B050"/>
                </a:solidFill>
              </a:rPr>
              <a:t>الأمبير</a:t>
            </a:r>
            <a:endParaRPr lang="en-US" sz="5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16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E1B2C3E-22BA-4E5A-A2E5-F32DCF31BBB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696279" y="172278"/>
            <a:ext cx="10098156" cy="19613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E115CB-3F4A-4DDB-976B-40FAD2FF672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79443" y="2382079"/>
            <a:ext cx="10747514" cy="19613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5D92A4-C3DE-4CE3-B8AF-FAB9A486139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79443" y="4601403"/>
            <a:ext cx="10747514" cy="196132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BD98C34-4F62-46E4-88EB-56C67CD9A8A7}"/>
              </a:ext>
            </a:extLst>
          </p:cNvPr>
          <p:cNvSpPr txBox="1"/>
          <p:nvPr/>
        </p:nvSpPr>
        <p:spPr>
          <a:xfrm>
            <a:off x="3419061" y="1152938"/>
            <a:ext cx="5658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000" b="1" dirty="0">
                <a:solidFill>
                  <a:srgbClr val="FF0000"/>
                </a:solidFill>
              </a:rPr>
              <a:t>يزداد تدفق الالكترونات</a:t>
            </a:r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01C8F46-9CDD-4B95-A5A6-B1492DEF9B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757" y="172278"/>
            <a:ext cx="1590262" cy="156554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027E9D9-B54D-418A-8DB0-D3B5906305CA}"/>
              </a:ext>
            </a:extLst>
          </p:cNvPr>
          <p:cNvSpPr txBox="1"/>
          <p:nvPr/>
        </p:nvSpPr>
        <p:spPr>
          <a:xfrm>
            <a:off x="762000" y="3039573"/>
            <a:ext cx="5983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V = I X R = 0.25 X 100 = 25 V</a:t>
            </a:r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3694B1CA-DA28-474E-833C-C1E223F77EDE}"/>
              </a:ext>
            </a:extLst>
          </p:cNvPr>
          <p:cNvSpPr/>
          <p:nvPr/>
        </p:nvSpPr>
        <p:spPr>
          <a:xfrm>
            <a:off x="9077739" y="3273287"/>
            <a:ext cx="622852" cy="516835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DDE7B7FD-9E54-4F43-A66E-A2E6D58728E9}"/>
              </a:ext>
            </a:extLst>
          </p:cNvPr>
          <p:cNvSpPr/>
          <p:nvPr/>
        </p:nvSpPr>
        <p:spPr>
          <a:xfrm>
            <a:off x="11145078" y="5300870"/>
            <a:ext cx="781879" cy="543339"/>
          </a:xfrm>
          <a:prstGeom prst="hear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4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B8BD81-FA7B-4E03-A81E-5E5F65F7E8E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56392" y="278296"/>
            <a:ext cx="4776581" cy="64538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F6A41E9-725B-494E-81DB-BB9AD8C735E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65702" y="202096"/>
            <a:ext cx="6518413" cy="64538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122DDC7-C2B9-405B-8D33-DF2FF64B376C}"/>
              </a:ext>
            </a:extLst>
          </p:cNvPr>
          <p:cNvSpPr txBox="1"/>
          <p:nvPr/>
        </p:nvSpPr>
        <p:spPr>
          <a:xfrm>
            <a:off x="7256392" y="4055165"/>
            <a:ext cx="19008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R = V / I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     = 6 / 0.5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      = 12 </a:t>
            </a:r>
            <a:r>
              <a:rPr lang="ar-OM" sz="2800" b="1" dirty="0">
                <a:solidFill>
                  <a:srgbClr val="FF0000"/>
                </a:solidFill>
              </a:rPr>
              <a:t>أوم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A6CE20-3C47-495A-B907-4D0E3FF65B0C}"/>
              </a:ext>
            </a:extLst>
          </p:cNvPr>
          <p:cNvSpPr/>
          <p:nvPr/>
        </p:nvSpPr>
        <p:spPr>
          <a:xfrm>
            <a:off x="10933043" y="5976730"/>
            <a:ext cx="927653" cy="47707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A98762-D377-4CEA-A73D-3FA64BC2B275}"/>
              </a:ext>
            </a:extLst>
          </p:cNvPr>
          <p:cNvSpPr txBox="1"/>
          <p:nvPr/>
        </p:nvSpPr>
        <p:spPr>
          <a:xfrm>
            <a:off x="4744279" y="2623930"/>
            <a:ext cx="16697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2.50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8AF173-B884-4FAA-844C-9330664639E5}"/>
              </a:ext>
            </a:extLst>
          </p:cNvPr>
          <p:cNvSpPr txBox="1"/>
          <p:nvPr/>
        </p:nvSpPr>
        <p:spPr>
          <a:xfrm>
            <a:off x="617881" y="3105834"/>
            <a:ext cx="3279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38 / 1000 = 0.038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3D9174-3201-4A18-97D4-157C04A10815}"/>
              </a:ext>
            </a:extLst>
          </p:cNvPr>
          <p:cNvSpPr txBox="1"/>
          <p:nvPr/>
        </p:nvSpPr>
        <p:spPr>
          <a:xfrm>
            <a:off x="3995533" y="5807478"/>
            <a:ext cx="1152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1.7 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870057-7B80-4F08-8234-F9021D897841}"/>
              </a:ext>
            </a:extLst>
          </p:cNvPr>
          <p:cNvSpPr txBox="1"/>
          <p:nvPr/>
        </p:nvSpPr>
        <p:spPr>
          <a:xfrm>
            <a:off x="611261" y="5972841"/>
            <a:ext cx="3127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16 / 1000 = 0.016 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991F5D-39BC-4B7C-AF20-09E3F81EC760}"/>
              </a:ext>
            </a:extLst>
          </p:cNvPr>
          <p:cNvSpPr txBox="1"/>
          <p:nvPr/>
        </p:nvSpPr>
        <p:spPr>
          <a:xfrm>
            <a:off x="393425" y="319566"/>
            <a:ext cx="2160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 = 1000 mA</a:t>
            </a:r>
          </a:p>
        </p:txBody>
      </p:sp>
    </p:spTree>
    <p:extLst>
      <p:ext uri="{BB962C8B-B14F-4D97-AF65-F5344CB8AC3E}">
        <p14:creationId xmlns:p14="http://schemas.microsoft.com/office/powerpoint/2010/main" val="398885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7DCB8E-DD84-4190-B9EA-73650700C5E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51791" y="198783"/>
            <a:ext cx="11675166" cy="65200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0DFA5C-7FF4-4FC3-9CDA-2DC1ED4A850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61253" y="1470991"/>
            <a:ext cx="4094922" cy="2329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72158D-B404-425B-B41C-535F585696BE}"/>
              </a:ext>
            </a:extLst>
          </p:cNvPr>
          <p:cNvSpPr txBox="1"/>
          <p:nvPr/>
        </p:nvSpPr>
        <p:spPr>
          <a:xfrm>
            <a:off x="2875722" y="4346713"/>
            <a:ext cx="28757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R = V / 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33EB6-A3D8-44B0-AB53-A09543D0FF7B}"/>
              </a:ext>
            </a:extLst>
          </p:cNvPr>
          <p:cNvSpPr txBox="1"/>
          <p:nvPr/>
        </p:nvSpPr>
        <p:spPr>
          <a:xfrm>
            <a:off x="1192695" y="5889776"/>
            <a:ext cx="7050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R = V / I = 1.42 / 0.27 = 5.2 </a:t>
            </a:r>
            <a:r>
              <a:rPr lang="ar-OM" sz="4400" b="1" dirty="0">
                <a:solidFill>
                  <a:srgbClr val="FF0000"/>
                </a:solidFill>
              </a:rPr>
              <a:t>أوم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9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DD7E7B-28C3-44D4-9BC1-662942F009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4801" y="198783"/>
            <a:ext cx="11449878" cy="64803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577AA1-7D29-4442-8FB4-5BB31F15931D}"/>
              </a:ext>
            </a:extLst>
          </p:cNvPr>
          <p:cNvSpPr txBox="1"/>
          <p:nvPr/>
        </p:nvSpPr>
        <p:spPr>
          <a:xfrm>
            <a:off x="3657599" y="3429000"/>
            <a:ext cx="8786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3200" b="1" dirty="0">
                <a:solidFill>
                  <a:srgbClr val="FF0000"/>
                </a:solidFill>
              </a:rPr>
              <a:t>مدي ممانعة تدفق التيار الكهربائي في الدائرة الكهربائية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72A4AB-5C07-4236-866A-BB676B7E48B0}"/>
              </a:ext>
            </a:extLst>
          </p:cNvPr>
          <p:cNvSpPr txBox="1"/>
          <p:nvPr/>
        </p:nvSpPr>
        <p:spPr>
          <a:xfrm>
            <a:off x="1298715" y="3721387"/>
            <a:ext cx="75404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R = V / I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   = 12 / 2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     = 6 </a:t>
            </a:r>
            <a:r>
              <a:rPr lang="ar-OM" sz="4000" b="1" dirty="0">
                <a:solidFill>
                  <a:srgbClr val="FF0000"/>
                </a:solidFill>
              </a:rPr>
              <a:t>أوم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F4598E-76DB-47F1-95E4-5ED72B7A173F}"/>
              </a:ext>
            </a:extLst>
          </p:cNvPr>
          <p:cNvSpPr txBox="1"/>
          <p:nvPr/>
        </p:nvSpPr>
        <p:spPr>
          <a:xfrm>
            <a:off x="4638261" y="5909655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400" b="1" dirty="0">
                <a:solidFill>
                  <a:srgbClr val="FF0000"/>
                </a:solidFill>
              </a:rPr>
              <a:t>تنقص قراءة الأميتر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25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CDCD49-5B4F-46D8-A35D-59B4A060367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47779" y="132522"/>
            <a:ext cx="5686425" cy="14842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560DB0-F913-4888-B3E0-4ED1AFF1AC9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8870" y="1736035"/>
            <a:ext cx="11205334" cy="498944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128F687-EB74-491E-8475-FF19E32D09F1}"/>
              </a:ext>
            </a:extLst>
          </p:cNvPr>
          <p:cNvSpPr txBox="1"/>
          <p:nvPr/>
        </p:nvSpPr>
        <p:spPr>
          <a:xfrm>
            <a:off x="151780" y="520700"/>
            <a:ext cx="609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 I = V / R = 12 / 600 = 0.02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ED053F-4E90-426A-80F1-D06458839F14}"/>
              </a:ext>
            </a:extLst>
          </p:cNvPr>
          <p:cNvSpPr txBox="1"/>
          <p:nvPr/>
        </p:nvSpPr>
        <p:spPr>
          <a:xfrm>
            <a:off x="4784035" y="5022574"/>
            <a:ext cx="5102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4800" b="1" dirty="0">
                <a:solidFill>
                  <a:srgbClr val="002060"/>
                </a:solidFill>
              </a:rPr>
              <a:t>تزداد شدة التيار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F6766-E227-4944-A0B4-82CBA3B30D75}"/>
              </a:ext>
            </a:extLst>
          </p:cNvPr>
          <p:cNvSpPr txBox="1"/>
          <p:nvPr/>
        </p:nvSpPr>
        <p:spPr>
          <a:xfrm>
            <a:off x="5433391" y="5908166"/>
            <a:ext cx="35250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OM" sz="5400" b="1" dirty="0">
                <a:solidFill>
                  <a:srgbClr val="002060"/>
                </a:solidFill>
              </a:rPr>
              <a:t>تقل شدة التيار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51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267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mimi kassem</dc:creator>
  <cp:lastModifiedBy>mimi kassem</cp:lastModifiedBy>
  <cp:revision>18</cp:revision>
  <dcterms:created xsi:type="dcterms:W3CDTF">2021-05-18T04:28:15Z</dcterms:created>
  <dcterms:modified xsi:type="dcterms:W3CDTF">2021-05-19T05:15:23Z</dcterms:modified>
</cp:coreProperties>
</file>