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24"/>
  </p:notesMasterIdLst>
  <p:sldIdLst>
    <p:sldId id="256" r:id="rId3"/>
    <p:sldId id="294" r:id="rId4"/>
    <p:sldId id="265" r:id="rId5"/>
    <p:sldId id="279" r:id="rId6"/>
    <p:sldId id="281" r:id="rId7"/>
    <p:sldId id="282" r:id="rId8"/>
    <p:sldId id="280" r:id="rId9"/>
    <p:sldId id="283" r:id="rId10"/>
    <p:sldId id="285" r:id="rId11"/>
    <p:sldId id="284" r:id="rId12"/>
    <p:sldId id="286" r:id="rId13"/>
    <p:sldId id="287" r:id="rId14"/>
    <p:sldId id="288" r:id="rId15"/>
    <p:sldId id="267" r:id="rId16"/>
    <p:sldId id="291" r:id="rId17"/>
    <p:sldId id="290" r:id="rId18"/>
    <p:sldId id="289" r:id="rId19"/>
    <p:sldId id="293" r:id="rId20"/>
    <p:sldId id="292" r:id="rId21"/>
    <p:sldId id="270" r:id="rId22"/>
    <p:sldId id="263" r:id="rId23"/>
  </p:sldIdLst>
  <p:sldSz cx="12192000" cy="6858000"/>
  <p:notesSz cx="6858000" cy="9144000"/>
  <p:embeddedFontLst>
    <p:embeddedFont>
      <p:font typeface="Gill Sans" panose="020B0604020202020204" charset="0"/>
      <p:regular r:id="rId25"/>
      <p:bold r:id="rId26"/>
    </p:embeddedFont>
    <p:embeddedFont>
      <p:font typeface="Calibri" panose="020F0502020204030204" pitchFamily="34" charset="0"/>
      <p:regular r:id="rId27"/>
      <p:bold r:id="rId28"/>
    </p:embeddedFont>
    <p:embeddedFont>
      <p:font typeface="Sakkal Majalla" panose="02000000000000000000" pitchFamily="2" charset="-78"/>
      <p:regular r:id="rId29"/>
      <p:bold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icn5lth8zIUn3ceMcYfoD+1ywd9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2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2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1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388620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588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012227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0425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dirty="0" smtClean="0"/>
              <a:t> </a:t>
            </a:r>
            <a:r>
              <a:rPr lang="ar-SA" dirty="0" smtClean="0"/>
              <a:t>الإملاء :  نصب</a:t>
            </a:r>
            <a:r>
              <a:rPr lang="ar-SA" baseline="0" dirty="0" smtClean="0"/>
              <a:t> الفعل المضارع</a:t>
            </a:r>
            <a:r>
              <a:rPr lang="ar-SA" dirty="0" smtClean="0"/>
              <a:t>               الصف : الثامن                  الفصل</a:t>
            </a:r>
            <a:r>
              <a:rPr lang="ar-SA" baseline="0" dirty="0" smtClean="0"/>
              <a:t> : الثاني                   إعداد : محمد حامد العقيلي  / جنوب الخليل </a:t>
            </a:r>
            <a:endParaRPr lang="ar-AE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E2A8D-166B-4C12-AE48-395B5FFF4757}" type="slidenum">
              <a:rPr lang="ar-AE" smtClean="0"/>
              <a:t>3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604966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1946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شريحة عنوان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0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0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عنوان المقطع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محتويان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مقارنة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عنوان فقط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فارغ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محتوى مع تسمية توضيحية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صورة مع تسمية توضيحية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2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عنوان ونص عمودي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عنوان ونص عموديان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90" name="Google Shape;90;p1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91" name="Google Shape;91;p12"/>
          <p:cNvSpPr txBox="1">
            <a:spLocks noGrp="1"/>
          </p:cNvSpPr>
          <p:nvPr>
            <p:ph type="sldNum" idx="12"/>
          </p:nvPr>
        </p:nvSpPr>
        <p:spPr>
          <a:xfrm>
            <a:off x="11296611" y="6217622"/>
            <a:ext cx="7316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3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5" name="Google Shape;95;p23"/>
          <p:cNvSpPr txBox="1">
            <a:spLocks noGrp="1"/>
          </p:cNvSpPr>
          <p:nvPr>
            <p:ph type="sldNum" idx="12"/>
          </p:nvPr>
        </p:nvSpPr>
        <p:spPr>
          <a:xfrm>
            <a:off x="11296611" y="6217622"/>
            <a:ext cx="7316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99" name="Google Shape;99;p24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0" name="Google Shape;100;p24"/>
          <p:cNvSpPr txBox="1">
            <a:spLocks noGrp="1"/>
          </p:cNvSpPr>
          <p:nvPr>
            <p:ph type="sldNum" idx="12"/>
          </p:nvPr>
        </p:nvSpPr>
        <p:spPr>
          <a:xfrm>
            <a:off x="11296611" y="6217622"/>
            <a:ext cx="7316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5"/>
          <p:cNvSpPr txBox="1">
            <a:spLocks noGrp="1"/>
          </p:cNvSpPr>
          <p:nvPr>
            <p:ph type="sldNum" idx="12"/>
          </p:nvPr>
        </p:nvSpPr>
        <p:spPr>
          <a:xfrm>
            <a:off x="11296611" y="6217622"/>
            <a:ext cx="7316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6" name="Google Shape;106;p26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7" name="Google Shape;107;p26"/>
          <p:cNvSpPr txBox="1">
            <a:spLocks noGrp="1"/>
          </p:cNvSpPr>
          <p:nvPr>
            <p:ph type="sldNum" idx="12"/>
          </p:nvPr>
        </p:nvSpPr>
        <p:spPr>
          <a:xfrm>
            <a:off x="11296611" y="6217622"/>
            <a:ext cx="7316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7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10" name="Google Shape;110;p27"/>
          <p:cNvSpPr txBox="1">
            <a:spLocks noGrp="1"/>
          </p:cNvSpPr>
          <p:nvPr>
            <p:ph type="sldNum" idx="12"/>
          </p:nvPr>
        </p:nvSpPr>
        <p:spPr>
          <a:xfrm>
            <a:off x="11296611" y="6217622"/>
            <a:ext cx="7316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8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8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14" name="Google Shape;114;p28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5" name="Google Shape;115;p28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6" name="Google Shape;116;p28"/>
          <p:cNvSpPr txBox="1">
            <a:spLocks noGrp="1"/>
          </p:cNvSpPr>
          <p:nvPr>
            <p:ph type="sldNum" idx="12"/>
          </p:nvPr>
        </p:nvSpPr>
        <p:spPr>
          <a:xfrm>
            <a:off x="11296611" y="6217622"/>
            <a:ext cx="7316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9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9" name="Google Shape;119;p29"/>
          <p:cNvSpPr txBox="1">
            <a:spLocks noGrp="1"/>
          </p:cNvSpPr>
          <p:nvPr>
            <p:ph type="sldNum" idx="12"/>
          </p:nvPr>
        </p:nvSpPr>
        <p:spPr>
          <a:xfrm>
            <a:off x="11296611" y="6217622"/>
            <a:ext cx="7316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0"/>
          <p:cNvSpPr txBox="1">
            <a:spLocks noGrp="1"/>
          </p:cNvSpPr>
          <p:nvPr>
            <p:ph type="title"/>
          </p:nvPr>
        </p:nvSpPr>
        <p:spPr>
          <a:xfrm>
            <a:off x="415600" y="1474833"/>
            <a:ext cx="113608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122" name="Google Shape;122;p30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3" name="Google Shape;123;p30"/>
          <p:cNvSpPr txBox="1">
            <a:spLocks noGrp="1"/>
          </p:cNvSpPr>
          <p:nvPr>
            <p:ph type="sldNum" idx="12"/>
          </p:nvPr>
        </p:nvSpPr>
        <p:spPr>
          <a:xfrm>
            <a:off x="11296611" y="6217622"/>
            <a:ext cx="7316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1"/>
          <p:cNvSpPr txBox="1">
            <a:spLocks noGrp="1"/>
          </p:cNvSpPr>
          <p:nvPr>
            <p:ph type="sldNum" idx="12"/>
          </p:nvPr>
        </p:nvSpPr>
        <p:spPr>
          <a:xfrm>
            <a:off x="11296611" y="6217622"/>
            <a:ext cx="7316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عنوان ومحتوى" type="obj">
  <p:cSld name="OBJEC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2"/>
          <p:cNvSpPr txBox="1">
            <a:spLocks noGrp="1"/>
          </p:cNvSpPr>
          <p:nvPr>
            <p:ph type="title"/>
          </p:nvPr>
        </p:nvSpPr>
        <p:spPr>
          <a:xfrm>
            <a:off x="1913467" y="274637"/>
            <a:ext cx="9999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32"/>
          <p:cNvSpPr txBox="1">
            <a:spLocks noGrp="1"/>
          </p:cNvSpPr>
          <p:nvPr>
            <p:ph type="body" idx="1"/>
          </p:nvPr>
        </p:nvSpPr>
        <p:spPr>
          <a:xfrm>
            <a:off x="1913467" y="1447800"/>
            <a:ext cx="99992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r" rtl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40"/>
              <a:buChar char="●"/>
              <a:defRPr/>
            </a:lvl1pPr>
            <a:lvl2pPr marL="914400" lvl="1" indent="-342900" algn="r" rtl="1">
              <a:lnSpc>
                <a:spcPct val="115000"/>
              </a:lnSpc>
              <a:spcBef>
                <a:spcPts val="55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algn="r" rtl="1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algn="r" rtl="1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r" rtl="1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r" rtl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r" rt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r" rt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r" rtl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9" name="Google Shape;129;p32"/>
          <p:cNvSpPr txBox="1">
            <a:spLocks noGrp="1"/>
          </p:cNvSpPr>
          <p:nvPr>
            <p:ph type="dt" idx="10"/>
          </p:nvPr>
        </p:nvSpPr>
        <p:spPr>
          <a:xfrm>
            <a:off x="4775200" y="6305550"/>
            <a:ext cx="2844800" cy="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A788"/>
              </a:buClr>
              <a:buSzPts val="1400"/>
              <a:buFont typeface="Gill Sans"/>
              <a:buNone/>
              <a:defRPr sz="1200">
                <a:solidFill>
                  <a:srgbClr val="B5A7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0" name="Google Shape;130;p32"/>
          <p:cNvSpPr txBox="1">
            <a:spLocks noGrp="1"/>
          </p:cNvSpPr>
          <p:nvPr>
            <p:ph type="ftr" idx="11"/>
          </p:nvPr>
        </p:nvSpPr>
        <p:spPr>
          <a:xfrm>
            <a:off x="7620000" y="6305550"/>
            <a:ext cx="3860800" cy="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1" name="Google Shape;131;p32"/>
          <p:cNvSpPr txBox="1">
            <a:spLocks noGrp="1"/>
          </p:cNvSpPr>
          <p:nvPr>
            <p:ph type="sldNum" idx="12"/>
          </p:nvPr>
        </p:nvSpPr>
        <p:spPr>
          <a:xfrm>
            <a:off x="11485033" y="6305550"/>
            <a:ext cx="609600" cy="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A788"/>
              </a:buClr>
              <a:buSzPts val="1200"/>
              <a:buFont typeface="Gill Sans"/>
              <a:buNone/>
              <a:defRPr sz="1200" b="0" i="0" u="none">
                <a:solidFill>
                  <a:srgbClr val="B5A7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A788"/>
              </a:buClr>
              <a:buSzPts val="1200"/>
              <a:buFont typeface="Gill Sans"/>
              <a:buNone/>
              <a:defRPr sz="1200" b="0" i="0" u="none">
                <a:solidFill>
                  <a:srgbClr val="B5A788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A788"/>
              </a:buClr>
              <a:buSzPts val="1200"/>
              <a:buFont typeface="Gill Sans"/>
              <a:buNone/>
              <a:defRPr sz="1200" b="0" i="0" u="none">
                <a:solidFill>
                  <a:srgbClr val="B5A788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A788"/>
              </a:buClr>
              <a:buSzPts val="1200"/>
              <a:buFont typeface="Gill Sans"/>
              <a:buNone/>
              <a:defRPr sz="1200" b="0" i="0" u="none">
                <a:solidFill>
                  <a:srgbClr val="B5A788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A788"/>
              </a:buClr>
              <a:buSzPts val="1200"/>
              <a:buFont typeface="Gill Sans"/>
              <a:buNone/>
              <a:defRPr sz="1200" b="0" i="0" u="none">
                <a:solidFill>
                  <a:srgbClr val="B5A788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A788"/>
              </a:buClr>
              <a:buSzPts val="1200"/>
              <a:buFont typeface="Gill Sans"/>
              <a:buNone/>
              <a:defRPr sz="1200" b="0" i="0" u="none">
                <a:solidFill>
                  <a:srgbClr val="B5A788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A788"/>
              </a:buClr>
              <a:buSzPts val="1200"/>
              <a:buFont typeface="Gill Sans"/>
              <a:buNone/>
              <a:defRPr sz="1200" b="0" i="0" u="none">
                <a:solidFill>
                  <a:srgbClr val="B5A788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A788"/>
              </a:buClr>
              <a:buSzPts val="1200"/>
              <a:buFont typeface="Gill Sans"/>
              <a:buNone/>
              <a:defRPr sz="1200" b="0" i="0" u="none">
                <a:solidFill>
                  <a:srgbClr val="B5A788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5A788"/>
              </a:buClr>
              <a:buSzPts val="1200"/>
              <a:buFont typeface="Gill Sans"/>
              <a:buNone/>
              <a:defRPr sz="1200" b="0" i="0" u="none">
                <a:solidFill>
                  <a:srgbClr val="B5A788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9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sldNum" idx="12"/>
          </p:nvPr>
        </p:nvSpPr>
        <p:spPr>
          <a:xfrm>
            <a:off x="11296611" y="6217622"/>
            <a:ext cx="7316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UXrrDgBhji8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ar/resource/6463447" TargetMode="External"/><Relationship Id="rId2" Type="http://schemas.openxmlformats.org/officeDocument/2006/relationships/hyperlink" Target="https://wordwall.net/ar/resource/2737695" TargetMode="Externa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ordwall.net/ar/resource/27574019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kahoot.it/challenge/05523329?challenge-id=23689253-a32a-4c62-b0b1-4bbb5f4e8306_1669064907528" TargetMode="External"/><Relationship Id="rId2" Type="http://schemas.openxmlformats.org/officeDocument/2006/relationships/hyperlink" Target="https://wordwall.net/ar/resource/11278659" TargetMode="Externa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عنوان فرعي 2">
            <a:extLst>
              <a:ext uri="{FF2B5EF4-FFF2-40B4-BE49-F238E27FC236}">
                <a16:creationId xmlns="" xmlns:a16="http://schemas.microsoft.com/office/drawing/2014/main" id="{1C3D362A-1890-49C5-8F78-C32B0D4F6CD6}"/>
              </a:ext>
            </a:extLst>
          </p:cNvPr>
          <p:cNvSpPr txBox="1">
            <a:spLocks/>
          </p:cNvSpPr>
          <p:nvPr/>
        </p:nvSpPr>
        <p:spPr>
          <a:xfrm>
            <a:off x="259307" y="5640847"/>
            <a:ext cx="8502556" cy="1049195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6000" b="1" dirty="0">
                <a:solidFill>
                  <a:srgbClr val="FF0000"/>
                </a:solidFill>
                <a:latin typeface="Akbar" panose="00000400000000000000" pitchFamily="2" charset="0"/>
                <a:cs typeface="Adobe Arabic" panose="02040503050201020203" pitchFamily="18" charset="-78"/>
              </a:rPr>
              <a:t>إعداد </a:t>
            </a:r>
            <a:r>
              <a:rPr lang="ar-OM" sz="6000" b="1" dirty="0" err="1" smtClean="0">
                <a:solidFill>
                  <a:srgbClr val="FF0000"/>
                </a:solidFill>
                <a:latin typeface="Akbar" panose="00000400000000000000" pitchFamily="2" charset="0"/>
                <a:cs typeface="Adobe Arabic" panose="02040503050201020203" pitchFamily="18" charset="-78"/>
              </a:rPr>
              <a:t>الأستاذ:حسام</a:t>
            </a:r>
            <a:r>
              <a:rPr lang="ar-OM" sz="6000" b="1" dirty="0" smtClean="0">
                <a:solidFill>
                  <a:srgbClr val="FF0000"/>
                </a:solidFill>
                <a:latin typeface="Akbar" panose="00000400000000000000" pitchFamily="2" charset="0"/>
                <a:cs typeface="Adobe Arabic" panose="02040503050201020203" pitchFamily="18" charset="-78"/>
              </a:rPr>
              <a:t> الحميد </a:t>
            </a:r>
            <a:r>
              <a:rPr lang="ar-SA" sz="6000" b="1" dirty="0" smtClean="0">
                <a:solidFill>
                  <a:srgbClr val="FF0000"/>
                </a:solidFill>
                <a:latin typeface="Akbar" panose="00000400000000000000" pitchFamily="2" charset="0"/>
                <a:cs typeface="Adobe Arabic" panose="02040503050201020203" pitchFamily="18" charset="-78"/>
              </a:rPr>
              <a:t> </a:t>
            </a:r>
            <a:endParaRPr lang="ar-OM" sz="6000" b="1" dirty="0">
              <a:solidFill>
                <a:srgbClr val="FF0000"/>
              </a:solidFill>
              <a:latin typeface="Akbar" panose="00000400000000000000" pitchFamily="2" charset="0"/>
              <a:cs typeface="Adobe Arabic" panose="02040503050201020203" pitchFamily="18" charset="-78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3239588" y="763925"/>
            <a:ext cx="57128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hlinkClick r:id="rId4"/>
              </a:rPr>
              <a:t>https://youtu.be/UXrrDgBhji8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6">
            <a:extLst>
              <a:ext uri="{FF2B5EF4-FFF2-40B4-BE49-F238E27FC236}">
                <a16:creationId xmlns:a16="http://schemas.microsoft.com/office/drawing/2014/main" xmlns="" id="{D2F69F42-1343-52CD-CA84-64060600AC0A}"/>
              </a:ext>
            </a:extLst>
          </p:cNvPr>
          <p:cNvSpPr/>
          <p:nvPr/>
        </p:nvSpPr>
        <p:spPr>
          <a:xfrm>
            <a:off x="2872154" y="597600"/>
            <a:ext cx="8557846" cy="573286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endParaRPr lang="ar-EG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EG" sz="4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أهداف الدرس</a:t>
            </a:r>
          </a:p>
          <a:p>
            <a:pPr algn="ctr" rtl="1"/>
            <a:endParaRPr lang="ar-EG" sz="8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342900" indent="-342900" algn="r" rtl="1">
              <a:buAutoNum type="arabicPeriod"/>
            </a:pPr>
            <a:r>
              <a:rPr lang="ar-EG" sz="3200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 يتعرف الطالب على المفعول المطلق.</a:t>
            </a:r>
          </a:p>
          <a:p>
            <a:pPr marL="342900" indent="-342900" algn="r" rtl="1">
              <a:buAutoNum type="arabicPeriod"/>
            </a:pPr>
            <a:r>
              <a:rPr lang="ar-EG" sz="3200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 يحدد الطالب أنواع المفعول المطلق.</a:t>
            </a:r>
          </a:p>
          <a:p>
            <a:pPr marL="342900" indent="-342900" algn="r" rtl="1">
              <a:buAutoNum type="arabicPeriod"/>
            </a:pPr>
            <a:r>
              <a:rPr lang="ar-EG" sz="3200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 يعرب الطالب المفعول المطلق.</a:t>
            </a:r>
          </a:p>
          <a:p>
            <a:pPr marL="342900" indent="-342900" algn="r" rtl="1">
              <a:buAutoNum type="arabicPeriod"/>
            </a:pPr>
            <a:r>
              <a:rPr lang="ar-EG" sz="3200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 يستنتج الطالب قاعدة الدرس.</a:t>
            </a:r>
          </a:p>
          <a:p>
            <a:pPr marL="342900" indent="-342900" algn="r" rtl="1">
              <a:buAutoNum type="arabicPeriod"/>
            </a:pPr>
            <a:r>
              <a:rPr lang="ar-EG" sz="3200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 يوظف المفعول المطلق في الكتابة توظيفًا</a:t>
            </a:r>
            <a:endParaRPr lang="en-US" sz="3200" dirty="0">
              <a:solidFill>
                <a:srgbClr val="00206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EG" sz="3200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 صحيحًا.</a:t>
            </a:r>
          </a:p>
          <a:p>
            <a:pPr marL="342900" indent="-342900" algn="r" rtl="1">
              <a:buAutoNum type="arabicPeriod"/>
            </a:pPr>
            <a:endParaRPr lang="ar-EG" sz="2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ar-EG" sz="2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en-US" sz="2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" name="Picture 2" descr="lovepik- صورة الخلفية قلم كرتون- صور قلم كرتون">
            <a:extLst>
              <a:ext uri="{FF2B5EF4-FFF2-40B4-BE49-F238E27FC236}">
                <a16:creationId xmlns:a16="http://schemas.microsoft.com/office/drawing/2014/main" xmlns="" id="{42F11EB7-F90C-9B16-2999-97F9C7234B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0" r="19516"/>
          <a:stretch/>
        </p:blipFill>
        <p:spPr bwMode="auto">
          <a:xfrm>
            <a:off x="355016" y="1045100"/>
            <a:ext cx="2282676" cy="5041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399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سحابة 1"/>
          <p:cNvSpPr/>
          <p:nvPr/>
        </p:nvSpPr>
        <p:spPr>
          <a:xfrm>
            <a:off x="10390972" y="231845"/>
            <a:ext cx="1414538" cy="1132931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accent2">
                    <a:lumMod val="50000"/>
                  </a:schemeClr>
                </a:solidFill>
              </a:rPr>
              <a:t>تَذَكَّر</a:t>
            </a:r>
          </a:p>
        </p:txBody>
      </p:sp>
      <p:sp>
        <p:nvSpPr>
          <p:cNvPr id="3" name="وسيلة شرح مع سهم إلى الأسفل 2"/>
          <p:cNvSpPr/>
          <p:nvPr/>
        </p:nvSpPr>
        <p:spPr>
          <a:xfrm>
            <a:off x="1351127" y="245585"/>
            <a:ext cx="8806124" cy="1641782"/>
          </a:xfrm>
          <a:prstGeom prst="downArrow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تتكون الجملة الفعلية من ركنين أساسيين وهما : الفعل والفاعل</a:t>
            </a:r>
          </a:p>
        </p:txBody>
      </p:sp>
      <p:sp>
        <p:nvSpPr>
          <p:cNvPr id="8" name="مخطط انسيابي: مستند 7"/>
          <p:cNvSpPr/>
          <p:nvPr/>
        </p:nvSpPr>
        <p:spPr>
          <a:xfrm>
            <a:off x="1351127" y="2046446"/>
            <a:ext cx="10454381" cy="1123325"/>
          </a:xfrm>
          <a:prstGeom prst="flowChartDocumen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هناك بعض الأركان الفرعية التي لا يؤثر حذفها على الجملة ولكن تأتي </a:t>
            </a:r>
          </a:p>
        </p:txBody>
      </p:sp>
      <p:sp>
        <p:nvSpPr>
          <p:cNvPr id="9" name="مخمس عادي 8"/>
          <p:cNvSpPr/>
          <p:nvPr/>
        </p:nvSpPr>
        <p:spPr>
          <a:xfrm>
            <a:off x="6550925" y="3293179"/>
            <a:ext cx="4384013" cy="777686"/>
          </a:xfrm>
          <a:prstGeom prst="pentago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rgbClr val="FFFF00"/>
                </a:solidFill>
              </a:rPr>
              <a:t>لتوضيح المعنى</a:t>
            </a:r>
            <a:endParaRPr lang="ar-SA" sz="2800" dirty="0">
              <a:solidFill>
                <a:srgbClr val="FFFF00"/>
              </a:solidFill>
            </a:endParaRPr>
          </a:p>
        </p:txBody>
      </p:sp>
      <p:sp>
        <p:nvSpPr>
          <p:cNvPr id="10" name="مضلع سباعي 9"/>
          <p:cNvSpPr/>
          <p:nvPr/>
        </p:nvSpPr>
        <p:spPr>
          <a:xfrm>
            <a:off x="1241946" y="3416587"/>
            <a:ext cx="4857292" cy="777686"/>
          </a:xfrm>
          <a:prstGeom prst="heptagon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rgbClr val="FFFF00"/>
                </a:solidFill>
              </a:rPr>
              <a:t>وإزالة الغموض وتأكيده</a:t>
            </a:r>
            <a:endParaRPr lang="ar-SA" sz="2800" dirty="0">
              <a:solidFill>
                <a:srgbClr val="FFFF00"/>
              </a:solidFill>
            </a:endParaRPr>
          </a:p>
        </p:txBody>
      </p:sp>
      <p:sp>
        <p:nvSpPr>
          <p:cNvPr id="4" name="سحابة 3"/>
          <p:cNvSpPr/>
          <p:nvPr/>
        </p:nvSpPr>
        <p:spPr>
          <a:xfrm>
            <a:off x="10934938" y="4312693"/>
            <a:ext cx="896252" cy="1187356"/>
          </a:xfrm>
          <a:prstGeom prst="cloud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rgbClr val="FF0000"/>
                </a:solidFill>
              </a:rPr>
              <a:t>مثل</a:t>
            </a:r>
            <a:r>
              <a:rPr lang="ar-SA" sz="1680" dirty="0"/>
              <a:t> </a:t>
            </a:r>
          </a:p>
        </p:txBody>
      </p:sp>
      <p:sp>
        <p:nvSpPr>
          <p:cNvPr id="11" name="مخطط انسيابي: مستند 10"/>
          <p:cNvSpPr/>
          <p:nvPr/>
        </p:nvSpPr>
        <p:spPr>
          <a:xfrm>
            <a:off x="7885094" y="4596710"/>
            <a:ext cx="2505878" cy="1130153"/>
          </a:xfrm>
          <a:prstGeom prst="flowChartDocumen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المفعول به </a:t>
            </a:r>
          </a:p>
        </p:txBody>
      </p:sp>
      <p:sp>
        <p:nvSpPr>
          <p:cNvPr id="12" name="مخطط انسيابي: متعدد المستندات 11"/>
          <p:cNvSpPr/>
          <p:nvPr/>
        </p:nvSpPr>
        <p:spPr>
          <a:xfrm>
            <a:off x="4457455" y="4596710"/>
            <a:ext cx="3283565" cy="1190602"/>
          </a:xfrm>
          <a:prstGeom prst="flowChartMultidocumen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rgbClr val="800000"/>
                </a:solidFill>
              </a:rPr>
              <a:t>المفعول فيه </a:t>
            </a:r>
          </a:p>
        </p:txBody>
      </p:sp>
      <p:sp>
        <p:nvSpPr>
          <p:cNvPr id="13" name="موجة مزدوجة 12"/>
          <p:cNvSpPr/>
          <p:nvPr/>
        </p:nvSpPr>
        <p:spPr>
          <a:xfrm>
            <a:off x="874110" y="4527120"/>
            <a:ext cx="3493698" cy="1329782"/>
          </a:xfrm>
          <a:prstGeom prst="doubleWav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2">
                    <a:lumMod val="50000"/>
                  </a:schemeClr>
                </a:solidFill>
              </a:rPr>
              <a:t>المَفعول المُطلَق</a:t>
            </a:r>
          </a:p>
        </p:txBody>
      </p:sp>
    </p:spTree>
    <p:extLst>
      <p:ext uri="{BB962C8B-B14F-4D97-AF65-F5344CB8AC3E}">
        <p14:creationId xmlns:p14="http://schemas.microsoft.com/office/powerpoint/2010/main" val="122814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  <p:bldP spid="9" grpId="0" animBg="1"/>
      <p:bldP spid="10" grpId="0" animBg="1"/>
      <p:bldP spid="4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4" y="-1"/>
            <a:ext cx="11991103" cy="67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27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625" y="461063"/>
            <a:ext cx="11144258" cy="5775964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8986" y="4214424"/>
            <a:ext cx="1479776" cy="8130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293" y="5732061"/>
            <a:ext cx="9599675" cy="102358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39639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72648" cy="6715609"/>
          </a:xfrm>
          <a:prstGeom prst="rect">
            <a:avLst/>
          </a:prstGeom>
        </p:spPr>
      </p:pic>
      <p:sp>
        <p:nvSpPr>
          <p:cNvPr id="3" name="نجمة مكونة من 6 نقاط 2"/>
          <p:cNvSpPr/>
          <p:nvPr/>
        </p:nvSpPr>
        <p:spPr>
          <a:xfrm>
            <a:off x="8748214" y="2839189"/>
            <a:ext cx="586854" cy="518615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نجمة مكونة من 6 نقاط 3"/>
          <p:cNvSpPr/>
          <p:nvPr/>
        </p:nvSpPr>
        <p:spPr>
          <a:xfrm>
            <a:off x="3878238" y="5093344"/>
            <a:ext cx="586854" cy="518615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76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769106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9475" y="2380861"/>
            <a:ext cx="1465758" cy="1099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4" name="نجمة مكونة من 6 نقاط 3"/>
          <p:cNvSpPr/>
          <p:nvPr/>
        </p:nvSpPr>
        <p:spPr>
          <a:xfrm>
            <a:off x="6905767" y="4397309"/>
            <a:ext cx="1025856" cy="720602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23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842" y="1490818"/>
            <a:ext cx="11487919" cy="2753636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604" y="1610910"/>
            <a:ext cx="1868231" cy="8383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3662" y="1610910"/>
            <a:ext cx="1257191" cy="8383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32965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756" y="4937755"/>
            <a:ext cx="1208005" cy="11185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4" name="علامة الطرح 3"/>
          <p:cNvSpPr/>
          <p:nvPr/>
        </p:nvSpPr>
        <p:spPr>
          <a:xfrm>
            <a:off x="4055659" y="3280580"/>
            <a:ext cx="4080681" cy="296839"/>
          </a:xfrm>
          <a:prstGeom prst="mathMinus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علامة الطرح 4"/>
          <p:cNvSpPr/>
          <p:nvPr/>
        </p:nvSpPr>
        <p:spPr>
          <a:xfrm>
            <a:off x="7881761" y="2068664"/>
            <a:ext cx="4080681" cy="296839"/>
          </a:xfrm>
          <a:prstGeom prst="mathMinus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33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081" y="301237"/>
            <a:ext cx="11663015" cy="6317927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621" y="3926167"/>
            <a:ext cx="3755301" cy="149967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90499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487" y="696056"/>
            <a:ext cx="6047140" cy="481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26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0180" y="385907"/>
            <a:ext cx="6558724" cy="6207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00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707" y="320876"/>
            <a:ext cx="10286545" cy="611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67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8775680" y="2556815"/>
            <a:ext cx="34163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https://wordwall.net/ar/resource/2737695</a:t>
            </a:r>
            <a:endParaRPr lang="en-US" dirty="0"/>
          </a:p>
        </p:txBody>
      </p:sp>
      <p:sp>
        <p:nvSpPr>
          <p:cNvPr id="5" name="مستطيل 4"/>
          <p:cNvSpPr/>
          <p:nvPr/>
        </p:nvSpPr>
        <p:spPr>
          <a:xfrm>
            <a:off x="4447065" y="1861499"/>
            <a:ext cx="34163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https://wordwall.net/ar/resource/6463447</a:t>
            </a:r>
            <a:endParaRPr lang="en-US" dirty="0"/>
          </a:p>
        </p:txBody>
      </p:sp>
      <p:sp>
        <p:nvSpPr>
          <p:cNvPr id="6" name="مستطيل 5"/>
          <p:cNvSpPr/>
          <p:nvPr/>
        </p:nvSpPr>
        <p:spPr>
          <a:xfrm>
            <a:off x="217041" y="2864592"/>
            <a:ext cx="35157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https://wordwall.net/ar/resource/27574019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42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78" y="-1"/>
            <a:ext cx="12055523" cy="6756652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4321" y="1818100"/>
            <a:ext cx="1215449" cy="5076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498" y="2355119"/>
            <a:ext cx="1082983" cy="5354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2101" y="3217983"/>
            <a:ext cx="1073624" cy="47464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6" name="علامة الطرح 5"/>
          <p:cNvSpPr/>
          <p:nvPr/>
        </p:nvSpPr>
        <p:spPr>
          <a:xfrm>
            <a:off x="6319710" y="2747232"/>
            <a:ext cx="1160060" cy="286603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علامة الطرح 6"/>
          <p:cNvSpPr/>
          <p:nvPr/>
        </p:nvSpPr>
        <p:spPr>
          <a:xfrm>
            <a:off x="4490113" y="3455308"/>
            <a:ext cx="1999398" cy="256883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علامة الطرح 7"/>
          <p:cNvSpPr/>
          <p:nvPr/>
        </p:nvSpPr>
        <p:spPr>
          <a:xfrm>
            <a:off x="1972101" y="4031092"/>
            <a:ext cx="1160060" cy="286603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علامة الطرح 8"/>
          <p:cNvSpPr/>
          <p:nvPr/>
        </p:nvSpPr>
        <p:spPr>
          <a:xfrm>
            <a:off x="7604077" y="5641225"/>
            <a:ext cx="1999398" cy="256883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صورة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6815" y="4514974"/>
            <a:ext cx="1082983" cy="53541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93238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672" y="255603"/>
            <a:ext cx="11391273" cy="6213436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710" y="2398498"/>
            <a:ext cx="5209506" cy="6188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4543" y="5553404"/>
            <a:ext cx="6012085" cy="6188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710" y="3975951"/>
            <a:ext cx="6012085" cy="6188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8" name="علامة الطرح 7"/>
          <p:cNvSpPr/>
          <p:nvPr/>
        </p:nvSpPr>
        <p:spPr>
          <a:xfrm>
            <a:off x="5880216" y="2543232"/>
            <a:ext cx="1160060" cy="286603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علامة الطرح 8"/>
          <p:cNvSpPr/>
          <p:nvPr/>
        </p:nvSpPr>
        <p:spPr>
          <a:xfrm>
            <a:off x="5159650" y="3645095"/>
            <a:ext cx="1160060" cy="286603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علامة الطرح 9"/>
          <p:cNvSpPr/>
          <p:nvPr/>
        </p:nvSpPr>
        <p:spPr>
          <a:xfrm>
            <a:off x="6682795" y="5097956"/>
            <a:ext cx="1160060" cy="286603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0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386" y="351137"/>
            <a:ext cx="10989168" cy="5885889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0930" y="1615303"/>
            <a:ext cx="1897039" cy="110146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9480" y="3632349"/>
            <a:ext cx="2429301" cy="8445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8537" y="4925316"/>
            <a:ext cx="2242104" cy="10089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63786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922" y="3013604"/>
            <a:ext cx="5182297" cy="8307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356" y="4414748"/>
            <a:ext cx="5713863" cy="7168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939" y="5739823"/>
            <a:ext cx="5524280" cy="6882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183232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660107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108" y="1269242"/>
            <a:ext cx="1165507" cy="5667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5845" y="1835958"/>
            <a:ext cx="1312152" cy="607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6262" y="3098042"/>
            <a:ext cx="1173708" cy="5635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4093" y="2963942"/>
            <a:ext cx="1077811" cy="5651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8" name="صورة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24332" y="3661562"/>
            <a:ext cx="1057078" cy="49078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9" name="صورة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02806" y="4244453"/>
            <a:ext cx="992906" cy="491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0" name="صورة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35260" y="4279576"/>
            <a:ext cx="926246" cy="5768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1" name="صورة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03768" y="4856475"/>
            <a:ext cx="1080863" cy="53439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547748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OM" sz="3600" b="1" dirty="0" smtClean="0"/>
              <a:t>تقويم ختامي:</a:t>
            </a:r>
            <a:endParaRPr lang="en-US" sz="3600" b="1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ar-OM" sz="2000" dirty="0" smtClean="0">
              <a:solidFill>
                <a:srgbClr val="0070C0"/>
              </a:solidFill>
              <a:hlinkClick r:id="rId2"/>
            </a:endParaRPr>
          </a:p>
          <a:p>
            <a:pPr algn="ctr"/>
            <a:r>
              <a:rPr lang="en-US" sz="2000" dirty="0" smtClean="0">
                <a:solidFill>
                  <a:srgbClr val="0070C0"/>
                </a:solidFill>
                <a:hlinkClick r:id="rId2"/>
              </a:rPr>
              <a:t>https</a:t>
            </a:r>
            <a:r>
              <a:rPr lang="en-US" sz="2000" dirty="0">
                <a:solidFill>
                  <a:srgbClr val="0070C0"/>
                </a:solidFill>
                <a:hlinkClick r:id="rId2"/>
              </a:rPr>
              <a:t>://</a:t>
            </a:r>
            <a:r>
              <a:rPr lang="en-US" sz="2000" dirty="0" smtClean="0">
                <a:solidFill>
                  <a:srgbClr val="0070C0"/>
                </a:solidFill>
                <a:hlinkClick r:id="rId2"/>
              </a:rPr>
              <a:t>wordwall.net/ar/resource/11278659</a:t>
            </a:r>
            <a:endParaRPr lang="ar-OM" sz="2000" dirty="0" smtClean="0">
              <a:solidFill>
                <a:srgbClr val="0070C0"/>
              </a:solidFill>
            </a:endParaRPr>
          </a:p>
          <a:p>
            <a:pPr algn="ctr"/>
            <a:endParaRPr lang="ar-OM" sz="2000" dirty="0">
              <a:solidFill>
                <a:srgbClr val="0070C0"/>
              </a:solidFill>
            </a:endParaRPr>
          </a:p>
          <a:p>
            <a:pPr algn="ctr"/>
            <a:endParaRPr lang="ar-OM" sz="2000" dirty="0" smtClean="0">
              <a:solidFill>
                <a:srgbClr val="0070C0"/>
              </a:solidFill>
            </a:endParaRPr>
          </a:p>
          <a:p>
            <a:pPr algn="ctr"/>
            <a:endParaRPr lang="ar-OM" sz="2000" dirty="0">
              <a:solidFill>
                <a:srgbClr val="0070C0"/>
              </a:solidFill>
            </a:endParaRPr>
          </a:p>
          <a:p>
            <a:pPr algn="ctr"/>
            <a:r>
              <a:rPr lang="en-US" sz="2000" dirty="0">
                <a:solidFill>
                  <a:srgbClr val="0070C0"/>
                </a:solidFill>
                <a:hlinkClick r:id="rId3"/>
              </a:rPr>
              <a:t>https://kahoot.it/challenge/05523329?challenge-id=23689253-a32a-4c62-b0b1-4bbb5f4e8306_1669064907528</a:t>
            </a:r>
            <a:endParaRPr lang="en-US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80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"/>
          <p:cNvSpPr txBox="1">
            <a:spLocks noGrp="1"/>
          </p:cNvSpPr>
          <p:nvPr>
            <p:ph type="subTitle" idx="1"/>
          </p:nvPr>
        </p:nvSpPr>
        <p:spPr>
          <a:xfrm>
            <a:off x="1" y="225083"/>
            <a:ext cx="11917086" cy="6405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ar-OM" sz="3200" i="0" u="sng" strike="noStrike" cap="none">
                <a:solidFill>
                  <a:srgbClr val="004B53"/>
                </a:solidFill>
                <a:latin typeface="Gill Sans"/>
                <a:ea typeface="Gill Sans"/>
                <a:cs typeface="Gill Sans"/>
                <a:sym typeface="Gill Sans"/>
              </a:rPr>
              <a:t>تدريب : اقرأ الفقرة الآتية ثم أجب عن الأسئلة التي تليها :</a:t>
            </a:r>
            <a:br>
              <a:rPr lang="ar-OM" sz="3200" i="0" u="sng" strike="noStrike" cap="none">
                <a:solidFill>
                  <a:srgbClr val="004B53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ar-OM" sz="3200" i="0" u="none" strike="noStrike" cap="none">
                <a:solidFill>
                  <a:srgbClr val="004B53"/>
                </a:solidFill>
                <a:latin typeface="Gill Sans"/>
                <a:ea typeface="Gill Sans"/>
                <a:cs typeface="Gill Sans"/>
                <a:sym typeface="Gill Sans"/>
              </a:rPr>
              <a:t>رآني المعلم وحياني كل التحايا وصرخ في الأطفال </a:t>
            </a:r>
            <a:r>
              <a:rPr lang="ar-OM" sz="3200" i="0" u="sng" strike="noStrike" cap="none">
                <a:solidFill>
                  <a:srgbClr val="004B53"/>
                </a:solidFill>
                <a:latin typeface="Gill Sans"/>
                <a:ea typeface="Gill Sans"/>
                <a:cs typeface="Gill Sans"/>
                <a:sym typeface="Gill Sans"/>
              </a:rPr>
              <a:t>صرخةً</a:t>
            </a:r>
            <a:r>
              <a:rPr lang="ar-OM" sz="3200" i="0" u="none" strike="noStrike" cap="none">
                <a:solidFill>
                  <a:srgbClr val="004B53"/>
                </a:solidFill>
                <a:latin typeface="Gill Sans"/>
                <a:ea typeface="Gill Sans"/>
                <a:cs typeface="Gill Sans"/>
                <a:sym typeface="Gill Sans"/>
              </a:rPr>
              <a:t> أراد بها إظهار مقامه بينهم ولكني لا أنكر أنني ارتعدت لدى سماعها ارتعاد العصفور </a:t>
            </a:r>
            <a:r>
              <a:rPr lang="ar-OM" sz="3200" i="0" strike="noStrike" cap="none">
                <a:solidFill>
                  <a:srgbClr val="004B53"/>
                </a:solidFill>
                <a:latin typeface="Gill Sans"/>
                <a:ea typeface="Gill Sans"/>
                <a:cs typeface="Gill Sans"/>
                <a:sym typeface="Gill Sans"/>
              </a:rPr>
              <a:t>أمام</a:t>
            </a:r>
            <a:r>
              <a:rPr lang="ar-OM" sz="3200" i="0" u="none" strike="noStrike" cap="none">
                <a:solidFill>
                  <a:srgbClr val="004B53"/>
                </a:solidFill>
                <a:latin typeface="Gill Sans"/>
                <a:ea typeface="Gill Sans"/>
                <a:cs typeface="Gill Sans"/>
                <a:sym typeface="Gill Sans"/>
              </a:rPr>
              <a:t> الباشق ثم التفت يميناً وشمالاً فرأيت طفلاً ينسل من مكانه إلى زاوية الغرفة وهو </a:t>
            </a:r>
            <a:r>
              <a:rPr lang="ar-OM" sz="3200" i="0" u="sng" strike="noStrike" cap="none">
                <a:solidFill>
                  <a:srgbClr val="004B53"/>
                </a:solidFill>
                <a:latin typeface="Gill Sans"/>
                <a:ea typeface="Gill Sans"/>
                <a:cs typeface="Gill Sans"/>
                <a:sym typeface="Gill Sans"/>
              </a:rPr>
              <a:t>يحمل</a:t>
            </a:r>
            <a:r>
              <a:rPr lang="ar-OM" sz="3200" i="0" u="none" strike="noStrike" cap="none">
                <a:solidFill>
                  <a:srgbClr val="004B53"/>
                </a:solidFill>
                <a:latin typeface="Gill Sans"/>
                <a:ea typeface="Gill Sans"/>
                <a:cs typeface="Gill Sans"/>
                <a:sym typeface="Gill Sans"/>
              </a:rPr>
              <a:t> بيده شيئا وإذا </a:t>
            </a:r>
            <a:r>
              <a:rPr lang="ar-OM" sz="3200" i="0" u="sng" strike="noStrike" cap="none">
                <a:solidFill>
                  <a:srgbClr val="004B53"/>
                </a:solidFill>
                <a:latin typeface="Gill Sans"/>
                <a:ea typeface="Gill Sans"/>
                <a:cs typeface="Gill Sans"/>
                <a:sym typeface="Gill Sans"/>
              </a:rPr>
              <a:t>بالمعلم</a:t>
            </a:r>
            <a:r>
              <a:rPr lang="ar-OM" sz="3200" i="0" u="none" strike="noStrike" cap="none">
                <a:solidFill>
                  <a:srgbClr val="004B53"/>
                </a:solidFill>
                <a:latin typeface="Gill Sans"/>
                <a:ea typeface="Gill Sans"/>
                <a:cs typeface="Gill Sans"/>
                <a:sym typeface="Gill Sans"/>
              </a:rPr>
              <a:t> يصيح صيحة َغضب : إلى أين؟ وكيف تجرؤ هذه الجرأةَ على مخالفة النظام؟ وصاح المعلم مرة ثانية وأقسم أنه سيضرب الطفل ضرباً مبرحاً وسيعاقبه عقاباً شديداً وصاح: لماذا غادرت مكانك خفيةً؟ ما الذي بيدك؟.</a:t>
            </a:r>
            <a:r>
              <a:rPr lang="ar-OM" sz="320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/>
            </a:r>
            <a:br>
              <a:rPr lang="ar-OM" sz="320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ar-OM" sz="3200" i="0" u="none" strike="noStrike" cap="none">
                <a:solidFill>
                  <a:srgbClr val="18520E"/>
                </a:solidFill>
                <a:latin typeface="Gill Sans"/>
                <a:ea typeface="Gill Sans"/>
                <a:cs typeface="Gill Sans"/>
                <a:sym typeface="Gill Sans"/>
              </a:rPr>
              <a:t>1 ـ اعرب ما تحته خط.</a:t>
            </a:r>
            <a:br>
              <a:rPr lang="ar-OM" sz="3200" i="0" u="none" strike="noStrike" cap="none">
                <a:solidFill>
                  <a:srgbClr val="18520E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ar-OM" sz="3200" i="0" u="none" strike="noStrike" cap="none">
                <a:solidFill>
                  <a:srgbClr val="18520E"/>
                </a:solidFill>
                <a:latin typeface="Gill Sans"/>
                <a:ea typeface="Gill Sans"/>
                <a:cs typeface="Gill Sans"/>
                <a:sym typeface="Gill Sans"/>
              </a:rPr>
              <a:t>2 ـ استخرج من الفقرة السابقة:</a:t>
            </a:r>
            <a:br>
              <a:rPr lang="ar-OM" sz="3200" i="0" u="none" strike="noStrike" cap="none">
                <a:solidFill>
                  <a:srgbClr val="18520E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ar-OM" sz="3200" i="0" u="none" strike="noStrike" cap="none">
                <a:solidFill>
                  <a:srgbClr val="18520E"/>
                </a:solidFill>
                <a:latin typeface="Gill Sans"/>
                <a:ea typeface="Gill Sans"/>
                <a:cs typeface="Gill Sans"/>
                <a:sym typeface="Gill Sans"/>
              </a:rPr>
              <a:t>أ ـ مفعولاً مطلقاً واعربه وبين دلالته.</a:t>
            </a:r>
            <a:br>
              <a:rPr lang="ar-OM" sz="3200" i="0" u="none" strike="noStrike" cap="none">
                <a:solidFill>
                  <a:srgbClr val="18520E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ar-OM" sz="3200" i="0" u="none" strike="noStrike" cap="none">
                <a:solidFill>
                  <a:srgbClr val="18520E"/>
                </a:solidFill>
                <a:latin typeface="Gill Sans"/>
                <a:ea typeface="Gill Sans"/>
                <a:cs typeface="Gill Sans"/>
                <a:sym typeface="Gill Sans"/>
              </a:rPr>
              <a:t>ب ـ نائباً لمفعول مطلق واعربه.</a:t>
            </a:r>
            <a:br>
              <a:rPr lang="ar-OM" sz="3200" i="0" u="none" strike="noStrike" cap="none">
                <a:solidFill>
                  <a:srgbClr val="18520E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ar-OM" sz="3200" i="0" u="none" strike="noStrike" cap="none">
                <a:solidFill>
                  <a:srgbClr val="18520E"/>
                </a:solidFill>
                <a:latin typeface="Gill Sans"/>
                <a:ea typeface="Gill Sans"/>
                <a:cs typeface="Gill Sans"/>
                <a:sym typeface="Gill Sans"/>
              </a:rPr>
              <a:t>ج ـ فعلاً ماضياً واعربه. </a:t>
            </a:r>
            <a:endParaRPr sz="3200">
              <a:solidFill>
                <a:srgbClr val="18520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نسق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130</Words>
  <Application>Microsoft Office PowerPoint</Application>
  <PresentationFormat>ملء الشاشة</PresentationFormat>
  <Paragraphs>34</Paragraphs>
  <Slides>21</Slides>
  <Notes>3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21</vt:i4>
      </vt:variant>
    </vt:vector>
  </HeadingPairs>
  <TitlesOfParts>
    <vt:vector size="29" baseType="lpstr">
      <vt:lpstr>Akbar</vt:lpstr>
      <vt:lpstr>Gill Sans</vt:lpstr>
      <vt:lpstr>Calibri</vt:lpstr>
      <vt:lpstr>Adobe Arabic</vt:lpstr>
      <vt:lpstr>Sakkal Majalla</vt:lpstr>
      <vt:lpstr>Arial</vt:lpstr>
      <vt:lpstr>نسق Office</vt:lpstr>
      <vt:lpstr>Simple Light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تقويم ختامي: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Administrator</dc:creator>
  <cp:lastModifiedBy>HUOSAAM</cp:lastModifiedBy>
  <cp:revision>104</cp:revision>
  <dcterms:created xsi:type="dcterms:W3CDTF">2021-01-19T05:44:40Z</dcterms:created>
  <dcterms:modified xsi:type="dcterms:W3CDTF">2023-02-22T16:47:50Z</dcterms:modified>
</cp:coreProperties>
</file>