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DAE2-D081-E7D2-AB17-417D6F137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22EE1-0EC7-2A69-EB68-2921C6B2D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32FC-7764-15BC-F703-44BAAC90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3622-42AD-1B0D-9ADC-5E49AD9E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DA95-BE8C-DF66-F7BB-0C5CDF91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75E-E42D-0B43-24D4-E4412172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29969-BEBB-6250-26C9-75189A35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6B1F-711C-A84A-7333-5627248C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1FC5-BEDA-6C03-331E-61687D1D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32154-0946-F6C2-F291-7B6D7A8C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DCFB6-C56E-A04E-8F04-B63EE9B48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0D18D-B514-B474-72E8-ED8E710F0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17FAC-6A33-1656-DA1A-C7729072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6D92-EE47-93EE-C418-CB921A08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2411-0A3E-0296-44C7-4501BCA5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DA70-0A70-FAF6-717C-E5C08B59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D5B1-8CB3-F945-7ACD-D94B9194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A328B-1E22-EC1C-D8AF-7053ED50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E94B-4C73-E24E-ECE9-E0B13D63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B2399-B5F1-C0A9-5BD3-9A32EBF9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6B86-423E-333C-DBD7-027D999C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92E48-46AE-85DF-EC31-7077B198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B39CA-2CD6-62A4-5F50-2A7C488D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A669C-5687-5199-8E6A-A031BD8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84027-068B-4032-ABFF-7E5DDC77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0780-1502-2700-B94C-59613FCE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81F1-7FB2-8C0A-48BD-7B8DA4673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9F588-4E94-7FC2-02BF-876637B1A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D40DF-E5FC-0DE7-FDA2-BBB28EAD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D3989-F9B3-06FF-E3FE-74B869AE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2D85E-2A5E-CFDD-5C14-F5DBB447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4A23-0E12-B895-5DC6-50C9D264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3A260-F183-D34B-3C11-E6CD417BD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29034-9133-2BE3-7EB1-F5D8F515D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FE724-6045-4FF7-530F-0170DD93A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3262D-F4D5-61B1-732F-FE6BFED35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78D6F-33AE-F2C0-EFDF-8AB509A4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A3B97-CA6B-4303-26AD-D02776E0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1D21F-04D9-BE93-68F3-2E20FDB4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7184-E0E9-3742-3FA5-4BB5C309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0D820-4EE7-472C-D8F9-AA287F18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FD2A8-D665-C572-6E99-73C8D0B5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9619A-D635-1AC7-4BD2-9C28447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01D5D-A305-6010-473D-76738C18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D9E38-774F-485D-5F23-622B0592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98E8A-2521-D8BF-DF58-29193F4C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B6B0-F312-3652-E73E-B9C87908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BA84-3935-EC3E-7A7E-21B6F1229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70F30-3E5C-4BFA-D12C-107430D6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95BF0-19B0-05CB-6AC6-78AC304F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ECEEA-030C-E69A-2DA6-5570A534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998D7-C226-4FDB-20D9-BD697C26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7832-A394-0456-DBB3-5CDF8A55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48D02-5ED8-C4C5-1CC9-6507167E9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66122-0CF4-EC91-A532-85415033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24604-3C8A-CBC5-8A8E-C87AE2B1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2B6A-B805-3FB8-C24F-07EAEA6F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5B6DE-6E28-E010-E669-8E04F1E9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2BB30-B0E1-E737-CE75-43E4083B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AF026-9A45-7D33-EA9C-580CD1D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0FFD2-C950-E0B5-1DED-81F37BE89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7D961-F9F6-4E00-9593-3929799E4E5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AD36-D26E-3D31-B212-5A241C9C9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921E-37DA-CF85-D647-2E48DCE61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A5EF-7442-4E0A-8925-1317BEF17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C19EE-39A8-9868-3112-6F982EF4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127000"/>
            <a:ext cx="11887200" cy="4429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C1B71-7D94-A009-29F8-10BA91D4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4660900"/>
            <a:ext cx="11887200" cy="2070100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C62B5838-FD29-2FD6-A3CB-D23CE79EA48D}"/>
              </a:ext>
            </a:extLst>
          </p:cNvPr>
          <p:cNvSpPr/>
          <p:nvPr/>
        </p:nvSpPr>
        <p:spPr>
          <a:xfrm>
            <a:off x="11595100" y="774700"/>
            <a:ext cx="304800" cy="355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EC96D-28B8-9C65-B0F2-2900C9284671}"/>
              </a:ext>
            </a:extLst>
          </p:cNvPr>
          <p:cNvSpPr txBox="1"/>
          <p:nvPr/>
        </p:nvSpPr>
        <p:spPr>
          <a:xfrm>
            <a:off x="4724400" y="47879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00"/>
                </a:solidFill>
              </a:rPr>
              <a:t>المصباح (1)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4BCA-56A7-1DE6-5CF8-74AF5734FD44}"/>
              </a:ext>
            </a:extLst>
          </p:cNvPr>
          <p:cNvSpPr txBox="1"/>
          <p:nvPr/>
        </p:nvSpPr>
        <p:spPr>
          <a:xfrm>
            <a:off x="1358900" y="5899150"/>
            <a:ext cx="971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002060"/>
                </a:solidFill>
              </a:rPr>
              <a:t>لأن الطاقة الحرارية المهدورة أقل من المصباح (2)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69300-8301-5D5D-5E03-B72938E78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9400" y="215901"/>
            <a:ext cx="11658600" cy="635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FBFAD9-3A7D-1B62-E03A-4EB5676DCCE6}"/>
              </a:ext>
            </a:extLst>
          </p:cNvPr>
          <p:cNvCxnSpPr>
            <a:cxnSpLocks/>
          </p:cNvCxnSpPr>
          <p:nvPr/>
        </p:nvCxnSpPr>
        <p:spPr>
          <a:xfrm>
            <a:off x="2667000" y="1308100"/>
            <a:ext cx="2743200" cy="24003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7621F-21C3-BCFF-138F-389E0FBBFC9D}"/>
              </a:ext>
            </a:extLst>
          </p:cNvPr>
          <p:cNvCxnSpPr/>
          <p:nvPr/>
        </p:nvCxnSpPr>
        <p:spPr>
          <a:xfrm>
            <a:off x="3060700" y="1701800"/>
            <a:ext cx="6985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7F2B1C-2312-F1BF-6479-67AEB1E515B9}"/>
              </a:ext>
            </a:extLst>
          </p:cNvPr>
          <p:cNvCxnSpPr>
            <a:cxnSpLocks/>
          </p:cNvCxnSpPr>
          <p:nvPr/>
        </p:nvCxnSpPr>
        <p:spPr>
          <a:xfrm>
            <a:off x="2667000" y="1308100"/>
            <a:ext cx="4241800" cy="1409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Up 14">
            <a:extLst>
              <a:ext uri="{FF2B5EF4-FFF2-40B4-BE49-F238E27FC236}">
                <a16:creationId xmlns:a16="http://schemas.microsoft.com/office/drawing/2014/main" id="{C24EC0CE-E6CB-858B-5C65-9C1AA05D39B5}"/>
              </a:ext>
            </a:extLst>
          </p:cNvPr>
          <p:cNvSpPr/>
          <p:nvPr/>
        </p:nvSpPr>
        <p:spPr>
          <a:xfrm>
            <a:off x="2667000" y="1308100"/>
            <a:ext cx="45719" cy="977899"/>
          </a:xfrm>
          <a:prstGeom prst="upArrow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EC0CB-5FAB-9A7C-DD2C-D818B50FF9D3}"/>
              </a:ext>
            </a:extLst>
          </p:cNvPr>
          <p:cNvSpPr txBox="1"/>
          <p:nvPr/>
        </p:nvSpPr>
        <p:spPr>
          <a:xfrm>
            <a:off x="3759200" y="5549900"/>
            <a:ext cx="55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002060"/>
                </a:solidFill>
              </a:rPr>
              <a:t>تقديرية / معتدلة / مكبرة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3618C-A321-7033-ECF4-BCF0BEB003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8300" y="215900"/>
            <a:ext cx="11569700" cy="628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AE742-4EB3-C86F-F480-4E39A33F2F9B}"/>
              </a:ext>
            </a:extLst>
          </p:cNvPr>
          <p:cNvSpPr txBox="1"/>
          <p:nvPr/>
        </p:nvSpPr>
        <p:spPr>
          <a:xfrm>
            <a:off x="889000" y="5511800"/>
            <a:ext cx="1093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00"/>
                </a:solidFill>
              </a:rPr>
              <a:t>الشعاع الذي يمر دون انحراف يجب أن يمر بمركز العدسة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CA892-ABCE-8708-F611-0F52360C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400" y="139700"/>
            <a:ext cx="11506199" cy="2463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DBB9-A7C4-E529-B778-4EDF5D2B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401" y="2743200"/>
            <a:ext cx="11506198" cy="3975100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D34375E8-053E-92DB-5D41-D6FAF586E280}"/>
              </a:ext>
            </a:extLst>
          </p:cNvPr>
          <p:cNvSpPr/>
          <p:nvPr/>
        </p:nvSpPr>
        <p:spPr>
          <a:xfrm>
            <a:off x="4546600" y="711200"/>
            <a:ext cx="444500" cy="4445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0FE52-7365-2B27-0154-83B9D6DCD6FC}"/>
              </a:ext>
            </a:extLst>
          </p:cNvPr>
          <p:cNvSpPr txBox="1"/>
          <p:nvPr/>
        </p:nvSpPr>
        <p:spPr>
          <a:xfrm>
            <a:off x="3708400" y="1727200"/>
            <a:ext cx="256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7030A0"/>
                </a:solidFill>
              </a:rPr>
              <a:t>الفولتميتر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3EBED-8081-6FE0-6410-6E533D9A7A2F}"/>
              </a:ext>
            </a:extLst>
          </p:cNvPr>
          <p:cNvSpPr txBox="1"/>
          <p:nvPr/>
        </p:nvSpPr>
        <p:spPr>
          <a:xfrm>
            <a:off x="1784350" y="5792857"/>
            <a:ext cx="596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00"/>
                </a:solidFill>
              </a:rPr>
              <a:t>عدم توصيل مصدر للجهد الكهربائي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7B0C77-DE5D-ADAA-9AB3-1271B947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2900" y="190500"/>
            <a:ext cx="11556999" cy="648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52D31-D433-75D5-B46A-816DF3C2695B}"/>
              </a:ext>
            </a:extLst>
          </p:cNvPr>
          <p:cNvSpPr txBox="1"/>
          <p:nvPr/>
        </p:nvSpPr>
        <p:spPr>
          <a:xfrm>
            <a:off x="1968500" y="2133600"/>
            <a:ext cx="927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66"/>
                </a:solidFill>
              </a:rPr>
              <a:t>Q = I </a:t>
            </a:r>
            <a:r>
              <a:rPr lang="ar-OM" sz="6000" b="1" dirty="0">
                <a:solidFill>
                  <a:srgbClr val="FF0066"/>
                </a:solidFill>
              </a:rPr>
              <a:t>× </a:t>
            </a:r>
            <a:r>
              <a:rPr lang="en-US" sz="6000" b="1" dirty="0">
                <a:solidFill>
                  <a:srgbClr val="FF0066"/>
                </a:solidFill>
              </a:rPr>
              <a:t>  t = 4 </a:t>
            </a:r>
            <a:r>
              <a:rPr lang="ar-OM" sz="6000" b="1" dirty="0">
                <a:solidFill>
                  <a:srgbClr val="FF0066"/>
                </a:solidFill>
              </a:rPr>
              <a:t>× </a:t>
            </a:r>
            <a:r>
              <a:rPr lang="en-US" sz="6000" b="1" dirty="0">
                <a:solidFill>
                  <a:srgbClr val="FF0066"/>
                </a:solidFill>
              </a:rPr>
              <a:t> 1 = 4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03091-DCA4-06EF-6F1D-CF5B86F89BFC}"/>
              </a:ext>
            </a:extLst>
          </p:cNvPr>
          <p:cNvSpPr txBox="1"/>
          <p:nvPr/>
        </p:nvSpPr>
        <p:spPr>
          <a:xfrm>
            <a:off x="4127500" y="3391237"/>
            <a:ext cx="215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4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D899F-2B47-1F30-DFDD-28ACB351CF5D}"/>
              </a:ext>
            </a:extLst>
          </p:cNvPr>
          <p:cNvSpPr txBox="1"/>
          <p:nvPr/>
        </p:nvSpPr>
        <p:spPr>
          <a:xfrm>
            <a:off x="7353299" y="5651837"/>
            <a:ext cx="207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6000" b="1" dirty="0">
                <a:solidFill>
                  <a:srgbClr val="FF0000"/>
                </a:solidFill>
              </a:rPr>
              <a:t>تزيد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9034D3-C3A5-DA8C-7E34-06DBC37A1222}"/>
              </a:ext>
            </a:extLst>
          </p:cNvPr>
          <p:cNvSpPr/>
          <p:nvPr/>
        </p:nvSpPr>
        <p:spPr>
          <a:xfrm>
            <a:off x="4838700" y="5829300"/>
            <a:ext cx="673100" cy="66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0CE88-ACCD-080D-532C-1B9C7804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2100" y="152400"/>
            <a:ext cx="11620499" cy="6464300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847FD35E-1223-FF7C-8374-E8BBB9649E64}"/>
              </a:ext>
            </a:extLst>
          </p:cNvPr>
          <p:cNvSpPr/>
          <p:nvPr/>
        </p:nvSpPr>
        <p:spPr>
          <a:xfrm>
            <a:off x="7378700" y="6045200"/>
            <a:ext cx="495300" cy="469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77C28-5183-28EB-F8E5-07327D8216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2600" y="304800"/>
            <a:ext cx="11150599" cy="623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B4272-6D86-33A5-865D-5A3741985955}"/>
              </a:ext>
            </a:extLst>
          </p:cNvPr>
          <p:cNvSpPr txBox="1"/>
          <p:nvPr/>
        </p:nvSpPr>
        <p:spPr>
          <a:xfrm>
            <a:off x="6210300" y="2260600"/>
            <a:ext cx="44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5DB02-AC45-F694-7223-EF585621807D}"/>
              </a:ext>
            </a:extLst>
          </p:cNvPr>
          <p:cNvSpPr txBox="1"/>
          <p:nvPr/>
        </p:nvSpPr>
        <p:spPr>
          <a:xfrm>
            <a:off x="7353300" y="3975100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86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5E127-8A07-BA01-7F55-193BB8C832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501" y="185738"/>
            <a:ext cx="11264899" cy="458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74795-955D-9F87-5B7B-5FE693E2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4501" y="4889501"/>
            <a:ext cx="11264900" cy="1782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CE64B2-3E8A-F9D0-D3F2-850EFA488867}"/>
              </a:ext>
            </a:extLst>
          </p:cNvPr>
          <p:cNvSpPr txBox="1"/>
          <p:nvPr/>
        </p:nvSpPr>
        <p:spPr>
          <a:xfrm>
            <a:off x="1250950" y="4120932"/>
            <a:ext cx="969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3600" b="1" dirty="0">
                <a:solidFill>
                  <a:srgbClr val="FF0000"/>
                </a:solidFill>
              </a:rPr>
              <a:t>هي مدى ممانعة تدفق تيار كهربائي في مكونات دائرة كهربائية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D00E9-2A28-6CA0-B9D3-5E53CFDE3251}"/>
              </a:ext>
            </a:extLst>
          </p:cNvPr>
          <p:cNvSpPr txBox="1"/>
          <p:nvPr/>
        </p:nvSpPr>
        <p:spPr>
          <a:xfrm>
            <a:off x="4483100" y="5245100"/>
            <a:ext cx="562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R = V/I = 0.4 / 4 = 0.1 Ω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X  = I R = 12 </a:t>
            </a:r>
            <a:r>
              <a:rPr lang="ar-OM" sz="4000" b="1" dirty="0">
                <a:solidFill>
                  <a:srgbClr val="FFFF00"/>
                </a:solidFill>
              </a:rPr>
              <a:t>× </a:t>
            </a:r>
            <a:r>
              <a:rPr lang="en-US" sz="4000" b="1" dirty="0">
                <a:solidFill>
                  <a:srgbClr val="FFFF00"/>
                </a:solidFill>
              </a:rPr>
              <a:t> 0.1 = 1.2 V</a:t>
            </a:r>
          </a:p>
        </p:txBody>
      </p:sp>
    </p:spTree>
    <p:extLst>
      <p:ext uri="{BB962C8B-B14F-4D97-AF65-F5344CB8AC3E}">
        <p14:creationId xmlns:p14="http://schemas.microsoft.com/office/powerpoint/2010/main" val="16016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F64FF9-078B-9240-B087-95012DCC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5900" y="342900"/>
            <a:ext cx="11696700" cy="5994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75D5D-EFE9-2BAF-9762-725C9FBD24B6}"/>
              </a:ext>
            </a:extLst>
          </p:cNvPr>
          <p:cNvSpPr txBox="1"/>
          <p:nvPr/>
        </p:nvSpPr>
        <p:spPr>
          <a:xfrm>
            <a:off x="4838700" y="3429000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6000" b="1" dirty="0">
                <a:solidFill>
                  <a:srgbClr val="002060"/>
                </a:solidFill>
              </a:rPr>
              <a:t>متجددة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F407A-2960-AF0C-790B-0BDC6B3FEB26}"/>
              </a:ext>
            </a:extLst>
          </p:cNvPr>
          <p:cNvSpPr txBox="1"/>
          <p:nvPr/>
        </p:nvSpPr>
        <p:spPr>
          <a:xfrm>
            <a:off x="838200" y="3121224"/>
            <a:ext cx="316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FF00"/>
                </a:solidFill>
              </a:rPr>
              <a:t>تلوث بصري واضطراب الحياة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84021-40A9-1BAA-2234-ED4E8B37EC28}"/>
              </a:ext>
            </a:extLst>
          </p:cNvPr>
          <p:cNvSpPr txBox="1"/>
          <p:nvPr/>
        </p:nvSpPr>
        <p:spPr>
          <a:xfrm>
            <a:off x="4622800" y="4629129"/>
            <a:ext cx="395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6000" b="1" dirty="0">
                <a:solidFill>
                  <a:srgbClr val="FFFF00"/>
                </a:solidFill>
              </a:rPr>
              <a:t>غير متجددة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3E91D-16F0-6661-71E4-CA8CC34D8CBA}"/>
              </a:ext>
            </a:extLst>
          </p:cNvPr>
          <p:cNvSpPr txBox="1"/>
          <p:nvPr/>
        </p:nvSpPr>
        <p:spPr>
          <a:xfrm>
            <a:off x="838200" y="4783017"/>
            <a:ext cx="339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002060"/>
                </a:solidFill>
              </a:rPr>
              <a:t>تغير في المناخ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BA00F9-B049-82DA-9678-70179DA7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4000" y="165101"/>
            <a:ext cx="11645900" cy="646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144A6-41E0-FED7-85AD-EB59C5BAB232}"/>
              </a:ext>
            </a:extLst>
          </p:cNvPr>
          <p:cNvSpPr txBox="1"/>
          <p:nvPr/>
        </p:nvSpPr>
        <p:spPr>
          <a:xfrm>
            <a:off x="5715000" y="4635500"/>
            <a:ext cx="237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00"/>
                </a:solidFill>
              </a:rPr>
              <a:t>طاقة الرياح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5F146-148A-4D11-3178-467D02125BBF}"/>
              </a:ext>
            </a:extLst>
          </p:cNvPr>
          <p:cNvSpPr txBox="1"/>
          <p:nvPr/>
        </p:nvSpPr>
        <p:spPr>
          <a:xfrm>
            <a:off x="1727200" y="5814993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2800" b="1" dirty="0">
                <a:solidFill>
                  <a:srgbClr val="FF0000"/>
                </a:solidFill>
              </a:rPr>
              <a:t>عندما تسخن الشمس الهواء يرتفع الهواء الدافئ ويتدفق الهواء البارد فيحل محله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51933-4538-B3E5-2168-6870F91BF2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0" y="444500"/>
            <a:ext cx="11620500" cy="586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4444D-DC2C-CAC5-9B17-1B4BE59B67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5300" y="2222500"/>
            <a:ext cx="7493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81028-060F-1A26-1EF7-B9CC42BC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0200" y="107950"/>
            <a:ext cx="11353799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8E94D-EF07-4D6F-F3F6-B6222F55EE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0200" y="5003801"/>
            <a:ext cx="11353799" cy="1746250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6C3B285C-16F6-3FB2-3D0B-59F97470D164}"/>
              </a:ext>
            </a:extLst>
          </p:cNvPr>
          <p:cNvSpPr/>
          <p:nvPr/>
        </p:nvSpPr>
        <p:spPr>
          <a:xfrm>
            <a:off x="4457700" y="4445000"/>
            <a:ext cx="469900" cy="42545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76404-D892-DDD3-608C-944CF1469FF5}"/>
              </a:ext>
            </a:extLst>
          </p:cNvPr>
          <p:cNvSpPr txBox="1"/>
          <p:nvPr/>
        </p:nvSpPr>
        <p:spPr>
          <a:xfrm>
            <a:off x="990599" y="5876926"/>
            <a:ext cx="1003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00"/>
                </a:solidFill>
              </a:rPr>
              <a:t>طاقة متجددة- الوقود النووي – الفحم الحجري - الغاز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BEA134A-5B61-C0F3-D3A8-FC824694D1B8}"/>
              </a:ext>
            </a:extLst>
          </p:cNvPr>
          <p:cNvSpPr/>
          <p:nvPr/>
        </p:nvSpPr>
        <p:spPr>
          <a:xfrm>
            <a:off x="1651000" y="6511995"/>
            <a:ext cx="8305800" cy="1651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409A8-8174-074F-B839-53D2B9CF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7500" y="114300"/>
            <a:ext cx="11607800" cy="645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3EDDE-3AB6-8013-4B1D-E54996FC36BE}"/>
              </a:ext>
            </a:extLst>
          </p:cNvPr>
          <p:cNvSpPr txBox="1"/>
          <p:nvPr/>
        </p:nvSpPr>
        <p:spPr>
          <a:xfrm>
            <a:off x="2184400" y="5080000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0000FF"/>
                </a:solidFill>
              </a:rPr>
              <a:t>زاوية السقوط = زاوية الانعكاس</a:t>
            </a:r>
            <a:endParaRPr lang="en-US" sz="4000" b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59DF2B-B4A6-8C54-0E4F-24E4FB3D6D72}"/>
              </a:ext>
            </a:extLst>
          </p:cNvPr>
          <p:cNvCxnSpPr/>
          <p:nvPr/>
        </p:nvCxnSpPr>
        <p:spPr>
          <a:xfrm>
            <a:off x="6007100" y="939800"/>
            <a:ext cx="0" cy="1549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7A2C93-364D-BEAC-39C1-34DE297E75DE}"/>
              </a:ext>
            </a:extLst>
          </p:cNvPr>
          <p:cNvCxnSpPr/>
          <p:nvPr/>
        </p:nvCxnSpPr>
        <p:spPr>
          <a:xfrm flipV="1">
            <a:off x="6007100" y="1587500"/>
            <a:ext cx="1790700" cy="9017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A2589B-5386-E5D2-70FE-55569B0B205F}"/>
              </a:ext>
            </a:extLst>
          </p:cNvPr>
          <p:cNvSpPr txBox="1"/>
          <p:nvPr/>
        </p:nvSpPr>
        <p:spPr>
          <a:xfrm>
            <a:off x="4305301" y="678190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2800" b="1" dirty="0">
                <a:solidFill>
                  <a:srgbClr val="0000FF"/>
                </a:solidFill>
              </a:rPr>
              <a:t>العمود المقام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A2AF5-D015-EC10-43A8-1D52E1B8E7F4}"/>
              </a:ext>
            </a:extLst>
          </p:cNvPr>
          <p:cNvSpPr txBox="1"/>
          <p:nvPr/>
        </p:nvSpPr>
        <p:spPr>
          <a:xfrm>
            <a:off x="8001000" y="1201410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2800" b="1" dirty="0">
                <a:solidFill>
                  <a:srgbClr val="0000FF"/>
                </a:solidFill>
              </a:rPr>
              <a:t>الشعاع المنعكس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B8385D-5D1F-3B3D-026E-0B0717289D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800" y="228600"/>
            <a:ext cx="11671300" cy="6349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C7052-3251-0B42-2CB8-83A999966054}"/>
              </a:ext>
            </a:extLst>
          </p:cNvPr>
          <p:cNvSpPr txBox="1"/>
          <p:nvPr/>
        </p:nvSpPr>
        <p:spPr>
          <a:xfrm>
            <a:off x="1752600" y="5194300"/>
            <a:ext cx="924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66"/>
                </a:solidFill>
              </a:rPr>
              <a:t>بعد الصورة الناتجة عن الجسم = 10 + 10 = 20 سم</a:t>
            </a:r>
            <a:endParaRPr lang="en-US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8AC78B-13A1-52A1-BB4D-E5FAF932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800" y="241301"/>
            <a:ext cx="11683999" cy="6159500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22DFF1CF-EDFD-1A93-B285-9CBB552E7CFB}"/>
              </a:ext>
            </a:extLst>
          </p:cNvPr>
          <p:cNvSpPr/>
          <p:nvPr/>
        </p:nvSpPr>
        <p:spPr>
          <a:xfrm>
            <a:off x="10604500" y="5651500"/>
            <a:ext cx="469900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E2368A-A45D-648D-4D15-D4E41F9C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0200" y="279400"/>
            <a:ext cx="11709400" cy="6324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FA229-C15A-5ACD-3CB3-E1EE80BC261E}"/>
              </a:ext>
            </a:extLst>
          </p:cNvPr>
          <p:cNvSpPr txBox="1"/>
          <p:nvPr/>
        </p:nvSpPr>
        <p:spPr>
          <a:xfrm>
            <a:off x="3022600" y="1937336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FF0000"/>
                </a:solidFill>
              </a:rPr>
              <a:t>بسبب اختلاف سرعة الضوء في الهواء عن الماء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75E1E-48C8-0B17-E03A-8F2E2D8925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92300" y="3685639"/>
            <a:ext cx="4457700" cy="152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8057D8-9D66-076E-CCEA-1BFF6C21C543}"/>
              </a:ext>
            </a:extLst>
          </p:cNvPr>
          <p:cNvSpPr txBox="1"/>
          <p:nvPr/>
        </p:nvSpPr>
        <p:spPr>
          <a:xfrm>
            <a:off x="1892300" y="5870714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>
                <a:solidFill>
                  <a:srgbClr val="0000FF"/>
                </a:solidFill>
              </a:rPr>
              <a:t>كلما زادت سرعة الضوء في الوسط قل معامل الانكسار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156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kassem</dc:creator>
  <cp:lastModifiedBy>mimi kassem</cp:lastModifiedBy>
  <cp:revision>18</cp:revision>
  <dcterms:created xsi:type="dcterms:W3CDTF">2024-05-19T09:15:58Z</dcterms:created>
  <dcterms:modified xsi:type="dcterms:W3CDTF">2024-05-20T08:19:21Z</dcterms:modified>
</cp:coreProperties>
</file>