
<file path=[Content_Types].xml><?xml version="1.0" encoding="utf-8"?>
<Types xmlns="http://schemas.openxmlformats.org/package/2006/content-types">
  <Default ContentType="image/vnd.ms-photo" Extension="wdp"/>
  <Default ContentType="image/gif" Extension="gif"/>
  <Default ContentType="application/xml" Extension="xml"/>
  <Default ContentType="image/png" Extension="png"/>
  <Default ContentType="image/jpeg" Extension="jpeg"/>
  <Default ContentType="audio/x-wav" Extension="wav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presentationml.tags+xml" PartName="/ppt/tags/tag2.xml"/>
  <Override ContentType="application/vnd.openxmlformats-officedocument.presentationml.tags+xml" PartName="/ppt/tags/tag13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7.xml"/>
  <Override ContentType="application/vnd.openxmlformats-officedocument.presentationml.tags+xml" PartName="/ppt/tags/tag24.xml"/>
  <Override ContentType="application/vnd.openxmlformats-officedocument.presentationml.tags+xml" PartName="/ppt/tags/tag21.xml"/>
  <Override ContentType="application/vnd.openxmlformats-officedocument.presentationml.tags+xml" PartName="/ppt/tags/tag23.xml"/>
  <Override ContentType="application/vnd.openxmlformats-officedocument.presentationml.tags+xml" PartName="/ppt/tags/tag4.xml"/>
  <Override ContentType="application/vnd.openxmlformats-officedocument.presentationml.tags+xml" PartName="/ppt/tags/tag11.xml"/>
  <Override ContentType="application/vnd.openxmlformats-officedocument.presentationml.tags+xml" PartName="/ppt/tags/tag15.xml"/>
  <Override ContentType="application/vnd.openxmlformats-officedocument.presentationml.tags+xml" PartName="/ppt/tags/tag17.xml"/>
  <Override ContentType="application/vnd.openxmlformats-officedocument.presentationml.tags+xml" PartName="/ppt/tags/tag14.xml"/>
  <Override ContentType="application/vnd.openxmlformats-officedocument.presentationml.tags+xml" PartName="/ppt/tags/tag8.xml"/>
  <Override ContentType="application/vnd.openxmlformats-officedocument.presentationml.tags+xml" PartName="/ppt/tags/tag20.xml"/>
  <Override ContentType="application/vnd.openxmlformats-officedocument.presentationml.tags+xml" PartName="/ppt/tags/tag19.xml"/>
  <Override ContentType="application/vnd.openxmlformats-officedocument.presentationml.tags+xml" PartName="/ppt/tags/tag22.xml"/>
  <Override ContentType="application/vnd.openxmlformats-officedocument.presentationml.tags+xml" PartName="/ppt/tags/tag1.xml"/>
  <Override ContentType="application/vnd.openxmlformats-officedocument.presentationml.tags+xml" PartName="/ppt/tags/tag6.xml"/>
  <Override ContentType="application/vnd.openxmlformats-officedocument.presentationml.tags+xml" PartName="/ppt/tags/tag3.xml"/>
  <Override ContentType="application/vnd.openxmlformats-officedocument.presentationml.tags+xml" PartName="/ppt/tags/tag5.xml"/>
  <Override ContentType="application/vnd.openxmlformats-officedocument.presentationml.tags+xml" PartName="/ppt/tags/tag12.xml"/>
  <Override ContentType="application/vnd.openxmlformats-officedocument.presentationml.tags+xml" PartName="/ppt/tags/tag18.xml"/>
  <Override ContentType="application/vnd.openxmlformats-officedocument.presentationml.tags+xml" PartName="/ppt/tags/tag16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559DA552-CE67-4AA5-9258-420FAD25144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5B575C9C-7273-4758-ABF5-F0BAB4DB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0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51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F38440-0D8F-448D-B333-F6977A577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6843D7-1BF8-4D92-8D41-BD46D0FA7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A06789-1E2A-4B1B-B988-A66F8453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AB4EE4-DE14-441E-94AF-8EDBC301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B0F8CD-35F6-47B5-B955-3287F5B0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1D7096-0B3F-47B1-81C2-288D6644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2D8DF5-E5BA-48A4-86F8-689FFD7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A0B7D0-DEF2-4565-899D-B92A49B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642EA6-F625-484D-8979-95B3C8FE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840F52-8348-43AF-973F-434ED7F0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3B5C1-43AA-4D5E-9796-30731B8D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AAC639-E0FD-4540-AA75-F2C428378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ED67D9-90DA-4D51-8777-83B77A2B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443022-CD51-4FE9-9CF6-6879729A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782439-B603-4A7C-9F0D-B510CF9A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8C7B90-491B-4FC7-A102-15BD32FF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EA2177-DEFB-411E-A391-0FE1A3D6A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364C2F-E9A3-456D-8AED-4F3860C1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96C6F60-4C59-4D37-8571-D544A9D5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9CCFBC7-9FC1-47AE-AE01-F8F3F625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29FF15-6CC1-46C9-A02F-C78AA90E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0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5FC370-D76B-46DA-BFA3-2462BABC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A5E875-0F3C-49ED-B10B-83B4D371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AFFE4-0DC7-4B33-B485-0AB6E8CC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3207417-1EAE-4CDE-BEE3-AD89409D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58C070-B4E8-400C-B96B-E87B6843D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770D709-4B0A-4952-902B-2EC10FA9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BC0616-1800-48DE-9A19-9ACB7548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F6112FE-209F-41A3-A10E-D11087B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6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E96811-B0C2-47EF-B0A2-4A039C69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4700D20-B1D6-45CC-9031-D9B47AEB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4BB5169-AB7E-4251-B5E6-5E9CA9D9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45F608-FEC0-4361-A6F5-292E9E27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5093F1A-00C1-40E8-AE42-0201B35F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F53A0D3-B860-4A5E-99EA-1925A1A0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7D1FB6-9013-42EA-9D88-E3187D7C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CFB659-6093-4C5D-B28A-A330247D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0A1D0E-7CB2-498D-89CE-06997ADD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720A38-A531-4884-98CB-2CD1BA00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D1437C-BEF2-4B67-8E53-358BB41A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4A1190-52BE-428C-86EF-2D4C4EFC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EF5208-EB91-4744-94EB-B664436F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7D9091-3646-43A2-8C71-7D3E3500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6507A84-9283-429C-8779-1B3AEF25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2B33753-4D5A-45A2-8C87-C2BC9633A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7BD252-9E65-4C01-AD4F-2C4DE48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494ECC-5C06-43EB-A8AB-DDFCFA3A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E0B91E-4773-49A3-A8F8-8A802EA8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7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D36A06-8FAE-41D6-B63B-AA3BC8ED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A824E4-EB65-4B70-BB01-9EFDCD38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B31BA1-FE10-4C19-8924-FDB386A6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665302-D5D8-4D7C-A084-216A62AB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EF6AC0-A880-4F2E-98E2-72358A79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9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30D1BD5-A478-41F9-95F6-26EFCC6FB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022AB91-BF84-4774-A4D0-3D8415D3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EEBD4D-D90C-4776-B69B-68A3ABA0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88F932-2D0F-44FA-958E-8A77051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9D66E2-6358-43FD-9E47-2F915523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3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5EF96BA-0A6E-412F-9F94-8B5D03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BF4953-FB3B-481A-86B2-FE5003E38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AA0FC3-14DE-4770-8F5F-C3AA6F66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7214-C9B3-41DD-8174-72378A8FCFD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885974-AFD6-4A90-AA27-305A4D8BC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1C21A2-E610-4694-9D1C-81D344648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989C-6C8F-4AE3-8F37-E0337AC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50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7" Type="http://schemas.openxmlformats.org/officeDocument/2006/relationships/audio" Target="NUL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gif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 /><Relationship Id="rId13" Type="http://schemas.openxmlformats.org/officeDocument/2006/relationships/audio" Target="../media/audio3.wav" /><Relationship Id="rId18" Type="http://schemas.openxmlformats.org/officeDocument/2006/relationships/image" Target="../media/image30.png" /><Relationship Id="rId3" Type="http://schemas.openxmlformats.org/officeDocument/2006/relationships/tags" Target="../tags/tag1.xml" /><Relationship Id="rId21" Type="http://schemas.openxmlformats.org/officeDocument/2006/relationships/image" Target="../media/image33.png" /><Relationship Id="rId7" Type="http://schemas.openxmlformats.org/officeDocument/2006/relationships/tags" Target="../tags/tag5.xml" /><Relationship Id="rId12" Type="http://schemas.openxmlformats.org/officeDocument/2006/relationships/audio" Target="../media/audio2.wav" /><Relationship Id="rId17" Type="http://schemas.openxmlformats.org/officeDocument/2006/relationships/image" Target="../media/image29.png" /><Relationship Id="rId2" Type="http://schemas.openxmlformats.org/officeDocument/2006/relationships/audio" Target="../media/media1.wav" /><Relationship Id="rId16" Type="http://schemas.openxmlformats.org/officeDocument/2006/relationships/image" Target="../media/image28.png" /><Relationship Id="rId20" Type="http://schemas.openxmlformats.org/officeDocument/2006/relationships/image" Target="../media/image32.png" /><Relationship Id="rId1" Type="http://schemas.microsoft.com/office/2007/relationships/media" Target="../media/media1.wav" /><Relationship Id="rId6" Type="http://schemas.openxmlformats.org/officeDocument/2006/relationships/tags" Target="../tags/tag4.xml" /><Relationship Id="rId11" Type="http://schemas.openxmlformats.org/officeDocument/2006/relationships/slideLayout" Target="../slideLayouts/slideLayout7.xml" /><Relationship Id="rId5" Type="http://schemas.openxmlformats.org/officeDocument/2006/relationships/tags" Target="../tags/tag3.xml" /><Relationship Id="rId15" Type="http://schemas.openxmlformats.org/officeDocument/2006/relationships/image" Target="../media/image27.png" /><Relationship Id="rId23" Type="http://schemas.openxmlformats.org/officeDocument/2006/relationships/audio" Target="../media/audio3.wav" /><Relationship Id="rId10" Type="http://schemas.openxmlformats.org/officeDocument/2006/relationships/tags" Target="../tags/tag8.xml" /><Relationship Id="rId19" Type="http://schemas.openxmlformats.org/officeDocument/2006/relationships/image" Target="../media/image31.png" /><Relationship Id="rId4" Type="http://schemas.openxmlformats.org/officeDocument/2006/relationships/tags" Target="../tags/tag2.xml" /><Relationship Id="rId9" Type="http://schemas.openxmlformats.org/officeDocument/2006/relationships/tags" Target="../tags/tag7.xml" /><Relationship Id="rId14" Type="http://schemas.openxmlformats.org/officeDocument/2006/relationships/image" Target="../media/image26.png" /><Relationship Id="rId22" Type="http://schemas.openxmlformats.org/officeDocument/2006/relationships/audio" Target="../media/audio2.wav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 /><Relationship Id="rId13" Type="http://schemas.openxmlformats.org/officeDocument/2006/relationships/audio" Target="../media/audio3.wav" /><Relationship Id="rId18" Type="http://schemas.openxmlformats.org/officeDocument/2006/relationships/image" Target="../media/image30.png" /><Relationship Id="rId3" Type="http://schemas.openxmlformats.org/officeDocument/2006/relationships/tags" Target="../tags/tag9.xml" /><Relationship Id="rId21" Type="http://schemas.openxmlformats.org/officeDocument/2006/relationships/image" Target="../media/image33.png" /><Relationship Id="rId7" Type="http://schemas.openxmlformats.org/officeDocument/2006/relationships/tags" Target="../tags/tag13.xml" /><Relationship Id="rId12" Type="http://schemas.openxmlformats.org/officeDocument/2006/relationships/audio" Target="../media/audio2.wav" /><Relationship Id="rId17" Type="http://schemas.openxmlformats.org/officeDocument/2006/relationships/image" Target="../media/image29.png" /><Relationship Id="rId2" Type="http://schemas.openxmlformats.org/officeDocument/2006/relationships/audio" Target="../media/media1.wav" /><Relationship Id="rId16" Type="http://schemas.openxmlformats.org/officeDocument/2006/relationships/image" Target="../media/image28.png" /><Relationship Id="rId20" Type="http://schemas.openxmlformats.org/officeDocument/2006/relationships/image" Target="../media/image32.png" /><Relationship Id="rId1" Type="http://schemas.microsoft.com/office/2007/relationships/media" Target="../media/media1.wav" /><Relationship Id="rId6" Type="http://schemas.openxmlformats.org/officeDocument/2006/relationships/tags" Target="../tags/tag12.xml" /><Relationship Id="rId11" Type="http://schemas.openxmlformats.org/officeDocument/2006/relationships/slideLayout" Target="../slideLayouts/slideLayout7.xml" /><Relationship Id="rId5" Type="http://schemas.openxmlformats.org/officeDocument/2006/relationships/tags" Target="../tags/tag11.xml" /><Relationship Id="rId15" Type="http://schemas.openxmlformats.org/officeDocument/2006/relationships/image" Target="../media/image27.png" /><Relationship Id="rId23" Type="http://schemas.openxmlformats.org/officeDocument/2006/relationships/audio" Target="../media/audio3.wav" /><Relationship Id="rId10" Type="http://schemas.openxmlformats.org/officeDocument/2006/relationships/tags" Target="../tags/tag16.xml" /><Relationship Id="rId19" Type="http://schemas.openxmlformats.org/officeDocument/2006/relationships/image" Target="../media/image31.png" /><Relationship Id="rId4" Type="http://schemas.openxmlformats.org/officeDocument/2006/relationships/tags" Target="../tags/tag10.xml" /><Relationship Id="rId9" Type="http://schemas.openxmlformats.org/officeDocument/2006/relationships/tags" Target="../tags/tag15.xml" /><Relationship Id="rId14" Type="http://schemas.openxmlformats.org/officeDocument/2006/relationships/image" Target="../media/image26.png" /><Relationship Id="rId22" Type="http://schemas.openxmlformats.org/officeDocument/2006/relationships/audio" Target="../media/audio2.wav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 /><Relationship Id="rId13" Type="http://schemas.openxmlformats.org/officeDocument/2006/relationships/audio" Target="../media/audio3.wav" /><Relationship Id="rId18" Type="http://schemas.openxmlformats.org/officeDocument/2006/relationships/image" Target="../media/image30.png" /><Relationship Id="rId3" Type="http://schemas.openxmlformats.org/officeDocument/2006/relationships/tags" Target="../tags/tag17.xml" /><Relationship Id="rId21" Type="http://schemas.openxmlformats.org/officeDocument/2006/relationships/image" Target="../media/image33.png" /><Relationship Id="rId7" Type="http://schemas.openxmlformats.org/officeDocument/2006/relationships/tags" Target="../tags/tag21.xml" /><Relationship Id="rId12" Type="http://schemas.openxmlformats.org/officeDocument/2006/relationships/audio" Target="../media/audio2.wav" /><Relationship Id="rId17" Type="http://schemas.openxmlformats.org/officeDocument/2006/relationships/image" Target="../media/image29.png" /><Relationship Id="rId2" Type="http://schemas.openxmlformats.org/officeDocument/2006/relationships/audio" Target="../media/media1.wav" /><Relationship Id="rId16" Type="http://schemas.openxmlformats.org/officeDocument/2006/relationships/image" Target="../media/image28.png" /><Relationship Id="rId20" Type="http://schemas.openxmlformats.org/officeDocument/2006/relationships/image" Target="../media/image32.png" /><Relationship Id="rId1" Type="http://schemas.microsoft.com/office/2007/relationships/media" Target="../media/media1.wav" /><Relationship Id="rId6" Type="http://schemas.openxmlformats.org/officeDocument/2006/relationships/tags" Target="../tags/tag20.xml" /><Relationship Id="rId11" Type="http://schemas.openxmlformats.org/officeDocument/2006/relationships/slideLayout" Target="../slideLayouts/slideLayout7.xml" /><Relationship Id="rId5" Type="http://schemas.openxmlformats.org/officeDocument/2006/relationships/tags" Target="../tags/tag19.xml" /><Relationship Id="rId15" Type="http://schemas.openxmlformats.org/officeDocument/2006/relationships/image" Target="../media/image27.png" /><Relationship Id="rId23" Type="http://schemas.openxmlformats.org/officeDocument/2006/relationships/audio" Target="../media/audio3.wav" /><Relationship Id="rId10" Type="http://schemas.openxmlformats.org/officeDocument/2006/relationships/tags" Target="../tags/tag24.xml" /><Relationship Id="rId19" Type="http://schemas.openxmlformats.org/officeDocument/2006/relationships/image" Target="../media/image31.png" /><Relationship Id="rId4" Type="http://schemas.openxmlformats.org/officeDocument/2006/relationships/tags" Target="../tags/tag18.xml" /><Relationship Id="rId9" Type="http://schemas.openxmlformats.org/officeDocument/2006/relationships/tags" Target="../tags/tag23.xml" /><Relationship Id="rId14" Type="http://schemas.openxmlformats.org/officeDocument/2006/relationships/image" Target="../media/image26.png" /><Relationship Id="rId22" Type="http://schemas.openxmlformats.org/officeDocument/2006/relationships/audio" Target="../media/audio2.wav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14649A6-FA38-49A0-9659-7E1DB27A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E065984-59AA-4D27-BD3B-625871BF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8008"/>
            <a:ext cx="12192000" cy="17538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CEF4AE-5940-4620-BECD-54576493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20" y="1753849"/>
            <a:ext cx="10393179" cy="49617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41EE622-C27F-4720-987E-4719EF0CB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85" y="631265"/>
            <a:ext cx="7471559" cy="486151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B76F2D8-DB3E-4D65-A8F7-597A490DC499}"/>
              </a:ext>
            </a:extLst>
          </p:cNvPr>
          <p:cNvSpPr/>
          <p:nvPr/>
        </p:nvSpPr>
        <p:spPr>
          <a:xfrm>
            <a:off x="6265889" y="1172631"/>
            <a:ext cx="4750623" cy="434299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16D6920-846C-40BE-AA32-BF92EF6F9B25}"/>
              </a:ext>
            </a:extLst>
          </p:cNvPr>
          <p:cNvSpPr/>
          <p:nvPr/>
        </p:nvSpPr>
        <p:spPr>
          <a:xfrm>
            <a:off x="9508334" y="3542485"/>
            <a:ext cx="713072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65A1EFD-34E7-4C93-8864-4F8339B75315}"/>
              </a:ext>
            </a:extLst>
          </p:cNvPr>
          <p:cNvSpPr/>
          <p:nvPr/>
        </p:nvSpPr>
        <p:spPr>
          <a:xfrm>
            <a:off x="211526" y="647294"/>
            <a:ext cx="3364636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B0FBC9B-3069-4E7F-995F-ED6A28BBDEFD}"/>
              </a:ext>
            </a:extLst>
          </p:cNvPr>
          <p:cNvSpPr/>
          <p:nvPr/>
        </p:nvSpPr>
        <p:spPr>
          <a:xfrm>
            <a:off x="11167672" y="1125424"/>
            <a:ext cx="957072" cy="434298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0B8CF6E-1D1A-4B61-900B-B95539A8AED7}"/>
              </a:ext>
            </a:extLst>
          </p:cNvPr>
          <p:cNvSpPr/>
          <p:nvPr/>
        </p:nvSpPr>
        <p:spPr>
          <a:xfrm>
            <a:off x="6563979" y="5095173"/>
            <a:ext cx="1599307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2C813CD-2724-4152-B45C-6BDE504AB26C}"/>
              </a:ext>
            </a:extLst>
          </p:cNvPr>
          <p:cNvSpPr/>
          <p:nvPr/>
        </p:nvSpPr>
        <p:spPr>
          <a:xfrm>
            <a:off x="11247059" y="4059961"/>
            <a:ext cx="829994" cy="8581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EB8DD2-ADC9-49CB-B66A-6270CB669B49}"/>
              </a:ext>
            </a:extLst>
          </p:cNvPr>
          <p:cNvSpPr/>
          <p:nvPr/>
        </p:nvSpPr>
        <p:spPr>
          <a:xfrm>
            <a:off x="6563979" y="3474753"/>
            <a:ext cx="1946031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318E0D7-DE4E-4C81-A9D9-EB82F1FE06F3}"/>
              </a:ext>
            </a:extLst>
          </p:cNvPr>
          <p:cNvSpPr/>
          <p:nvPr/>
        </p:nvSpPr>
        <p:spPr>
          <a:xfrm>
            <a:off x="359322" y="3338377"/>
            <a:ext cx="1491175" cy="82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rgbClr val="FF0000"/>
                </a:solidFill>
                <a:cs typeface="(AH) Manal Black" pitchFamily="2" charset="-78"/>
              </a:rPr>
              <a:t>فاعل مرفوع</a:t>
            </a:r>
            <a:endParaRPr lang="en-US" sz="28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73E9A30-A0CD-4044-BE7A-C4961D6D74EC}"/>
              </a:ext>
            </a:extLst>
          </p:cNvPr>
          <p:cNvSpPr/>
          <p:nvPr/>
        </p:nvSpPr>
        <p:spPr>
          <a:xfrm>
            <a:off x="334852" y="5183661"/>
            <a:ext cx="1491175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rgbClr val="00B050"/>
                </a:solidFill>
                <a:cs typeface="(AH) Manal Black" pitchFamily="2" charset="-78"/>
              </a:rPr>
              <a:t>اسم مجرور</a:t>
            </a:r>
            <a:endParaRPr lang="en-US" sz="2800" dirty="0">
              <a:solidFill>
                <a:srgbClr val="00B050"/>
              </a:solidFill>
              <a:cs typeface="(AH) Manal Black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1C0A8C1-2838-4C3C-B203-4BFD190784F7}"/>
              </a:ext>
            </a:extLst>
          </p:cNvPr>
          <p:cNvSpPr/>
          <p:nvPr/>
        </p:nvSpPr>
        <p:spPr>
          <a:xfrm>
            <a:off x="219890" y="4248222"/>
            <a:ext cx="1693892" cy="826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مبتدأ مرفوع</a:t>
            </a:r>
          </a:p>
          <a:p>
            <a:pPr algn="ctr"/>
            <a:r>
              <a:rPr lang="ar-A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خبر مرفوع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6FFFE76-AE7D-411B-BD12-A55FB55C66B2}"/>
              </a:ext>
            </a:extLst>
          </p:cNvPr>
          <p:cNvSpPr/>
          <p:nvPr/>
        </p:nvSpPr>
        <p:spPr>
          <a:xfrm>
            <a:off x="8847852" y="5152063"/>
            <a:ext cx="713072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895EFFD-E966-45A7-8BBB-EF6F2765C6FF}"/>
              </a:ext>
            </a:extLst>
          </p:cNvPr>
          <p:cNvSpPr/>
          <p:nvPr/>
        </p:nvSpPr>
        <p:spPr>
          <a:xfrm>
            <a:off x="8484531" y="4373429"/>
            <a:ext cx="617505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4E003DAE-3F71-4ADA-A423-0CC781D1F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85" y="3511069"/>
            <a:ext cx="555934" cy="4861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D5C8658-3C56-4B4B-AA31-C6CB1C6EB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162" y="5203483"/>
            <a:ext cx="557484" cy="48615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BBF9D24-3136-4B95-BD72-50F1354A0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119" y="4304311"/>
            <a:ext cx="619824" cy="48615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DCD98DB-DD70-487C-AD00-7B2C004D3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701" y="4304311"/>
            <a:ext cx="429153" cy="4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193FBB6-DF25-4F5C-A85C-142B34212F6E}"/>
              </a:ext>
            </a:extLst>
          </p:cNvPr>
          <p:cNvSpPr/>
          <p:nvPr/>
        </p:nvSpPr>
        <p:spPr>
          <a:xfrm>
            <a:off x="1768839" y="1942820"/>
            <a:ext cx="7884827" cy="3303737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التدريبات</a:t>
            </a:r>
            <a:endParaRPr lang="en-US" sz="1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0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9">
            <a:extLst>
              <a:ext uri="{FF2B5EF4-FFF2-40B4-BE49-F238E27FC236}">
                <a16:creationId xmlns:a16="http://schemas.microsoft.com/office/drawing/2014/main" id="{6EBE1110-59D4-4F86-9BDE-6181389B6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1"/>
            <a:ext cx="12192000" cy="6428934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D016D9C7-754B-43E8-8AE9-7EC8975F79FA}"/>
              </a:ext>
            </a:extLst>
          </p:cNvPr>
          <p:cNvCxnSpPr/>
          <p:nvPr/>
        </p:nvCxnSpPr>
        <p:spPr>
          <a:xfrm flipH="1">
            <a:off x="6710289" y="2658794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A25DFCF-38ED-4CB4-9AA6-B2B7840787A9}"/>
              </a:ext>
            </a:extLst>
          </p:cNvPr>
          <p:cNvCxnSpPr/>
          <p:nvPr/>
        </p:nvCxnSpPr>
        <p:spPr>
          <a:xfrm flipH="1">
            <a:off x="6185095" y="3438379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4FEF37DE-41E4-4D09-81A3-5C369DC370E1}"/>
              </a:ext>
            </a:extLst>
          </p:cNvPr>
          <p:cNvCxnSpPr>
            <a:cxnSpLocks/>
          </p:cNvCxnSpPr>
          <p:nvPr/>
        </p:nvCxnSpPr>
        <p:spPr>
          <a:xfrm flipH="1">
            <a:off x="6710289" y="4227341"/>
            <a:ext cx="75965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121F154-52EB-446E-9FBA-438A122B06DA}"/>
              </a:ext>
            </a:extLst>
          </p:cNvPr>
          <p:cNvCxnSpPr/>
          <p:nvPr/>
        </p:nvCxnSpPr>
        <p:spPr>
          <a:xfrm flipH="1">
            <a:off x="6642295" y="5053233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BDFA185F-7D34-486C-9F57-3152ED000091}"/>
              </a:ext>
            </a:extLst>
          </p:cNvPr>
          <p:cNvCxnSpPr/>
          <p:nvPr/>
        </p:nvCxnSpPr>
        <p:spPr>
          <a:xfrm flipH="1">
            <a:off x="5948289" y="5812301"/>
            <a:ext cx="914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7F7511C-3627-4EF9-86CC-C5F5E3D17E5B}"/>
              </a:ext>
            </a:extLst>
          </p:cNvPr>
          <p:cNvSpPr/>
          <p:nvPr/>
        </p:nvSpPr>
        <p:spPr>
          <a:xfrm>
            <a:off x="3395003" y="2111327"/>
            <a:ext cx="2700997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F96005D-FB22-4A77-B73B-0067214792CC}"/>
              </a:ext>
            </a:extLst>
          </p:cNvPr>
          <p:cNvSpPr/>
          <p:nvPr/>
        </p:nvSpPr>
        <p:spPr>
          <a:xfrm>
            <a:off x="694006" y="3608363"/>
            <a:ext cx="2700997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D3B6E0B-825C-43E2-873C-97B8A1C6943A}"/>
              </a:ext>
            </a:extLst>
          </p:cNvPr>
          <p:cNvSpPr/>
          <p:nvPr/>
        </p:nvSpPr>
        <p:spPr>
          <a:xfrm>
            <a:off x="3704492" y="4457700"/>
            <a:ext cx="2700997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1756443-8977-4BCB-A962-DD1844019B0F}"/>
              </a:ext>
            </a:extLst>
          </p:cNvPr>
          <p:cNvSpPr/>
          <p:nvPr/>
        </p:nvSpPr>
        <p:spPr>
          <a:xfrm>
            <a:off x="3069102" y="2783500"/>
            <a:ext cx="2879187" cy="66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rgbClr val="00B0F0"/>
                </a:solidFill>
              </a:rPr>
              <a:t>ظرف مكان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1A1D9A8-9EDC-4CC3-8F71-7C22C3C2ED7E}"/>
              </a:ext>
            </a:extLst>
          </p:cNvPr>
          <p:cNvSpPr/>
          <p:nvPr/>
        </p:nvSpPr>
        <p:spPr>
          <a:xfrm>
            <a:off x="1032803" y="5183065"/>
            <a:ext cx="2700997" cy="66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rgbClr val="00B0F0"/>
                </a:solidFill>
              </a:rPr>
              <a:t>ظرف مكان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3139A40-476C-448C-AE6C-A7FE503E3DA9}"/>
              </a:ext>
            </a:extLst>
          </p:cNvPr>
          <p:cNvSpPr/>
          <p:nvPr/>
        </p:nvSpPr>
        <p:spPr>
          <a:xfrm>
            <a:off x="6405489" y="4397484"/>
            <a:ext cx="1219200" cy="4592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 err="1"/>
              <a:t>هُنَيْهة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38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924C4F6-671E-4A1B-8C82-DB7EFB87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44" y="258580"/>
            <a:ext cx="10463134" cy="634084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35A8E1C-C768-4B56-B66E-7788A64B4F87}"/>
              </a:ext>
            </a:extLst>
          </p:cNvPr>
          <p:cNvSpPr/>
          <p:nvPr/>
        </p:nvSpPr>
        <p:spPr>
          <a:xfrm>
            <a:off x="2383301" y="1996149"/>
            <a:ext cx="2700997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164FA34-CB9A-4EB9-BE18-E42AFC219183}"/>
              </a:ext>
            </a:extLst>
          </p:cNvPr>
          <p:cNvSpPr/>
          <p:nvPr/>
        </p:nvSpPr>
        <p:spPr>
          <a:xfrm>
            <a:off x="229850" y="3814557"/>
            <a:ext cx="1643920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D0AAFE-28FC-4D51-BE12-84B31A367A85}"/>
              </a:ext>
            </a:extLst>
          </p:cNvPr>
          <p:cNvSpPr/>
          <p:nvPr/>
        </p:nvSpPr>
        <p:spPr>
          <a:xfrm>
            <a:off x="3582649" y="4678682"/>
            <a:ext cx="1611578" cy="618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ظرف زمان</a:t>
            </a:r>
            <a:endParaRPr lang="en-US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30C4E53-DC93-4661-AB57-186500006A01}"/>
              </a:ext>
            </a:extLst>
          </p:cNvPr>
          <p:cNvSpPr/>
          <p:nvPr/>
        </p:nvSpPr>
        <p:spPr>
          <a:xfrm>
            <a:off x="2143055" y="2861317"/>
            <a:ext cx="2879187" cy="66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rgbClr val="00B0F0"/>
                </a:solidFill>
              </a:rPr>
              <a:t>ظرف مكان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7256A72-E03B-4A58-8F03-888B887C8525}"/>
              </a:ext>
            </a:extLst>
          </p:cNvPr>
          <p:cNvSpPr/>
          <p:nvPr/>
        </p:nvSpPr>
        <p:spPr>
          <a:xfrm>
            <a:off x="-29001" y="5560660"/>
            <a:ext cx="2412302" cy="66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rgbClr val="00B0F0"/>
                </a:solidFill>
              </a:rPr>
              <a:t>ظرف مكان 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628BC44-443D-4ECC-A5A0-C15A2B0B3D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956" y="2012836"/>
            <a:ext cx="1045161" cy="541371"/>
          </a:xfrm>
          <a:prstGeom prst="rect">
            <a:avLst/>
          </a:prstGeom>
          <a:solidFill>
            <a:srgbClr val="FF0000">
              <a:alpha val="11000"/>
            </a:srgbClr>
          </a:solidFill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51D3BF5D-6AD0-419C-A4A6-1523A119D2E6}"/>
              </a:ext>
            </a:extLst>
          </p:cNvPr>
          <p:cNvSpPr/>
          <p:nvPr/>
        </p:nvSpPr>
        <p:spPr>
          <a:xfrm>
            <a:off x="5281093" y="2790649"/>
            <a:ext cx="1074294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625F1C-FA7F-41D3-BBCC-C291A42A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8240" y="4717485"/>
            <a:ext cx="1045161" cy="541371"/>
          </a:xfrm>
          <a:prstGeom prst="rect">
            <a:avLst/>
          </a:prstGeom>
          <a:solidFill>
            <a:srgbClr val="FF0000">
              <a:alpha val="11000"/>
            </a:srgbClr>
          </a:solidFill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4DF4F07-EF68-4687-BD69-228F4E6B6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357" y="3665443"/>
            <a:ext cx="661218" cy="734236"/>
          </a:xfrm>
          <a:prstGeom prst="rect">
            <a:avLst/>
          </a:prstGeom>
          <a:solidFill>
            <a:srgbClr val="FF0000">
              <a:alpha val="11000"/>
            </a:srgbClr>
          </a:solidFill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B393A71-7DB9-4048-A1C8-D6319481489E}"/>
              </a:ext>
            </a:extLst>
          </p:cNvPr>
          <p:cNvSpPr/>
          <p:nvPr/>
        </p:nvSpPr>
        <p:spPr>
          <a:xfrm>
            <a:off x="5049321" y="5493426"/>
            <a:ext cx="1074294" cy="63835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82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BD6CA94-83D5-4C09-9E5B-DCC0EBAF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44773"/>
            <a:ext cx="11982450" cy="61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C87E621-E64F-497D-BCFC-2001A920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0" y="104931"/>
            <a:ext cx="11902191" cy="6400800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3CB190D-ABBD-469E-AF57-014B16788C90}"/>
              </a:ext>
            </a:extLst>
          </p:cNvPr>
          <p:cNvSpPr/>
          <p:nvPr/>
        </p:nvSpPr>
        <p:spPr>
          <a:xfrm>
            <a:off x="7034768" y="2986503"/>
            <a:ext cx="2304104" cy="6471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86F0B15-A5E9-497C-B0B9-9A3C59E807B7}"/>
              </a:ext>
            </a:extLst>
          </p:cNvPr>
          <p:cNvSpPr/>
          <p:nvPr/>
        </p:nvSpPr>
        <p:spPr>
          <a:xfrm>
            <a:off x="1919894" y="4465648"/>
            <a:ext cx="2375096" cy="6471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B38AA8-6E6A-437D-8A78-4E4939AC03F0}"/>
              </a:ext>
            </a:extLst>
          </p:cNvPr>
          <p:cNvSpPr/>
          <p:nvPr/>
        </p:nvSpPr>
        <p:spPr>
          <a:xfrm>
            <a:off x="7034768" y="5696262"/>
            <a:ext cx="2184183" cy="80946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B84C327-A937-4741-A3C6-0AB8BA9B248E}"/>
              </a:ext>
            </a:extLst>
          </p:cNvPr>
          <p:cNvSpPr/>
          <p:nvPr/>
        </p:nvSpPr>
        <p:spPr>
          <a:xfrm>
            <a:off x="169889" y="1401056"/>
            <a:ext cx="5721245" cy="991296"/>
          </a:xfrm>
          <a:prstGeom prst="roundRect">
            <a:avLst/>
          </a:prstGeom>
          <a:solidFill>
            <a:srgbClr val="FFC285"/>
          </a:solidFill>
          <a:ln w="28575">
            <a:solidFill>
              <a:srgbClr val="FF860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دليلك على نوع الظرف إذا كان مشتركا بين الزمان والمكان</a:t>
            </a:r>
          </a:p>
        </p:txBody>
      </p:sp>
    </p:spTree>
    <p:extLst>
      <p:ext uri="{BB962C8B-B14F-4D97-AF65-F5344CB8AC3E}">
        <p14:creationId xmlns:p14="http://schemas.microsoft.com/office/powerpoint/2010/main" val="19229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6942C5-271C-4640-9E07-742D2872C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94873"/>
            <a:ext cx="11515725" cy="646076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54FCCB-B2DC-453D-B548-37CF6628732A}"/>
              </a:ext>
            </a:extLst>
          </p:cNvPr>
          <p:cNvSpPr/>
          <p:nvPr/>
        </p:nvSpPr>
        <p:spPr>
          <a:xfrm>
            <a:off x="1783830" y="4131713"/>
            <a:ext cx="2675783" cy="6471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8D4BE7C-1211-46D7-9BA7-3AE208E77D8B}"/>
              </a:ext>
            </a:extLst>
          </p:cNvPr>
          <p:cNvSpPr/>
          <p:nvPr/>
        </p:nvSpPr>
        <p:spPr>
          <a:xfrm>
            <a:off x="1783830" y="2562146"/>
            <a:ext cx="2825685" cy="6869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888CF66-2991-469B-8759-7CDAD3E4FCE3}"/>
              </a:ext>
            </a:extLst>
          </p:cNvPr>
          <p:cNvSpPr/>
          <p:nvPr/>
        </p:nvSpPr>
        <p:spPr>
          <a:xfrm>
            <a:off x="6382042" y="1024813"/>
            <a:ext cx="3121721" cy="7440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B6E12BB-5EDB-4549-A65E-BBEE7D3AB11A}"/>
              </a:ext>
            </a:extLst>
          </p:cNvPr>
          <p:cNvSpPr/>
          <p:nvPr/>
        </p:nvSpPr>
        <p:spPr>
          <a:xfrm>
            <a:off x="1996229" y="5674031"/>
            <a:ext cx="2400886" cy="81671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DA1CF51-3231-4463-8D52-65F4B7F7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0" y="629448"/>
            <a:ext cx="11268075" cy="45434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4365B83-154B-4C2C-A437-9A9250B10276}"/>
              </a:ext>
            </a:extLst>
          </p:cNvPr>
          <p:cNvSpPr/>
          <p:nvPr/>
        </p:nvSpPr>
        <p:spPr>
          <a:xfrm>
            <a:off x="9356514" y="3473567"/>
            <a:ext cx="1252025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ا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AFB406D-03A1-4B9C-BA27-22B6945EBD84}"/>
              </a:ext>
            </a:extLst>
          </p:cNvPr>
          <p:cNvSpPr/>
          <p:nvPr/>
        </p:nvSpPr>
        <p:spPr>
          <a:xfrm>
            <a:off x="6397396" y="3480601"/>
            <a:ext cx="1252025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ن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013A899-0C44-42BE-9F9A-C28997DA338A}"/>
              </a:ext>
            </a:extLst>
          </p:cNvPr>
          <p:cNvSpPr/>
          <p:nvPr/>
        </p:nvSpPr>
        <p:spPr>
          <a:xfrm>
            <a:off x="4959152" y="3480601"/>
            <a:ext cx="1252025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س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382C342-CF44-4743-B7A9-4E06A6750C52}"/>
              </a:ext>
            </a:extLst>
          </p:cNvPr>
          <p:cNvSpPr/>
          <p:nvPr/>
        </p:nvSpPr>
        <p:spPr>
          <a:xfrm>
            <a:off x="3564372" y="3473567"/>
            <a:ext cx="1252025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ي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3B0EA22-3483-4834-8C7A-8DA1E3D02871}"/>
              </a:ext>
            </a:extLst>
          </p:cNvPr>
          <p:cNvSpPr/>
          <p:nvPr/>
        </p:nvSpPr>
        <p:spPr>
          <a:xfrm>
            <a:off x="2179937" y="3480601"/>
            <a:ext cx="1062112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ن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ACC66BF-F015-4C7A-8F23-209CD1F8C929}"/>
              </a:ext>
            </a:extLst>
          </p:cNvPr>
          <p:cNvSpPr/>
          <p:nvPr/>
        </p:nvSpPr>
        <p:spPr>
          <a:xfrm>
            <a:off x="673973" y="3480601"/>
            <a:ext cx="1062112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ا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624634-3DF1-4C8E-9B0A-D0EB615DE979}"/>
              </a:ext>
            </a:extLst>
          </p:cNvPr>
          <p:cNvSpPr/>
          <p:nvPr/>
        </p:nvSpPr>
        <p:spPr>
          <a:xfrm>
            <a:off x="7953777" y="3473567"/>
            <a:ext cx="1252025" cy="647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7030A0"/>
                </a:solidFill>
                <a:cs typeface="(AH) Manal Black" pitchFamily="2" charset="-78"/>
              </a:rPr>
              <a:t>ب</a:t>
            </a:r>
            <a:endParaRPr lang="en-US" sz="4400" dirty="0">
              <a:solidFill>
                <a:srgbClr val="7030A0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4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0AC5BF-C098-4C8F-8478-D9989202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2" y="179882"/>
            <a:ext cx="11587397" cy="6292355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4917AA9-377E-45AF-B3FE-33DCDC9C1F42}"/>
              </a:ext>
            </a:extLst>
          </p:cNvPr>
          <p:cNvSpPr/>
          <p:nvPr/>
        </p:nvSpPr>
        <p:spPr>
          <a:xfrm>
            <a:off x="9668656" y="1666597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1BE8721-40E2-4EEA-9B5C-6A8B397265E6}"/>
              </a:ext>
            </a:extLst>
          </p:cNvPr>
          <p:cNvSpPr/>
          <p:nvPr/>
        </p:nvSpPr>
        <p:spPr>
          <a:xfrm>
            <a:off x="482184" y="5374128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9CF95E-3E0B-4F14-82A9-D7CE6FA7C417}"/>
              </a:ext>
            </a:extLst>
          </p:cNvPr>
          <p:cNvSpPr/>
          <p:nvPr/>
        </p:nvSpPr>
        <p:spPr>
          <a:xfrm>
            <a:off x="5278401" y="4782513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3AB2C78-D1F9-4F01-B600-99E85FD0148E}"/>
              </a:ext>
            </a:extLst>
          </p:cNvPr>
          <p:cNvSpPr/>
          <p:nvPr/>
        </p:nvSpPr>
        <p:spPr>
          <a:xfrm>
            <a:off x="3777521" y="4347265"/>
            <a:ext cx="565872" cy="431559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3222738-123E-4178-A4C6-E932469192CD}"/>
              </a:ext>
            </a:extLst>
          </p:cNvPr>
          <p:cNvSpPr/>
          <p:nvPr/>
        </p:nvSpPr>
        <p:spPr>
          <a:xfrm>
            <a:off x="3777521" y="3849032"/>
            <a:ext cx="412236" cy="404852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E45F0DA-3E22-4377-85D2-B08E1F58C801}"/>
              </a:ext>
            </a:extLst>
          </p:cNvPr>
          <p:cNvSpPr/>
          <p:nvPr/>
        </p:nvSpPr>
        <p:spPr>
          <a:xfrm>
            <a:off x="6183766" y="2711606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AFE9FD5-540D-4DED-87BD-FD33636E3A97}"/>
              </a:ext>
            </a:extLst>
          </p:cNvPr>
          <p:cNvSpPr/>
          <p:nvPr/>
        </p:nvSpPr>
        <p:spPr>
          <a:xfrm>
            <a:off x="3906821" y="2214928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E4237E0-E75E-4FEB-B2AB-8DB84C202778}"/>
              </a:ext>
            </a:extLst>
          </p:cNvPr>
          <p:cNvSpPr/>
          <p:nvPr/>
        </p:nvSpPr>
        <p:spPr>
          <a:xfrm>
            <a:off x="4701293" y="2214929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74008DB-BB5F-4DCC-8228-8B896360C02F}"/>
              </a:ext>
            </a:extLst>
          </p:cNvPr>
          <p:cNvSpPr/>
          <p:nvPr/>
        </p:nvSpPr>
        <p:spPr>
          <a:xfrm>
            <a:off x="3031161" y="2734444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B641E76-9ABB-4DB1-86BE-328C8BA7370B}"/>
              </a:ext>
            </a:extLst>
          </p:cNvPr>
          <p:cNvSpPr/>
          <p:nvPr/>
        </p:nvSpPr>
        <p:spPr>
          <a:xfrm>
            <a:off x="9619932" y="2267899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8001D27-C921-4F77-9979-6B4E2FA36C1C}"/>
              </a:ext>
            </a:extLst>
          </p:cNvPr>
          <p:cNvSpPr/>
          <p:nvPr/>
        </p:nvSpPr>
        <p:spPr>
          <a:xfrm>
            <a:off x="6749638" y="3841975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0688D64-4071-45D0-BAE7-E4411EE6CA11}"/>
              </a:ext>
            </a:extLst>
          </p:cNvPr>
          <p:cNvSpPr/>
          <p:nvPr/>
        </p:nvSpPr>
        <p:spPr>
          <a:xfrm>
            <a:off x="9140247" y="5890309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1CE9DCD-D25E-43CE-8005-2EA8CFE9B53B}"/>
              </a:ext>
            </a:extLst>
          </p:cNvPr>
          <p:cNvSpPr/>
          <p:nvPr/>
        </p:nvSpPr>
        <p:spPr>
          <a:xfrm>
            <a:off x="11552426" y="1806320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CE56591-3F62-491F-AFF1-5FD38604ADB7}"/>
              </a:ext>
            </a:extLst>
          </p:cNvPr>
          <p:cNvSpPr/>
          <p:nvPr/>
        </p:nvSpPr>
        <p:spPr>
          <a:xfrm>
            <a:off x="11525560" y="2296268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49F7971-1A91-432F-B984-8526224539A2}"/>
              </a:ext>
            </a:extLst>
          </p:cNvPr>
          <p:cNvSpPr/>
          <p:nvPr/>
        </p:nvSpPr>
        <p:spPr>
          <a:xfrm>
            <a:off x="11571164" y="2823841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8361ACC-3D74-4645-8A87-C2572DA2C49B}"/>
              </a:ext>
            </a:extLst>
          </p:cNvPr>
          <p:cNvSpPr/>
          <p:nvPr/>
        </p:nvSpPr>
        <p:spPr>
          <a:xfrm>
            <a:off x="11586776" y="3351913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03B018-A778-43CB-9C7B-5B341744B691}"/>
              </a:ext>
            </a:extLst>
          </p:cNvPr>
          <p:cNvSpPr/>
          <p:nvPr/>
        </p:nvSpPr>
        <p:spPr>
          <a:xfrm>
            <a:off x="11527437" y="3944254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A49F885-84F3-4A00-A8A4-67D14ED8CBE2}"/>
              </a:ext>
            </a:extLst>
          </p:cNvPr>
          <p:cNvSpPr/>
          <p:nvPr/>
        </p:nvSpPr>
        <p:spPr>
          <a:xfrm>
            <a:off x="11508071" y="4391769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87FE1CD-83D9-4B74-941F-66BA88687224}"/>
              </a:ext>
            </a:extLst>
          </p:cNvPr>
          <p:cNvSpPr/>
          <p:nvPr/>
        </p:nvSpPr>
        <p:spPr>
          <a:xfrm>
            <a:off x="11552426" y="4948335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6034B80-E0F3-4571-A76C-4A925941998C}"/>
              </a:ext>
            </a:extLst>
          </p:cNvPr>
          <p:cNvSpPr/>
          <p:nvPr/>
        </p:nvSpPr>
        <p:spPr>
          <a:xfrm>
            <a:off x="11525560" y="5476407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4E8FDC7-595F-429F-950A-DB9FF9ADC3D3}"/>
              </a:ext>
            </a:extLst>
          </p:cNvPr>
          <p:cNvSpPr/>
          <p:nvPr/>
        </p:nvSpPr>
        <p:spPr>
          <a:xfrm>
            <a:off x="11552426" y="5992588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9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C6C2005-EF2A-42D2-A275-3E1CD8FFD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1632367" cy="64008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52DE990-0D7E-4618-A2F3-646D26DC1D59}"/>
              </a:ext>
            </a:extLst>
          </p:cNvPr>
          <p:cNvSpPr/>
          <p:nvPr/>
        </p:nvSpPr>
        <p:spPr>
          <a:xfrm>
            <a:off x="11495577" y="450175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5FCA933-AD2A-43A1-AC6F-F1F30691DC64}"/>
              </a:ext>
            </a:extLst>
          </p:cNvPr>
          <p:cNvSpPr/>
          <p:nvPr/>
        </p:nvSpPr>
        <p:spPr>
          <a:xfrm>
            <a:off x="11516815" y="1505206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4A4EEDC-0885-4BA4-AA66-A047FF9DB219}"/>
              </a:ext>
            </a:extLst>
          </p:cNvPr>
          <p:cNvSpPr/>
          <p:nvPr/>
        </p:nvSpPr>
        <p:spPr>
          <a:xfrm>
            <a:off x="11556783" y="2269147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83BF0A4-449B-4426-A32C-A39EB5F4A3D9}"/>
              </a:ext>
            </a:extLst>
          </p:cNvPr>
          <p:cNvSpPr/>
          <p:nvPr/>
        </p:nvSpPr>
        <p:spPr>
          <a:xfrm>
            <a:off x="11570221" y="3264798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94EC4E8-094A-4330-B108-E5098598BD76}"/>
              </a:ext>
            </a:extLst>
          </p:cNvPr>
          <p:cNvSpPr/>
          <p:nvPr/>
        </p:nvSpPr>
        <p:spPr>
          <a:xfrm>
            <a:off x="11516815" y="3948217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6F97E98-AF65-4701-A6C0-D1AB82FF02A6}"/>
              </a:ext>
            </a:extLst>
          </p:cNvPr>
          <p:cNvSpPr/>
          <p:nvPr/>
        </p:nvSpPr>
        <p:spPr>
          <a:xfrm>
            <a:off x="11550543" y="4772211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6CF7ABA-2F33-4D67-BABA-D08704BD5970}"/>
              </a:ext>
            </a:extLst>
          </p:cNvPr>
          <p:cNvSpPr/>
          <p:nvPr/>
        </p:nvSpPr>
        <p:spPr>
          <a:xfrm>
            <a:off x="11508074" y="5687338"/>
            <a:ext cx="565872" cy="387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C167D74-5684-442A-BE04-22218AC23E9A}"/>
              </a:ext>
            </a:extLst>
          </p:cNvPr>
          <p:cNvSpPr/>
          <p:nvPr/>
        </p:nvSpPr>
        <p:spPr>
          <a:xfrm>
            <a:off x="10858203" y="3060238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37B579B-7106-4B22-B458-08A7C7EDB998}"/>
              </a:ext>
            </a:extLst>
          </p:cNvPr>
          <p:cNvSpPr/>
          <p:nvPr/>
        </p:nvSpPr>
        <p:spPr>
          <a:xfrm>
            <a:off x="6183766" y="5687338"/>
            <a:ext cx="76104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0C68F2F-D216-44D3-BEB0-7C4BFED54F70}"/>
              </a:ext>
            </a:extLst>
          </p:cNvPr>
          <p:cNvSpPr/>
          <p:nvPr/>
        </p:nvSpPr>
        <p:spPr>
          <a:xfrm>
            <a:off x="4107305" y="3821760"/>
            <a:ext cx="746070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BC0AA5A-E428-4C47-BD68-092206C1B4F6}"/>
              </a:ext>
            </a:extLst>
          </p:cNvPr>
          <p:cNvSpPr/>
          <p:nvPr/>
        </p:nvSpPr>
        <p:spPr>
          <a:xfrm>
            <a:off x="5813064" y="3845936"/>
            <a:ext cx="565872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0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AA6316F5-3B10-4016-9C84-A9252349A63B}"/>
              </a:ext>
            </a:extLst>
          </p:cNvPr>
          <p:cNvSpPr/>
          <p:nvPr/>
        </p:nvSpPr>
        <p:spPr>
          <a:xfrm>
            <a:off x="4257823" y="549079"/>
            <a:ext cx="7329267" cy="5044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(AH) Manal Black" pitchFamily="2" charset="-78"/>
              </a:rPr>
              <a:t>السؤال الأول : ابحث في الصندوق عن الكلمات المطلوبة  ،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(AH) Manal Black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(AH) Manal Black" pitchFamily="2" charset="-78"/>
              </a:rPr>
              <a:t> ثم كون من الحروف المتبقية تركيبا مناسبا.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(AH) Manal Black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(AH) Manal Black" pitchFamily="2" charset="-78"/>
              </a:rPr>
              <a:t>( كم ، ظرف ، أين ، زمان ، متى ، مكان ، منصوب، في)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(AH) Manal Black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(AH) Manal Black" pitchFamily="2" charset="-78"/>
              </a:rPr>
              <a:t> 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(AH) Manal Black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(AH) Manal Black" pitchFamily="2" charset="-78"/>
              </a:rPr>
              <a:t>التركيب  المناسب </a:t>
            </a: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(AH) Manal Black" pitchFamily="2" charset="-78"/>
              </a:rPr>
              <a:t>:.......................................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(AH) Manal Black" pitchFamily="2" charset="-78"/>
            </a:endParaRP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7AB58C9C-0F33-473D-99F3-DD0C2CFA0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970"/>
              </p:ext>
            </p:extLst>
          </p:nvPr>
        </p:nvGraphicFramePr>
        <p:xfrm>
          <a:off x="379829" y="1435638"/>
          <a:ext cx="3798276" cy="43557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59655">
                  <a:extLst>
                    <a:ext uri="{9D8B030D-6E8A-4147-A177-3AD203B41FA5}">
                      <a16:colId xmlns:a16="http://schemas.microsoft.com/office/drawing/2014/main" val="3213108445"/>
                    </a:ext>
                  </a:extLst>
                </a:gridCol>
                <a:gridCol w="624524">
                  <a:extLst>
                    <a:ext uri="{9D8B030D-6E8A-4147-A177-3AD203B41FA5}">
                      <a16:colId xmlns:a16="http://schemas.microsoft.com/office/drawing/2014/main" val="2367250315"/>
                    </a:ext>
                  </a:extLst>
                </a:gridCol>
                <a:gridCol w="804699">
                  <a:extLst>
                    <a:ext uri="{9D8B030D-6E8A-4147-A177-3AD203B41FA5}">
                      <a16:colId xmlns:a16="http://schemas.microsoft.com/office/drawing/2014/main" val="3510228520"/>
                    </a:ext>
                  </a:extLst>
                </a:gridCol>
                <a:gridCol w="804699">
                  <a:extLst>
                    <a:ext uri="{9D8B030D-6E8A-4147-A177-3AD203B41FA5}">
                      <a16:colId xmlns:a16="http://schemas.microsoft.com/office/drawing/2014/main" val="1600961959"/>
                    </a:ext>
                  </a:extLst>
                </a:gridCol>
                <a:gridCol w="804699">
                  <a:extLst>
                    <a:ext uri="{9D8B030D-6E8A-4147-A177-3AD203B41FA5}">
                      <a16:colId xmlns:a16="http://schemas.microsoft.com/office/drawing/2014/main" val="135215568"/>
                    </a:ext>
                  </a:extLst>
                </a:gridCol>
              </a:tblGrid>
              <a:tr h="6208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ظ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ز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م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ا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ن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07347"/>
                  </a:ext>
                </a:extLst>
              </a:tr>
              <a:tr h="63040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ر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ا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م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ل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ف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33350"/>
                  </a:ext>
                </a:extLst>
              </a:tr>
              <a:tr h="6208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ف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ك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ن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م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أ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9241"/>
                  </a:ext>
                </a:extLst>
              </a:tr>
              <a:tr h="6208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م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م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ص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ك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ي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24962"/>
                  </a:ext>
                </a:extLst>
              </a:tr>
              <a:tr h="6208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ت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ل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و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ا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cs typeface="(AH) Manal Black" pitchFamily="2" charset="-78"/>
                        </a:rPr>
                        <a:t>ن</a:t>
                      </a:r>
                      <a:endParaRPr lang="en-US" b="1" dirty="0"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952090"/>
                  </a:ext>
                </a:extLst>
              </a:tr>
              <a:tr h="6208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ى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ف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ب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ن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cs typeface="(AH) Manal Black" pitchFamily="2" charset="-78"/>
                        </a:rPr>
                        <a:t>ع</a:t>
                      </a:r>
                      <a:endParaRPr lang="en-US" b="1" dirty="0"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15965"/>
                  </a:ext>
                </a:extLst>
              </a:tr>
              <a:tr h="6208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ـه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ف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ي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89300" algn="l"/>
                          <a:tab pos="4711065" algn="l"/>
                        </a:tabLst>
                      </a:pPr>
                      <a:r>
                        <a:rPr lang="ar-AE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(AH) Manal Black" pitchFamily="2" charset="-78"/>
                        </a:rPr>
                        <a:t>م</a:t>
                      </a:r>
                      <a:endParaRPr lang="en-US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b="1" dirty="0">
                          <a:cs typeface="(AH) Manal Black" pitchFamily="2" charset="-78"/>
                        </a:rPr>
                        <a:t>ي</a:t>
                      </a:r>
                      <a:endParaRPr lang="en-US" b="1" dirty="0">
                        <a:cs typeface="(AH) Manal Black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611799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DCE4B4FB-9744-459E-8948-8149E7C4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1" y="1509933"/>
            <a:ext cx="534572" cy="15708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1AD94BC-0BD0-4CFE-B813-1C6FE811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45559" y="4797202"/>
            <a:ext cx="411110" cy="12971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8152D34-9229-4A1E-A45A-90C089E6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4" y="2672861"/>
            <a:ext cx="534572" cy="18187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BC67732-5C64-4622-9DCF-4A309CAF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23293" y="317255"/>
            <a:ext cx="534572" cy="277133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606F829-BD6D-422A-A441-935CAC78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1" y="3379630"/>
            <a:ext cx="534572" cy="157089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8B48EB4-F4D3-411A-A653-2B613D070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34" y="2094106"/>
            <a:ext cx="534572" cy="30061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50F3692-FEF5-452A-B917-BD7F0278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68" y="2672861"/>
            <a:ext cx="534572" cy="115355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2471F1B-7AC8-4C70-8B3C-C9979A55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18" y="2811717"/>
            <a:ext cx="534572" cy="2138804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438E6BBF-FEB6-4B83-B161-320F73578A92}"/>
              </a:ext>
            </a:extLst>
          </p:cNvPr>
          <p:cNvSpPr/>
          <p:nvPr/>
        </p:nvSpPr>
        <p:spPr>
          <a:xfrm>
            <a:off x="10747716" y="4827043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C74C42B-4422-4B92-ACD4-AD0D9D087644}"/>
              </a:ext>
            </a:extLst>
          </p:cNvPr>
          <p:cNvSpPr/>
          <p:nvPr/>
        </p:nvSpPr>
        <p:spPr>
          <a:xfrm>
            <a:off x="6749558" y="4838181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ف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BE13484-713A-41F6-82D3-705DC36F004E}"/>
              </a:ext>
            </a:extLst>
          </p:cNvPr>
          <p:cNvSpPr/>
          <p:nvPr/>
        </p:nvSpPr>
        <p:spPr>
          <a:xfrm>
            <a:off x="7289846" y="4838181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69B6975-9DC4-4026-8F50-88AD3469F74E}"/>
              </a:ext>
            </a:extLst>
          </p:cNvPr>
          <p:cNvSpPr/>
          <p:nvPr/>
        </p:nvSpPr>
        <p:spPr>
          <a:xfrm>
            <a:off x="7882008" y="4838182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487E58E-3F58-4736-A0FD-A4478DFA2599}"/>
              </a:ext>
            </a:extLst>
          </p:cNvPr>
          <p:cNvSpPr/>
          <p:nvPr/>
        </p:nvSpPr>
        <p:spPr>
          <a:xfrm>
            <a:off x="9008303" y="4851568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ف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47C1C37-C648-41AB-A5EE-F49E200FB44C}"/>
              </a:ext>
            </a:extLst>
          </p:cNvPr>
          <p:cNvSpPr/>
          <p:nvPr/>
        </p:nvSpPr>
        <p:spPr>
          <a:xfrm>
            <a:off x="8442078" y="4816207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58922A0-551D-4E9A-B203-FD9A956636D6}"/>
              </a:ext>
            </a:extLst>
          </p:cNvPr>
          <p:cNvSpPr/>
          <p:nvPr/>
        </p:nvSpPr>
        <p:spPr>
          <a:xfrm>
            <a:off x="9536722" y="4840650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9274392-B73E-4C38-AF3C-BDCD9CE6526C}"/>
              </a:ext>
            </a:extLst>
          </p:cNvPr>
          <p:cNvSpPr/>
          <p:nvPr/>
        </p:nvSpPr>
        <p:spPr>
          <a:xfrm>
            <a:off x="10134598" y="4840650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0FA9226-9CE1-4CBA-862C-2085CDCB4E40}"/>
              </a:ext>
            </a:extLst>
          </p:cNvPr>
          <p:cNvSpPr/>
          <p:nvPr/>
        </p:nvSpPr>
        <p:spPr>
          <a:xfrm>
            <a:off x="5637478" y="4792177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ـه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F9B87BA-A535-4EDD-9740-9546E099BBE9}"/>
              </a:ext>
            </a:extLst>
          </p:cNvPr>
          <p:cNvSpPr/>
          <p:nvPr/>
        </p:nvSpPr>
        <p:spPr>
          <a:xfrm>
            <a:off x="6184800" y="4807255"/>
            <a:ext cx="490025" cy="546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1087AF5-907C-43C9-8C62-63CFC638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" y="224852"/>
            <a:ext cx="11722307" cy="61459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FE53CBC-09F2-450D-A790-A8C6BD398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797" y="2554552"/>
            <a:ext cx="704537" cy="63835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0BE822D-E317-402C-8789-B5335F09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023" y="4872684"/>
            <a:ext cx="828226" cy="6383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3384D0-A287-4063-9ECB-F19CC3EDA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7846" y="4012902"/>
            <a:ext cx="704537" cy="6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0F5563-FFFF-40B2-91A5-4B6FDABB9841}"/>
              </a:ext>
            </a:extLst>
          </p:cNvPr>
          <p:cNvSpPr txBox="1">
            <a:spLocks noChangeArrowheads="1"/>
          </p:cNvSpPr>
          <p:nvPr/>
        </p:nvSpPr>
        <p:spPr>
          <a:xfrm>
            <a:off x="4615137" y="639549"/>
            <a:ext cx="6020378" cy="525198"/>
          </a:xfrm>
          <a:prstGeom prst="rect">
            <a:avLst/>
          </a:prstGeom>
          <a:solidFill>
            <a:srgbClr val="C8201F"/>
          </a:solidFill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70" fontAlgn="auto">
              <a:spcAft>
                <a:spcPts val="0"/>
              </a:spcAft>
              <a:defRPr/>
            </a:pPr>
            <a:r>
              <a:rPr lang="ar-AE" altLang="ar-AE" sz="3046" b="1" dirty="0">
                <a:solidFill>
                  <a:srgbClr val="FFFF00"/>
                </a:solidFill>
                <a:latin typeface="Century Schoolbook" panose="02040604050505020304"/>
                <a:cs typeface="Times New Roman" panose="02020603050405020304" pitchFamily="18" charset="0"/>
              </a:rPr>
              <a:t>بطاقة الخروج </a:t>
            </a:r>
            <a:endParaRPr lang="en-US" altLang="ar-AE" sz="3046" b="1" dirty="0">
              <a:solidFill>
                <a:srgbClr val="FFFF00"/>
              </a:solidFill>
              <a:latin typeface="Century Schoolbook" panose="02040604050505020304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00A413-E481-47FA-BA4F-85E3B95D46BE}"/>
              </a:ext>
            </a:extLst>
          </p:cNvPr>
          <p:cNvGrpSpPr/>
          <p:nvPr/>
        </p:nvGrpSpPr>
        <p:grpSpPr>
          <a:xfrm>
            <a:off x="4615132" y="1303535"/>
            <a:ext cx="6020377" cy="4187829"/>
            <a:chOff x="280477" y="753075"/>
            <a:chExt cx="8583045" cy="58601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33665E-4C00-45D5-AFF5-481DB45CD5B4}"/>
                </a:ext>
              </a:extLst>
            </p:cNvPr>
            <p:cNvGrpSpPr/>
            <p:nvPr/>
          </p:nvGrpSpPr>
          <p:grpSpPr>
            <a:xfrm>
              <a:off x="280477" y="753075"/>
              <a:ext cx="8583045" cy="5860113"/>
              <a:chOff x="395536" y="980727"/>
              <a:chExt cx="8583045" cy="58601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BB62796-1053-4733-92E5-5F383E7E9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980727"/>
                <a:ext cx="8583045" cy="5860113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05C1D0-5729-41F1-A787-46170FF040BE}"/>
                  </a:ext>
                </a:extLst>
              </p:cNvPr>
              <p:cNvSpPr/>
              <p:nvPr/>
            </p:nvSpPr>
            <p:spPr>
              <a:xfrm>
                <a:off x="971600" y="1556792"/>
                <a:ext cx="7488832" cy="86409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C91F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0951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7" b="1" dirty="0">
                    <a:solidFill>
                      <a:prstClr val="black"/>
                    </a:solidFill>
                    <a:latin typeface="Calibri" panose="020F0502020204030204"/>
                  </a:rPr>
                  <a:t>EXIT CARD 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F23082-16C8-4201-8145-AB61F15A37F4}"/>
                  </a:ext>
                </a:extLst>
              </p:cNvPr>
              <p:cNvSpPr/>
              <p:nvPr/>
            </p:nvSpPr>
            <p:spPr>
              <a:xfrm>
                <a:off x="971600" y="2710177"/>
                <a:ext cx="7488832" cy="35887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839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0951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AE" sz="2707" b="1" dirty="0">
                  <a:solidFill>
                    <a:srgbClr val="C00000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  <a:p>
                <a:pPr algn="ctr" defTabSz="380951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AE" sz="2707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  <a:p>
                <a:pPr algn="ctr" defTabSz="380951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AE" sz="2707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  <a:p>
                <a:pPr algn="ctr" defTabSz="380951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7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4102" name="Picture 6" descr="Image result for book clipart&quot;">
              <a:extLst>
                <a:ext uri="{FF2B5EF4-FFF2-40B4-BE49-F238E27FC236}">
                  <a16:creationId xmlns:a16="http://schemas.microsoft.com/office/drawing/2014/main" id="{BA886141-88F2-4949-B5C7-3AE601307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899617"/>
              <a:ext cx="2525889" cy="194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book clipart&quot;">
              <a:extLst>
                <a:ext uri="{FF2B5EF4-FFF2-40B4-BE49-F238E27FC236}">
                  <a16:creationId xmlns:a16="http://schemas.microsoft.com/office/drawing/2014/main" id="{D2F7A134-BE39-4E3A-9DC9-B784FE9A54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"/>
            <a:stretch/>
          </p:blipFill>
          <p:spPr bwMode="auto">
            <a:xfrm>
              <a:off x="985354" y="3683131"/>
              <a:ext cx="1765770" cy="210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DBD2E7E-E9C7-40FB-BA7C-3D517D40A61A}"/>
              </a:ext>
            </a:extLst>
          </p:cNvPr>
          <p:cNvSpPr txBox="1"/>
          <p:nvPr/>
        </p:nvSpPr>
        <p:spPr>
          <a:xfrm>
            <a:off x="6495521" y="2824257"/>
            <a:ext cx="2300224" cy="165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09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5076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</a:p>
        </p:txBody>
      </p:sp>
      <p:pic>
        <p:nvPicPr>
          <p:cNvPr id="12" name="Picture 2" descr="Image">
            <a:extLst>
              <a:ext uri="{FF2B5EF4-FFF2-40B4-BE49-F238E27FC236}">
                <a16:creationId xmlns:a16="http://schemas.microsoft.com/office/drawing/2014/main" id="{D7FF3474-1107-4ADB-B07C-EA4A75C58B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7" y="639549"/>
            <a:ext cx="4187829" cy="51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8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hoto, man&#10;&#10;Description automatically generated">
            <a:extLst>
              <a:ext uri="{FF2B5EF4-FFF2-40B4-BE49-F238E27FC236}">
                <a16:creationId xmlns:a16="http://schemas.microsoft.com/office/drawing/2014/main" id="{BACEC648-D151-4133-848B-BDF9107DE9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18509" y="1513948"/>
            <a:ext cx="419100" cy="4191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3860800" y="1082072"/>
            <a:ext cx="4470400" cy="222980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حالة الظرف الإعرابية هي </a:t>
            </a:r>
            <a:endParaRPr lang="ar-JO" sz="247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4685822" y="4693535"/>
            <a:ext cx="3065477" cy="860402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النصب</a:t>
            </a:r>
            <a:endParaRPr lang="ar-JO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4685822" y="3820925"/>
            <a:ext cx="3065477" cy="860402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الرفع</a:t>
            </a:r>
            <a:endParaRPr lang="ar-JO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4685822" y="5583077"/>
            <a:ext cx="3065477" cy="860402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الجر</a:t>
            </a:r>
            <a:endParaRPr lang="ar-JO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06" y="3732787"/>
            <a:ext cx="595532" cy="595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7" y="3200793"/>
            <a:ext cx="1126569" cy="863143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1905000" y="-4741270"/>
            <a:ext cx="8382000" cy="4714875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23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80" y="3113784"/>
            <a:ext cx="1493044" cy="715674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5661465" y="2994465"/>
            <a:ext cx="869074" cy="869074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27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5532717" y="3234717"/>
            <a:ext cx="1126569" cy="38856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19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ابدأ</a:t>
            </a:r>
            <a:endParaRPr lang="ar-JO" sz="192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3930650" y="6889360"/>
            <a:ext cx="4308851" cy="14438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23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hoto, man&#10;&#10;Description automatically generated">
            <a:extLst>
              <a:ext uri="{FF2B5EF4-FFF2-40B4-BE49-F238E27FC236}">
                <a16:creationId xmlns:a16="http://schemas.microsoft.com/office/drawing/2014/main" id="{92EC880A-0ECE-4589-8B2D-78E5CA9FCA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18509" y="1513948"/>
            <a:ext cx="419100" cy="4191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3860800" y="1082072"/>
            <a:ext cx="4470400" cy="222980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تأتي ( عند ) ظرف</a:t>
            </a:r>
            <a:endParaRPr lang="ar-JO" sz="247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4636021" y="4084022"/>
            <a:ext cx="2860087" cy="528615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زمان أو مكان</a:t>
            </a:r>
            <a:endParaRPr lang="ar-JO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4636019" y="4779967"/>
            <a:ext cx="2860087" cy="528615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ظرف زمان فقط</a:t>
            </a:r>
            <a:endParaRPr lang="ar-JO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4636020" y="5582849"/>
            <a:ext cx="2860087" cy="528615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ظرف مكان فقط</a:t>
            </a:r>
            <a:endParaRPr lang="ar-JO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06" y="3732787"/>
            <a:ext cx="595532" cy="595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7" y="3200793"/>
            <a:ext cx="1126569" cy="863143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1905000" y="-4741270"/>
            <a:ext cx="8382000" cy="4714875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23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80" y="3113784"/>
            <a:ext cx="1493044" cy="715674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5661465" y="2994465"/>
            <a:ext cx="869074" cy="869074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27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5532717" y="3234717"/>
            <a:ext cx="1126569" cy="38856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9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3930650" y="6889360"/>
            <a:ext cx="4308851" cy="14438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23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hoto, man&#10;&#10;Description automatically generated">
            <a:extLst>
              <a:ext uri="{FF2B5EF4-FFF2-40B4-BE49-F238E27FC236}">
                <a16:creationId xmlns:a16="http://schemas.microsoft.com/office/drawing/2014/main" id="{B13AB3BB-BBB5-40E8-87A5-66790FE34C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18509" y="1513948"/>
            <a:ext cx="419100" cy="4191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3860800" y="1082072"/>
            <a:ext cx="4470400" cy="222980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نعرب كلمة ( ساعة ) في قولنا :</a:t>
            </a:r>
          </a:p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سهرت ساعة مع صديقي </a:t>
            </a: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3922606" y="5686039"/>
            <a:ext cx="3220221" cy="776739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ظرف زمان منصوب</a:t>
            </a:r>
            <a:endParaRPr lang="ar-JO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3982437" y="3870389"/>
            <a:ext cx="3220221" cy="776739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حال منصوب </a:t>
            </a:r>
            <a:endParaRPr lang="ar-JO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3982437" y="4778214"/>
            <a:ext cx="3220221" cy="776739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ظرف مكان منصوب</a:t>
            </a:r>
            <a:endParaRPr lang="ar-JO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06" y="3732787"/>
            <a:ext cx="595532" cy="595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7" y="3200793"/>
            <a:ext cx="1126569" cy="863143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1905000" y="-4741270"/>
            <a:ext cx="8382000" cy="4714875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23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80" y="3113784"/>
            <a:ext cx="1493044" cy="715674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5661465" y="2994465"/>
            <a:ext cx="869074" cy="869074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27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5532717" y="3234717"/>
            <a:ext cx="1126569" cy="38856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9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3930650" y="6889360"/>
            <a:ext cx="4308851" cy="14438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0985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23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12DAED4-FDF1-418E-A370-688594A58679}"/>
              </a:ext>
            </a:extLst>
          </p:cNvPr>
          <p:cNvSpPr/>
          <p:nvPr/>
        </p:nvSpPr>
        <p:spPr>
          <a:xfrm>
            <a:off x="2067951" y="121242"/>
            <a:ext cx="9566031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  <a:tabLst>
                <a:tab pos="3289300" algn="l"/>
                <a:tab pos="4711065" algn="l"/>
              </a:tabLst>
            </a:pPr>
            <a:r>
              <a:rPr lang="ar-AE" sz="36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أعرب الجملة الآتية 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</a:t>
            </a:r>
            <a:r>
              <a:rPr lang="ar-AE" sz="3600" b="1" dirty="0">
                <a:solidFill>
                  <a:srgbClr val="00B0F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ظهر القمر بين الغيوم الآن 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99AE224-41E8-4628-B3D1-8202051E4900}"/>
              </a:ext>
            </a:extLst>
          </p:cNvPr>
          <p:cNvSpPr/>
          <p:nvPr/>
        </p:nvSpPr>
        <p:spPr>
          <a:xfrm>
            <a:off x="3788703" y="2290006"/>
            <a:ext cx="8403297" cy="778016"/>
          </a:xfrm>
          <a:prstGeom prst="roundRect">
            <a:avLst/>
          </a:prstGeom>
          <a:solidFill>
            <a:srgbClr val="C5F0FF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القمر : فاعل مرفوع وعلامة رفعه الضمة</a:t>
            </a:r>
            <a:endParaRPr lang="ar-AE" sz="4400" b="1" dirty="0">
              <a:ln w="10160">
                <a:noFill/>
                <a:prstDash val="solid"/>
              </a:ln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B7A2A33-FBCB-4EB2-94BD-5164AE8124CF}"/>
              </a:ext>
            </a:extLst>
          </p:cNvPr>
          <p:cNvSpPr/>
          <p:nvPr/>
        </p:nvSpPr>
        <p:spPr>
          <a:xfrm>
            <a:off x="539419" y="3308480"/>
            <a:ext cx="11652581" cy="1058431"/>
          </a:xfrm>
          <a:prstGeom prst="roundRect">
            <a:avLst/>
          </a:prstGeom>
          <a:solidFill>
            <a:srgbClr val="CEE896"/>
          </a:solidFill>
          <a:ln w="28575">
            <a:solidFill>
              <a:srgbClr val="45770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57150" algn="r" rtl="1">
              <a:lnSpc>
                <a:spcPct val="150000"/>
              </a:lnSpc>
              <a:spcAft>
                <a:spcPts val="0"/>
              </a:spcAft>
              <a:tabLst>
                <a:tab pos="3289300" algn="l"/>
                <a:tab pos="4711065" algn="l"/>
              </a:tabLst>
            </a:pPr>
            <a:r>
              <a:rPr lang="ar-A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 :ظرف مكان ، مفعول فيه منصوب وعلامة نصبه الفتحة ، وهو مضاف  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9">
            <a:extLst>
              <a:ext uri="{FF2B5EF4-FFF2-40B4-BE49-F238E27FC236}">
                <a16:creationId xmlns:a16="http://schemas.microsoft.com/office/drawing/2014/main" id="{08A5DF93-D4DA-4AE9-A59E-1B49779F42B7}"/>
              </a:ext>
            </a:extLst>
          </p:cNvPr>
          <p:cNvSpPr/>
          <p:nvPr/>
        </p:nvSpPr>
        <p:spPr>
          <a:xfrm>
            <a:off x="5776938" y="1064852"/>
            <a:ext cx="5857044" cy="815925"/>
          </a:xfrm>
          <a:prstGeom prst="roundRect">
            <a:avLst/>
          </a:prstGeom>
          <a:solidFill>
            <a:srgbClr val="EF91D9"/>
          </a:solidFill>
          <a:ln w="28575">
            <a:solidFill>
              <a:srgbClr val="E23AB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57150" algn="r" rtl="1">
              <a:lnSpc>
                <a:spcPct val="150000"/>
              </a:lnSpc>
              <a:spcAft>
                <a:spcPts val="0"/>
              </a:spcAft>
              <a:tabLst>
                <a:tab pos="3289300" algn="l"/>
                <a:tab pos="4711065" algn="l"/>
              </a:tabLst>
            </a:pPr>
            <a:r>
              <a:rPr lang="ar-AE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ظهر : فعل ماض مبني على الفتح 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6DE10A2-D4E1-4606-8A67-633F9B3C38EB}"/>
              </a:ext>
            </a:extLst>
          </p:cNvPr>
          <p:cNvSpPr/>
          <p:nvPr/>
        </p:nvSpPr>
        <p:spPr>
          <a:xfrm>
            <a:off x="539419" y="4607369"/>
            <a:ext cx="11652581" cy="967328"/>
          </a:xfrm>
          <a:prstGeom prst="roundRect">
            <a:avLst/>
          </a:prstGeom>
          <a:solidFill>
            <a:srgbClr val="FFC285"/>
          </a:solidFill>
          <a:ln w="28575">
            <a:solidFill>
              <a:srgbClr val="FF860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57150" algn="r" rtl="1">
              <a:lnSpc>
                <a:spcPct val="150000"/>
              </a:lnSpc>
              <a:spcAft>
                <a:spcPts val="0"/>
              </a:spcAft>
              <a:tabLst>
                <a:tab pos="3289300" algn="l"/>
                <a:tab pos="4711065" algn="l"/>
              </a:tabLst>
            </a:pPr>
            <a:r>
              <a:rPr lang="ar-AE" sz="5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الغيوم : مضاف إليه مجرور وعلامة جره الكسرة </a:t>
            </a:r>
            <a:endParaRPr lang="en-US" sz="4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E7A2BD0-A22F-4BB1-BE17-DAC7AC459138}"/>
              </a:ext>
            </a:extLst>
          </p:cNvPr>
          <p:cNvSpPr/>
          <p:nvPr/>
        </p:nvSpPr>
        <p:spPr>
          <a:xfrm>
            <a:off x="1012875" y="5815155"/>
            <a:ext cx="10747716" cy="778016"/>
          </a:xfrm>
          <a:prstGeom prst="roundRect">
            <a:avLst/>
          </a:prstGeom>
          <a:solidFill>
            <a:srgbClr val="E9ECD8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الآن: ظرف زمان  ، اسم مبني على الفتح في محل نصب مفعول فيه</a:t>
            </a:r>
            <a:endParaRPr lang="ar-AE" sz="7200" b="1" dirty="0">
              <a:ln w="10160">
                <a:noFill/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2658218" y="1170319"/>
            <a:ext cx="184731" cy="2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37">
              <a:latin typeface="Arial" panose="020B0604020202020204" pitchFamily="34" charset="0"/>
            </a:endParaRPr>
          </a:p>
        </p:txBody>
      </p:sp>
      <p:sp>
        <p:nvSpPr>
          <p:cNvPr id="11" name="مخطط انسيابي: محطة طرفية 10">
            <a:extLst>
              <a:ext uri="{FF2B5EF4-FFF2-40B4-BE49-F238E27FC236}">
                <a16:creationId xmlns:a16="http://schemas.microsoft.com/office/drawing/2014/main" id="{11F304B0-293D-4D8F-A5CB-E06E66D0E7BB}"/>
              </a:ext>
            </a:extLst>
          </p:cNvPr>
          <p:cNvSpPr/>
          <p:nvPr/>
        </p:nvSpPr>
        <p:spPr>
          <a:xfrm>
            <a:off x="3863521" y="329783"/>
            <a:ext cx="5636302" cy="1591761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4000" b="1" dirty="0">
                <a:solidFill>
                  <a:srgbClr val="FF9900"/>
                </a:solidFill>
                <a:cs typeface="(AH) Manal Black" pitchFamily="2" charset="-78"/>
              </a:rPr>
              <a:t>اجعل درسك متميزا</a:t>
            </a:r>
            <a:endParaRPr lang="en-US" sz="4000" b="1" dirty="0">
              <a:solidFill>
                <a:srgbClr val="FF9900"/>
              </a:solidFill>
              <a:cs typeface="(AH) Manal Black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99C8C9B-59CA-4CF3-92D8-1CA747F2A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34" r="38212"/>
          <a:stretch/>
        </p:blipFill>
        <p:spPr>
          <a:xfrm>
            <a:off x="928468" y="4937760"/>
            <a:ext cx="6710289" cy="1069144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8444A7A8-77B2-44AB-B5C2-D14D8CFB3846}"/>
              </a:ext>
            </a:extLst>
          </p:cNvPr>
          <p:cNvSpPr txBox="1">
            <a:spLocks/>
          </p:cNvSpPr>
          <p:nvPr/>
        </p:nvSpPr>
        <p:spPr>
          <a:xfrm>
            <a:off x="1515534" y="23839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OM"/>
              <a:t>المفعول فيه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221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B7124E4-5E71-4C73-9DFE-CD1EF400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50"/>
            <a:ext cx="11662117" cy="60772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95B986-BCB8-405B-9DE1-DA109C61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47" y="2124380"/>
            <a:ext cx="849603" cy="61100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DF4EA14-BE2D-4ABA-8735-D9E597C61D27}"/>
              </a:ext>
            </a:extLst>
          </p:cNvPr>
          <p:cNvSpPr/>
          <p:nvPr/>
        </p:nvSpPr>
        <p:spPr>
          <a:xfrm>
            <a:off x="2257272" y="2143767"/>
            <a:ext cx="561545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0C5985D-310D-447B-96E5-8A8247713ED4}"/>
              </a:ext>
            </a:extLst>
          </p:cNvPr>
          <p:cNvSpPr/>
          <p:nvPr/>
        </p:nvSpPr>
        <p:spPr>
          <a:xfrm>
            <a:off x="905386" y="3162638"/>
            <a:ext cx="3265316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B172590-B497-42E6-931C-D2A650EC0C69}"/>
              </a:ext>
            </a:extLst>
          </p:cNvPr>
          <p:cNvSpPr/>
          <p:nvPr/>
        </p:nvSpPr>
        <p:spPr>
          <a:xfrm>
            <a:off x="8554868" y="3069209"/>
            <a:ext cx="1770818" cy="719582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A926519-0C5C-4C49-996C-39C5F298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37" y="2060977"/>
            <a:ext cx="849603" cy="611002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F8D253D0-31D4-4888-AA73-58F02F9E4938}"/>
              </a:ext>
            </a:extLst>
          </p:cNvPr>
          <p:cNvCxnSpPr/>
          <p:nvPr/>
        </p:nvCxnSpPr>
        <p:spPr>
          <a:xfrm>
            <a:off x="10325686" y="4018670"/>
            <a:ext cx="520505" cy="55333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8398497B-58C8-42CC-8FB6-CC8A54C0FD16}"/>
              </a:ext>
            </a:extLst>
          </p:cNvPr>
          <p:cNvSpPr/>
          <p:nvPr/>
        </p:nvSpPr>
        <p:spPr>
          <a:xfrm>
            <a:off x="10255348" y="4661095"/>
            <a:ext cx="1308296" cy="55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cs typeface="(AH) Manal Black" pitchFamily="2" charset="-78"/>
              </a:rPr>
              <a:t>و(كم)</a:t>
            </a:r>
            <a:endParaRPr lang="en-US" sz="3600" dirty="0">
              <a:cs typeface="(AH) Manal Black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A0B8C6C-9267-44B8-B0F9-FB62FCFA9F2A}"/>
              </a:ext>
            </a:extLst>
          </p:cNvPr>
          <p:cNvSpPr/>
          <p:nvPr/>
        </p:nvSpPr>
        <p:spPr>
          <a:xfrm>
            <a:off x="2538045" y="5850815"/>
            <a:ext cx="7717303" cy="773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3200" b="1" dirty="0">
                <a:cs typeface="(AH) Manal Black" pitchFamily="2" charset="-78"/>
              </a:rPr>
              <a:t>سهرت ساعة ثم نمت \    مشيت ميلا           كم سهرت؟ \ كم مشيت؟</a:t>
            </a:r>
            <a:endParaRPr lang="en-US" sz="3200" b="1" dirty="0">
              <a:cs typeface="(AH) Manal Black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595A229-1CF5-462D-A9E3-16ABA361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868" y="5050427"/>
            <a:ext cx="660982" cy="80038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B6C326C-54EC-42CB-ADFD-5224851B9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32576"/>
            <a:ext cx="571158" cy="6110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B62BC22-ABE0-435D-9CC1-5CA72280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445" y="4007855"/>
            <a:ext cx="849603" cy="6110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5ED4362-092B-4A5D-A005-E6706E7F1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295" y="5925880"/>
            <a:ext cx="660982" cy="6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36E851A-9289-4AF5-88DE-7A58FF36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337625"/>
            <a:ext cx="11605846" cy="597876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599665-E665-44FB-B496-0D5735FCC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124380"/>
            <a:ext cx="2458868" cy="611002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227C76D-3F54-4510-BB8A-6E02DF831F96}"/>
              </a:ext>
            </a:extLst>
          </p:cNvPr>
          <p:cNvSpPr/>
          <p:nvPr/>
        </p:nvSpPr>
        <p:spPr>
          <a:xfrm>
            <a:off x="8440614" y="3880862"/>
            <a:ext cx="653779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E3C032E-19DF-42CD-95FB-C01F29C32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2124380"/>
            <a:ext cx="2018082" cy="6110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AEE660-F212-4C0C-B32A-71C8D99E1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00" y="2857137"/>
            <a:ext cx="3606189" cy="611002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D9A096-8625-4664-831E-B10E5D4ACE83}"/>
              </a:ext>
            </a:extLst>
          </p:cNvPr>
          <p:cNvSpPr/>
          <p:nvPr/>
        </p:nvSpPr>
        <p:spPr>
          <a:xfrm>
            <a:off x="8021301" y="5504137"/>
            <a:ext cx="1073092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33673B9-D1EC-4C8B-88ED-3A8A877210A1}"/>
              </a:ext>
            </a:extLst>
          </p:cNvPr>
          <p:cNvSpPr/>
          <p:nvPr/>
        </p:nvSpPr>
        <p:spPr>
          <a:xfrm>
            <a:off x="6302325" y="4534306"/>
            <a:ext cx="797787" cy="611002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9BD3E78-4C54-4D9D-8C95-63CCCAB42AA2}"/>
              </a:ext>
            </a:extLst>
          </p:cNvPr>
          <p:cNvSpPr/>
          <p:nvPr/>
        </p:nvSpPr>
        <p:spPr>
          <a:xfrm>
            <a:off x="977517" y="3933943"/>
            <a:ext cx="2971188" cy="1811727"/>
          </a:xfrm>
          <a:prstGeom prst="roundRect">
            <a:avLst/>
          </a:prstGeom>
          <a:solidFill>
            <a:srgbClr val="CEE896"/>
          </a:solidFill>
          <a:ln w="28575">
            <a:solidFill>
              <a:srgbClr val="45770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استخدم كلمة دقيقة ظرف زمان </a:t>
            </a:r>
          </a:p>
          <a:p>
            <a:pPr algn="ctr"/>
            <a:r>
              <a:rPr lang="ar-AE" sz="4000" b="1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في المحادثة</a:t>
            </a:r>
          </a:p>
        </p:txBody>
      </p:sp>
    </p:spTree>
    <p:extLst>
      <p:ext uri="{BB962C8B-B14F-4D97-AF65-F5344CB8AC3E}">
        <p14:creationId xmlns:p14="http://schemas.microsoft.com/office/powerpoint/2010/main" val="37271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BDEC526-FCEE-4322-BEAC-88E85BA9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1" y="168811"/>
            <a:ext cx="11127544" cy="6520375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0BF737D-2886-42E3-918E-9C4B0A9D6E9F}"/>
              </a:ext>
            </a:extLst>
          </p:cNvPr>
          <p:cNvSpPr/>
          <p:nvPr/>
        </p:nvSpPr>
        <p:spPr>
          <a:xfrm>
            <a:off x="3066757" y="3912513"/>
            <a:ext cx="6870311" cy="591615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802219D-5404-43CC-863F-D8B3C1AD00C5}"/>
              </a:ext>
            </a:extLst>
          </p:cNvPr>
          <p:cNvSpPr/>
          <p:nvPr/>
        </p:nvSpPr>
        <p:spPr>
          <a:xfrm>
            <a:off x="7891975" y="2210254"/>
            <a:ext cx="611576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363D1DD-4AAF-418F-B3D3-DD182E7AB568}"/>
              </a:ext>
            </a:extLst>
          </p:cNvPr>
          <p:cNvSpPr/>
          <p:nvPr/>
        </p:nvSpPr>
        <p:spPr>
          <a:xfrm>
            <a:off x="3446585" y="1626641"/>
            <a:ext cx="5698644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1DC761D-83B7-4D0E-84C8-F59B196C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19" y="998060"/>
            <a:ext cx="1675960" cy="6110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3F7D0D3-152F-416F-AC33-BE371CCF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45" y="998060"/>
            <a:ext cx="3665946" cy="611002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267CEB4-1199-448B-A7A8-73A503AA358D}"/>
              </a:ext>
            </a:extLst>
          </p:cNvPr>
          <p:cNvSpPr/>
          <p:nvPr/>
        </p:nvSpPr>
        <p:spPr>
          <a:xfrm>
            <a:off x="8299938" y="3428999"/>
            <a:ext cx="783352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2E5FF56-600C-4CA3-824E-5C3C5978DD93}"/>
              </a:ext>
            </a:extLst>
          </p:cNvPr>
          <p:cNvSpPr/>
          <p:nvPr/>
        </p:nvSpPr>
        <p:spPr>
          <a:xfrm>
            <a:off x="8197763" y="2856910"/>
            <a:ext cx="747558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44EBD5B-D2E3-4C58-A3AA-434D9AEEB03E}"/>
              </a:ext>
            </a:extLst>
          </p:cNvPr>
          <p:cNvSpPr/>
          <p:nvPr/>
        </p:nvSpPr>
        <p:spPr>
          <a:xfrm>
            <a:off x="7479060" y="4559169"/>
            <a:ext cx="1466261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EF4F787-E5A6-4870-B130-1D68FB824A9F}"/>
              </a:ext>
            </a:extLst>
          </p:cNvPr>
          <p:cNvSpPr/>
          <p:nvPr/>
        </p:nvSpPr>
        <p:spPr>
          <a:xfrm>
            <a:off x="3066757" y="5205644"/>
            <a:ext cx="608251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8EE98AE-4C02-45CF-8DA0-CC4770284D30}"/>
              </a:ext>
            </a:extLst>
          </p:cNvPr>
          <p:cNvSpPr/>
          <p:nvPr/>
        </p:nvSpPr>
        <p:spPr>
          <a:xfrm>
            <a:off x="7076050" y="5216863"/>
            <a:ext cx="1759206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6A681FC-90BA-46A1-A40F-A5D4C9F289E3}"/>
              </a:ext>
            </a:extLst>
          </p:cNvPr>
          <p:cNvSpPr/>
          <p:nvPr/>
        </p:nvSpPr>
        <p:spPr>
          <a:xfrm>
            <a:off x="2941878" y="4581769"/>
            <a:ext cx="504707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5056734-5CED-45A0-B92E-DE8208ACD7FD}"/>
              </a:ext>
            </a:extLst>
          </p:cNvPr>
          <p:cNvSpPr/>
          <p:nvPr/>
        </p:nvSpPr>
        <p:spPr>
          <a:xfrm>
            <a:off x="6443004" y="5861609"/>
            <a:ext cx="2502318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ADA323CE-17C8-4369-A35A-41D0024B313F}"/>
              </a:ext>
            </a:extLst>
          </p:cNvPr>
          <p:cNvSpPr/>
          <p:nvPr/>
        </p:nvSpPr>
        <p:spPr>
          <a:xfrm>
            <a:off x="2700997" y="5822972"/>
            <a:ext cx="365760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4BC7CF18-6B9F-46FE-A837-3E65B13B8BBA}"/>
              </a:ext>
            </a:extLst>
          </p:cNvPr>
          <p:cNvCxnSpPr>
            <a:cxnSpLocks/>
          </p:cNvCxnSpPr>
          <p:nvPr/>
        </p:nvCxnSpPr>
        <p:spPr>
          <a:xfrm>
            <a:off x="6986691" y="4349944"/>
            <a:ext cx="492369" cy="36576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5D4B996A-EB3A-4714-831B-DDD14B0EFB86}"/>
              </a:ext>
            </a:extLst>
          </p:cNvPr>
          <p:cNvCxnSpPr>
            <a:cxnSpLocks/>
          </p:cNvCxnSpPr>
          <p:nvPr/>
        </p:nvCxnSpPr>
        <p:spPr>
          <a:xfrm flipH="1">
            <a:off x="6787399" y="4349944"/>
            <a:ext cx="199292" cy="146538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16E1BF99-1260-4AE1-A9B8-943D926997E2}"/>
              </a:ext>
            </a:extLst>
          </p:cNvPr>
          <p:cNvCxnSpPr>
            <a:cxnSpLocks/>
          </p:cNvCxnSpPr>
          <p:nvPr/>
        </p:nvCxnSpPr>
        <p:spPr>
          <a:xfrm>
            <a:off x="6986691" y="4349944"/>
            <a:ext cx="363415" cy="100115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5AB478-1BD3-4ECA-9AF1-005D372BE4B7}"/>
              </a:ext>
            </a:extLst>
          </p:cNvPr>
          <p:cNvSpPr/>
          <p:nvPr/>
        </p:nvSpPr>
        <p:spPr>
          <a:xfrm>
            <a:off x="824452" y="2820706"/>
            <a:ext cx="10543096" cy="3560480"/>
          </a:xfrm>
          <a:prstGeom prst="rect">
            <a:avLst/>
          </a:prstGeom>
          <a:pattFill prst="pct80">
            <a:fgClr>
              <a:srgbClr val="B89618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5D43F5-1EDC-4839-A18D-AF5AAB038F2F}"/>
              </a:ext>
            </a:extLst>
          </p:cNvPr>
          <p:cNvSpPr/>
          <p:nvPr/>
        </p:nvSpPr>
        <p:spPr>
          <a:xfrm>
            <a:off x="8307342" y="3435377"/>
            <a:ext cx="2604135" cy="1192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كلمة </a:t>
            </a:r>
            <a:r>
              <a:rPr lang="ar-A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المسجد</a:t>
            </a: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 اسم مكان مختص أم غير مختص 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B5AAE0-52C6-49BC-B827-6B808B2F188D}"/>
              </a:ext>
            </a:extLst>
          </p:cNvPr>
          <p:cNvSpPr/>
          <p:nvPr/>
        </p:nvSpPr>
        <p:spPr>
          <a:xfrm>
            <a:off x="4906216" y="3449235"/>
            <a:ext cx="2604135" cy="11920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كلمة </a:t>
            </a:r>
            <a:r>
              <a:rPr lang="ar-A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شرق</a:t>
            </a: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 اسم مكان مختص أم غير مختص 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222DF8-2C4F-4590-BEAC-E45734DFB39F}"/>
              </a:ext>
            </a:extLst>
          </p:cNvPr>
          <p:cNvSpPr/>
          <p:nvPr/>
        </p:nvSpPr>
        <p:spPr>
          <a:xfrm>
            <a:off x="1476964" y="3435377"/>
            <a:ext cx="2604135" cy="11920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63"/>
            <a:r>
              <a:rPr lang="ar-AE" sz="2400" dirty="0">
                <a:solidFill>
                  <a:srgbClr val="141823"/>
                </a:solidFill>
                <a:cs typeface="&amp;quot"/>
              </a:rPr>
              <a:t>هات اسما مختصا وآخر غير مختص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0AF8A5-06CE-4B5C-97F5-DB613F0FC564}"/>
              </a:ext>
            </a:extLst>
          </p:cNvPr>
          <p:cNvSpPr/>
          <p:nvPr/>
        </p:nvSpPr>
        <p:spPr>
          <a:xfrm>
            <a:off x="8322126" y="4855256"/>
            <a:ext cx="2604135" cy="1192051"/>
          </a:xfrm>
          <a:prstGeom prst="roundRect">
            <a:avLst/>
          </a:prstGeom>
          <a:solidFill>
            <a:srgbClr val="FCF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AE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مختص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F3BEFE-8ABB-4BC3-B47F-0F8AF32F37E0}"/>
              </a:ext>
            </a:extLst>
          </p:cNvPr>
          <p:cNvSpPr/>
          <p:nvPr/>
        </p:nvSpPr>
        <p:spPr>
          <a:xfrm>
            <a:off x="4921012" y="4869114"/>
            <a:ext cx="2604135" cy="11920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AE" sz="2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غير مختص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988771-3658-4424-A4EC-F73EA1B641D9}"/>
              </a:ext>
            </a:extLst>
          </p:cNvPr>
          <p:cNvSpPr/>
          <p:nvPr/>
        </p:nvSpPr>
        <p:spPr>
          <a:xfrm>
            <a:off x="1477689" y="4855256"/>
            <a:ext cx="2604135" cy="11920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AE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الإجابة مفتوحة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081B4A-FA2D-4E13-B1C5-9747AD7BAB32}"/>
              </a:ext>
            </a:extLst>
          </p:cNvPr>
          <p:cNvSpPr/>
          <p:nvPr/>
        </p:nvSpPr>
        <p:spPr>
          <a:xfrm>
            <a:off x="8364334" y="3393206"/>
            <a:ext cx="2604133" cy="12077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616EB8-9B84-4836-8873-F00DFB4AD650}"/>
              </a:ext>
            </a:extLst>
          </p:cNvPr>
          <p:cNvSpPr/>
          <p:nvPr/>
        </p:nvSpPr>
        <p:spPr>
          <a:xfrm>
            <a:off x="4906218" y="4879321"/>
            <a:ext cx="2604133" cy="12077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35AE7E-971F-4CC8-864B-6944628FC6C6}"/>
              </a:ext>
            </a:extLst>
          </p:cNvPr>
          <p:cNvSpPr/>
          <p:nvPr/>
        </p:nvSpPr>
        <p:spPr>
          <a:xfrm>
            <a:off x="1505826" y="3458192"/>
            <a:ext cx="2604133" cy="12077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5BAE92-BBC0-4224-844D-BD811A861DCB}"/>
              </a:ext>
            </a:extLst>
          </p:cNvPr>
          <p:cNvSpPr/>
          <p:nvPr/>
        </p:nvSpPr>
        <p:spPr>
          <a:xfrm>
            <a:off x="8364335" y="4852447"/>
            <a:ext cx="2604133" cy="12077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BDAFAA-398E-469C-B8CF-A9FEBA912606}"/>
              </a:ext>
            </a:extLst>
          </p:cNvPr>
          <p:cNvSpPr/>
          <p:nvPr/>
        </p:nvSpPr>
        <p:spPr>
          <a:xfrm>
            <a:off x="4921014" y="3449235"/>
            <a:ext cx="2604133" cy="12077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63"/>
            <a:r>
              <a:rPr lang="en-US" sz="2800" b="1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F3AB07-B47A-4FDD-990F-5A9606C44A6A}"/>
              </a:ext>
            </a:extLst>
          </p:cNvPr>
          <p:cNvSpPr/>
          <p:nvPr/>
        </p:nvSpPr>
        <p:spPr>
          <a:xfrm>
            <a:off x="1522715" y="4816752"/>
            <a:ext cx="2604133" cy="12077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63"/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BE365C8-2507-4EE7-81FB-0E9B7A67026A}"/>
              </a:ext>
            </a:extLst>
          </p:cNvPr>
          <p:cNvSpPr/>
          <p:nvPr/>
        </p:nvSpPr>
        <p:spPr>
          <a:xfrm>
            <a:off x="720541" y="335660"/>
            <a:ext cx="3075709" cy="1316181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EG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بنك ال</a:t>
            </a:r>
            <a:r>
              <a:rPr lang="ar-AE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</a:t>
            </a:r>
            <a:r>
              <a:rPr lang="ar-EG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سئلة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53229-550E-4E1C-AAAD-598E8428C900}"/>
              </a:ext>
            </a:extLst>
          </p:cNvPr>
          <p:cNvSpPr/>
          <p:nvPr/>
        </p:nvSpPr>
        <p:spPr>
          <a:xfrm>
            <a:off x="4257487" y="116632"/>
            <a:ext cx="38122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63"/>
            <a:r>
              <a:rPr lang="ar-AE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التأكد من فهمي</a:t>
            </a:r>
          </a:p>
          <a:p>
            <a:pPr algn="ctr" defTabSz="914363"/>
            <a:r>
              <a:rPr lang="ar-EG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البطــاقة التفاعلية </a:t>
            </a:r>
            <a:endParaRPr lang="en-US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C99FA5C-54DA-41D5-8DEC-925B57F6D5BE}"/>
              </a:ext>
            </a:extLst>
          </p:cNvPr>
          <p:cNvSpPr/>
          <p:nvPr/>
        </p:nvSpPr>
        <p:spPr>
          <a:xfrm>
            <a:off x="8369184" y="335660"/>
            <a:ext cx="3631260" cy="163669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أنقر فوق </a:t>
            </a:r>
            <a:r>
              <a:rPr lang="ar-AE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الأرقام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ar-AE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،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ar-AE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،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  <a:r>
              <a:rPr lang="ar-EG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ليظهر السؤال</a:t>
            </a:r>
            <a:r>
              <a:rPr lang="ar-AE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والإجابة</a:t>
            </a:r>
          </a:p>
        </p:txBody>
      </p:sp>
    </p:spTree>
    <p:extLst>
      <p:ext uri="{BB962C8B-B14F-4D97-AF65-F5344CB8AC3E}">
        <p14:creationId xmlns:p14="http://schemas.microsoft.com/office/powerpoint/2010/main" val="12385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E04ED18-E9D2-4D53-BB5C-DF8D26E19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4" y="242668"/>
            <a:ext cx="11765274" cy="637266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1C30836-80FD-4532-8070-4735EA2CED40}"/>
              </a:ext>
            </a:extLst>
          </p:cNvPr>
          <p:cNvSpPr/>
          <p:nvPr/>
        </p:nvSpPr>
        <p:spPr>
          <a:xfrm>
            <a:off x="182885" y="4808038"/>
            <a:ext cx="2708030" cy="1906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rgbClr val="00B050"/>
                </a:solidFill>
                <a:cs typeface="(AH) Manal Black" pitchFamily="2" charset="-78"/>
              </a:rPr>
              <a:t>كل الأمثلة تحوي ضرف الزمان </a:t>
            </a:r>
            <a:endParaRPr lang="en-US" sz="3600" dirty="0">
              <a:solidFill>
                <a:srgbClr val="00B050"/>
              </a:solidFill>
              <a:cs typeface="(AH) Manal Black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15163BA-7EDB-4BF7-998A-EC1956C3122A}"/>
              </a:ext>
            </a:extLst>
          </p:cNvPr>
          <p:cNvSpPr/>
          <p:nvPr/>
        </p:nvSpPr>
        <p:spPr>
          <a:xfrm>
            <a:off x="6555544" y="2837385"/>
            <a:ext cx="666458" cy="468524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355DBD4-F57D-492F-87A5-2A5B894F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2022263"/>
            <a:ext cx="1181686" cy="611002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A3E3F12-6C7C-4520-A899-228F9E5FF069}"/>
              </a:ext>
            </a:extLst>
          </p:cNvPr>
          <p:cNvSpPr/>
          <p:nvPr/>
        </p:nvSpPr>
        <p:spPr>
          <a:xfrm>
            <a:off x="6095999" y="3552092"/>
            <a:ext cx="637985" cy="483514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E733EA7-70AD-4C57-B3CC-8673FD4C4BFB}"/>
              </a:ext>
            </a:extLst>
          </p:cNvPr>
          <p:cNvSpPr/>
          <p:nvPr/>
        </p:nvSpPr>
        <p:spPr>
          <a:xfrm>
            <a:off x="8820443" y="4305951"/>
            <a:ext cx="476570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69052CA-C9E5-4F98-81AD-4BED3A876E8B}"/>
              </a:ext>
            </a:extLst>
          </p:cNvPr>
          <p:cNvSpPr/>
          <p:nvPr/>
        </p:nvSpPr>
        <p:spPr>
          <a:xfrm>
            <a:off x="8449089" y="5761121"/>
            <a:ext cx="476570" cy="468524"/>
          </a:xfrm>
          <a:prstGeom prst="roundRect">
            <a:avLst/>
          </a:prstGeom>
          <a:solidFill>
            <a:srgbClr val="92D050">
              <a:alpha val="27843"/>
            </a:srgbClr>
          </a:solidFill>
          <a:ln w="28575">
            <a:solidFill>
              <a:srgbClr val="457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29DD07E-B477-4476-A22D-CC34B3A2D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14" y="4990284"/>
            <a:ext cx="593774" cy="611002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25A33E9-3787-42E6-9A35-5DE17FA1F398}"/>
              </a:ext>
            </a:extLst>
          </p:cNvPr>
          <p:cNvSpPr/>
          <p:nvPr/>
        </p:nvSpPr>
        <p:spPr>
          <a:xfrm>
            <a:off x="213363" y="3601730"/>
            <a:ext cx="3275426" cy="483514"/>
          </a:xfrm>
          <a:prstGeom prst="roundRect">
            <a:avLst/>
          </a:prstGeom>
          <a:solidFill>
            <a:srgbClr val="FFC285"/>
          </a:solidFill>
          <a:ln w="28575">
            <a:solidFill>
              <a:srgbClr val="FF860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مناقشة علامة الإعراب</a:t>
            </a:r>
          </a:p>
        </p:txBody>
      </p:sp>
    </p:spTree>
    <p:extLst>
      <p:ext uri="{BB962C8B-B14F-4D97-AF65-F5344CB8AC3E}">
        <p14:creationId xmlns:p14="http://schemas.microsoft.com/office/powerpoint/2010/main" val="30909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E761832-1B32-482B-B558-33E487CE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72329"/>
            <a:ext cx="11802794" cy="651334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B484CB2-1FBB-4903-A94D-AD4E5563AF28}"/>
              </a:ext>
            </a:extLst>
          </p:cNvPr>
          <p:cNvSpPr/>
          <p:nvPr/>
        </p:nvSpPr>
        <p:spPr>
          <a:xfrm>
            <a:off x="10466364" y="2630660"/>
            <a:ext cx="1519310" cy="460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مكان 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F2E4CBE-ADD7-4A8F-836C-87DE8EDE44F1}"/>
              </a:ext>
            </a:extLst>
          </p:cNvPr>
          <p:cNvSpPr/>
          <p:nvPr/>
        </p:nvSpPr>
        <p:spPr>
          <a:xfrm>
            <a:off x="10466364" y="5348591"/>
            <a:ext cx="1420837" cy="460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مكان 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678A5B9-A942-44F4-9B1A-AB025AA535A5}"/>
              </a:ext>
            </a:extLst>
          </p:cNvPr>
          <p:cNvSpPr/>
          <p:nvPr/>
        </p:nvSpPr>
        <p:spPr>
          <a:xfrm>
            <a:off x="4707987" y="3907117"/>
            <a:ext cx="1376290" cy="4642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مكان 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B2DE61A-063D-4195-B20E-016400D069AC}"/>
              </a:ext>
            </a:extLst>
          </p:cNvPr>
          <p:cNvSpPr/>
          <p:nvPr/>
        </p:nvSpPr>
        <p:spPr>
          <a:xfrm>
            <a:off x="208671" y="3808642"/>
            <a:ext cx="1519310" cy="66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زمان 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ECBADCB-EBAC-4D9C-B600-F778BDD59AE3}"/>
              </a:ext>
            </a:extLst>
          </p:cNvPr>
          <p:cNvSpPr/>
          <p:nvPr/>
        </p:nvSpPr>
        <p:spPr>
          <a:xfrm>
            <a:off x="3188677" y="5809431"/>
            <a:ext cx="1519310" cy="66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زمان 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DB42ED6-1D0C-453F-9C72-6878C1FCC10F}"/>
              </a:ext>
            </a:extLst>
          </p:cNvPr>
          <p:cNvSpPr/>
          <p:nvPr/>
        </p:nvSpPr>
        <p:spPr>
          <a:xfrm>
            <a:off x="5233184" y="4887751"/>
            <a:ext cx="1259060" cy="460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زمان 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9AE6714-A1B6-476E-B1CD-019140A7A155}"/>
              </a:ext>
            </a:extLst>
          </p:cNvPr>
          <p:cNvSpPr/>
          <p:nvPr/>
        </p:nvSpPr>
        <p:spPr>
          <a:xfrm>
            <a:off x="5441430" y="891113"/>
            <a:ext cx="835650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67F7A57-3FCF-48CF-9342-A896ABBC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98" y="995380"/>
            <a:ext cx="5394957" cy="40246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9B36F11-6D5B-48EF-B373-010C36DC0940}"/>
              </a:ext>
            </a:extLst>
          </p:cNvPr>
          <p:cNvSpPr/>
          <p:nvPr/>
        </p:nvSpPr>
        <p:spPr>
          <a:xfrm>
            <a:off x="3957403" y="1526630"/>
            <a:ext cx="5979665" cy="402468"/>
          </a:xfrm>
          <a:prstGeom prst="roundRect">
            <a:avLst/>
          </a:prstGeom>
          <a:solidFill>
            <a:srgbClr val="FFC000">
              <a:alpha val="27451"/>
            </a:srgbClr>
          </a:solidFill>
          <a:ln w="28575">
            <a:solidFill>
              <a:srgbClr val="F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AE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D228BF2-8FFF-4F74-97E4-9DEA7628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30" y="891113"/>
            <a:ext cx="4473525" cy="61100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5E10950-E153-487C-B224-6444139C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968" y="1486108"/>
            <a:ext cx="1110888" cy="402467"/>
          </a:xfrm>
          <a:prstGeom prst="rect">
            <a:avLst/>
          </a:prstGeom>
        </p:spPr>
      </p:pic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5B8DDF5F-036A-472C-92F3-B24C6CB3BE81}"/>
              </a:ext>
            </a:extLst>
          </p:cNvPr>
          <p:cNvSpPr/>
          <p:nvPr/>
        </p:nvSpPr>
        <p:spPr>
          <a:xfrm>
            <a:off x="7495081" y="2676350"/>
            <a:ext cx="673257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398F780-9DDE-4AC8-8834-D942F45B690D}"/>
              </a:ext>
            </a:extLst>
          </p:cNvPr>
          <p:cNvSpPr/>
          <p:nvPr/>
        </p:nvSpPr>
        <p:spPr>
          <a:xfrm>
            <a:off x="9353863" y="3746956"/>
            <a:ext cx="919834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4F062778-ABAF-45FD-9A34-41FFF791CE0D}"/>
              </a:ext>
            </a:extLst>
          </p:cNvPr>
          <p:cNvSpPr/>
          <p:nvPr/>
        </p:nvSpPr>
        <p:spPr>
          <a:xfrm>
            <a:off x="4572000" y="4371349"/>
            <a:ext cx="1107583" cy="397171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9DE1774E-E269-410F-B104-B6FF9BEFDF1C}"/>
              </a:ext>
            </a:extLst>
          </p:cNvPr>
          <p:cNvSpPr/>
          <p:nvPr/>
        </p:nvSpPr>
        <p:spPr>
          <a:xfrm>
            <a:off x="4886793" y="5951335"/>
            <a:ext cx="1635745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F43858B2-3C06-4DD1-8810-85693F454EB3}"/>
              </a:ext>
            </a:extLst>
          </p:cNvPr>
          <p:cNvSpPr/>
          <p:nvPr/>
        </p:nvSpPr>
        <p:spPr>
          <a:xfrm>
            <a:off x="7854847" y="4847856"/>
            <a:ext cx="1047484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2C68D581-71B9-4652-A03B-1B269767EF3D}"/>
              </a:ext>
            </a:extLst>
          </p:cNvPr>
          <p:cNvSpPr/>
          <p:nvPr/>
        </p:nvSpPr>
        <p:spPr>
          <a:xfrm>
            <a:off x="104612" y="2080089"/>
            <a:ext cx="5979665" cy="492904"/>
          </a:xfrm>
          <a:prstGeom prst="roundRect">
            <a:avLst/>
          </a:prstGeom>
          <a:solidFill>
            <a:srgbClr val="C5F0FF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400" b="1" dirty="0">
                <a:ln w="1016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نوع الظرف والدليل على ذلك 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286C18A3-58C4-4D90-AC12-78356D5753A2}"/>
              </a:ext>
            </a:extLst>
          </p:cNvPr>
          <p:cNvSpPr/>
          <p:nvPr/>
        </p:nvSpPr>
        <p:spPr>
          <a:xfrm>
            <a:off x="6793950" y="5379106"/>
            <a:ext cx="919834" cy="483514"/>
          </a:xfrm>
          <a:prstGeom prst="roundRect">
            <a:avLst/>
          </a:prstGeom>
          <a:solidFill>
            <a:srgbClr val="C5F0FF">
              <a:alpha val="27451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SA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97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