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24AFC6F0-982E-405B-B8E7-7467D0E6F3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f645c77a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f645c77a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f645c77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f645c77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f645c77a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f645c77a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f645c77a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f645c77a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f645c77a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f645c77a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00e1786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00e1786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00e1786a1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00e1786a1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f645c77a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f645c77a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f645c77a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f645c77a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f645c77a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f645c77a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f645c77a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f645c77a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2350175" y="739150"/>
            <a:ext cx="6726600" cy="2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3800">
                <a:solidFill>
                  <a:srgbClr val="FFF2CC"/>
                </a:solidFill>
                <a:highlight>
                  <a:srgbClr val="FF9900"/>
                </a:highlight>
                <a:latin typeface="Lemonada"/>
                <a:ea typeface="Lemonada"/>
                <a:cs typeface="Lemonada"/>
                <a:sym typeface="Lemonada"/>
              </a:rPr>
              <a:t>تطبيقات على مقاييس النمو السكاني</a:t>
            </a:r>
            <a:endParaRPr sz="3800">
              <a:solidFill>
                <a:srgbClr val="FFF2CC"/>
              </a:solidFill>
              <a:highlight>
                <a:srgbClr val="FF9900"/>
              </a:highlight>
              <a:latin typeface="Lemonada"/>
              <a:ea typeface="Lemonada"/>
              <a:cs typeface="Lemonada"/>
              <a:sym typeface="Lemonad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3000" y="2840350"/>
            <a:ext cx="3141000" cy="22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00" y="0"/>
            <a:ext cx="2569075" cy="22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656675" y="3707750"/>
            <a:ext cx="36129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100" b="1">
                <a:solidFill>
                  <a:srgbClr val="FF0000"/>
                </a:solidFill>
                <a:highlight>
                  <a:srgbClr val="FFFFFF"/>
                </a:highlight>
                <a:latin typeface="Cairo"/>
                <a:ea typeface="Cairo"/>
                <a:cs typeface="Cairo"/>
                <a:sym typeface="Cairo"/>
              </a:rPr>
              <a:t>إعداد : أ . سهام العزوانية</a:t>
            </a:r>
            <a:endParaRPr sz="2100" b="1">
              <a:solidFill>
                <a:srgbClr val="FF0000"/>
              </a:solidFill>
              <a:highlight>
                <a:srgbClr val="FFFFFF"/>
              </a:highlight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8675"/>
            <a:ext cx="4516676" cy="5044824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25" y="98675"/>
            <a:ext cx="4431725" cy="269075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25" y="2789425"/>
            <a:ext cx="4431726" cy="2354075"/>
          </a:xfrm>
          <a:prstGeom prst="rect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750" y="-53725"/>
            <a:ext cx="4430249" cy="5197225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4" name="Google Shape;164;p23"/>
          <p:cNvSpPr txBox="1"/>
          <p:nvPr/>
        </p:nvSpPr>
        <p:spPr>
          <a:xfrm>
            <a:off x="1074350" y="125025"/>
            <a:ext cx="3585600" cy="4701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solidFill>
                  <a:srgbClr val="A61C00"/>
                </a:solidFill>
              </a:rPr>
              <a:t>أ/ يتوزعون بشكل غير متساو وغير منتظم</a:t>
            </a:r>
            <a:endParaRPr sz="1500">
              <a:solidFill>
                <a:srgbClr val="A61C00"/>
              </a:solidFill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94000" y="758713"/>
            <a:ext cx="4566000" cy="15042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solidFill>
                  <a:srgbClr val="A61C00"/>
                </a:solidFill>
              </a:rPr>
              <a:t>ب/ تزيد في محافظات شمال وجنوب الباطنة ومحافظة مسقط/ بسبب توفر الخدمات وفرص العمل ، زيادة الهجرة ، منطقة زراعية خصبة ، توفر المياه والموارد الطبيعية مثل الثروة السمكية ، زيادة معدلات المواليد ، صغر مساحة محافظة مسقط</a:t>
            </a:r>
            <a:endParaRPr/>
          </a:p>
        </p:txBody>
      </p:sp>
      <p:sp>
        <p:nvSpPr>
          <p:cNvPr id="166" name="Google Shape;166;p23"/>
          <p:cNvSpPr txBox="1"/>
          <p:nvPr/>
        </p:nvSpPr>
        <p:spPr>
          <a:xfrm>
            <a:off x="147725" y="2426525"/>
            <a:ext cx="4512300" cy="914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solidFill>
                  <a:srgbClr val="A61C00"/>
                </a:solidFill>
              </a:rPr>
              <a:t>د/       2331391       </a:t>
            </a:r>
            <a:endParaRPr sz="1800" b="1">
              <a:solidFill>
                <a:srgbClr val="A61C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solidFill>
                  <a:srgbClr val="A61C00"/>
                </a:solidFill>
              </a:rPr>
              <a:t>                             = 7.5 كم 2 </a:t>
            </a:r>
            <a:endParaRPr sz="1800" b="1">
              <a:solidFill>
                <a:srgbClr val="A61C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solidFill>
                  <a:srgbClr val="A61C00"/>
                </a:solidFill>
              </a:rPr>
              <a:t>           309500 </a:t>
            </a:r>
            <a:r>
              <a:rPr lang="ar"/>
              <a:t>    </a:t>
            </a:r>
            <a:endParaRPr/>
          </a:p>
        </p:txBody>
      </p:sp>
      <p:cxnSp>
        <p:nvCxnSpPr>
          <p:cNvPr id="167" name="Google Shape;167;p23"/>
          <p:cNvCxnSpPr/>
          <p:nvPr/>
        </p:nvCxnSpPr>
        <p:spPr>
          <a:xfrm rot="10800000" flipH="1">
            <a:off x="2994800" y="2927550"/>
            <a:ext cx="940200" cy="1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8" name="Google Shape;168;p23"/>
          <p:cNvPicPr preferRelativeResize="0"/>
          <p:nvPr/>
        </p:nvPicPr>
        <p:blipFill rotWithShape="1">
          <a:blip r:embed="rId5">
            <a:alphaModFix/>
          </a:blip>
          <a:srcRect t="23395"/>
          <a:stretch/>
        </p:blipFill>
        <p:spPr>
          <a:xfrm>
            <a:off x="0" y="3504525"/>
            <a:ext cx="5076351" cy="168215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625" y="2426525"/>
            <a:ext cx="107675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175" y="0"/>
            <a:ext cx="4510824" cy="5089774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24"/>
          <p:cNvSpPr txBox="1"/>
          <p:nvPr/>
        </p:nvSpPr>
        <p:spPr>
          <a:xfrm>
            <a:off x="1128075" y="268600"/>
            <a:ext cx="32229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0B5394"/>
                </a:solidFill>
              </a:rPr>
              <a:t>الكثافة السكانية=       عدد السكان       </a:t>
            </a:r>
            <a:endParaRPr sz="1600" b="1">
              <a:solidFill>
                <a:srgbClr val="0B5394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0B5394"/>
                </a:solidFill>
              </a:rPr>
              <a:t>                               </a:t>
            </a:r>
            <a:endParaRPr sz="1600" b="1">
              <a:solidFill>
                <a:srgbClr val="0B5394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0B5394"/>
                </a:solidFill>
              </a:rPr>
              <a:t>                            المساحة    </a:t>
            </a:r>
            <a:endParaRPr sz="1600" b="1">
              <a:solidFill>
                <a:srgbClr val="0B5394"/>
              </a:solidFill>
            </a:endParaRPr>
          </a:p>
        </p:txBody>
      </p:sp>
      <p:cxnSp>
        <p:nvCxnSpPr>
          <p:cNvPr id="176" name="Google Shape;176;p24"/>
          <p:cNvCxnSpPr/>
          <p:nvPr/>
        </p:nvCxnSpPr>
        <p:spPr>
          <a:xfrm>
            <a:off x="1853275" y="684900"/>
            <a:ext cx="104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77" name="Google Shape;177;p24"/>
          <p:cNvGraphicFramePr/>
          <p:nvPr/>
        </p:nvGraphicFramePr>
        <p:xfrm>
          <a:off x="220600" y="1485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{24AFC6F0-982E-405B-B8E7-7467D0E6F368}</a:tableStyleId>
              </a:tblPr>
              <a:tblGrid>
                <a:gridCol w="214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15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>
                          <a:solidFill>
                            <a:srgbClr val="CC0000"/>
                          </a:solidFill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أسباب الانخفاض</a:t>
                      </a:r>
                      <a:endParaRPr sz="1600" b="1">
                        <a:solidFill>
                          <a:srgbClr val="CC0000"/>
                        </a:solidFill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>
                          <a:solidFill>
                            <a:srgbClr val="CC0000"/>
                          </a:solidFill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أسباب الارتفاع</a:t>
                      </a:r>
                      <a:endParaRPr sz="1600" b="1">
                        <a:solidFill>
                          <a:srgbClr val="CC0000"/>
                        </a:solidFill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2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1/ زيادة الهجرة منها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2/ قلة توفر الخدمات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3/ قلة توفر فرص العمل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4/ قلة الموارد الطبيعية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5/ صعوبة التضاريس 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6/ انخفاض معدلات المواليد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1/ زيادة الهجرة إليها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2/ توفر الخدمات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3/ توفر فرص العمل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4/ توفر الموارد الطبيعية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5/ التضاريس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  <a:p>
                      <a:pPr marL="0" lvl="0" indent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600" b="1">
                          <a:solidFill>
                            <a:srgbClr val="A64D79"/>
                          </a:solidFill>
                        </a:rPr>
                        <a:t>6/ زيادة معدلات المواليد</a:t>
                      </a:r>
                      <a:endParaRPr sz="1600" b="1">
                        <a:solidFill>
                          <a:srgbClr val="A64D79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9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8" name="Google Shape;17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6150" y="105200"/>
            <a:ext cx="1128250" cy="12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l="7847" t="9909" r="2666"/>
          <a:stretch/>
        </p:blipFill>
        <p:spPr>
          <a:xfrm>
            <a:off x="0" y="0"/>
            <a:ext cx="7909974" cy="2309875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l="30031" r="2359" b="41069"/>
          <a:stretch/>
        </p:blipFill>
        <p:spPr>
          <a:xfrm>
            <a:off x="3975125" y="3318750"/>
            <a:ext cx="5168875" cy="10324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l="30031" r="2359" b="41069"/>
          <a:stretch/>
        </p:blipFill>
        <p:spPr>
          <a:xfrm>
            <a:off x="4163150" y="2149550"/>
            <a:ext cx="4980849" cy="10324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" name="Google Shape;65;p14"/>
          <p:cNvSpPr txBox="1"/>
          <p:nvPr/>
        </p:nvSpPr>
        <p:spPr>
          <a:xfrm>
            <a:off x="4874900" y="3451375"/>
            <a:ext cx="2771100" cy="34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 b="1"/>
              <a:t>24000</a:t>
            </a:r>
            <a:endParaRPr sz="1900" b="1"/>
          </a:p>
        </p:txBody>
      </p:sp>
      <p:sp>
        <p:nvSpPr>
          <p:cNvPr id="66" name="Google Shape;66;p14"/>
          <p:cNvSpPr txBox="1"/>
          <p:nvPr/>
        </p:nvSpPr>
        <p:spPr>
          <a:xfrm>
            <a:off x="5094450" y="3881100"/>
            <a:ext cx="2497800" cy="34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 b="1"/>
              <a:t>2400000</a:t>
            </a:r>
            <a:endParaRPr sz="1900" b="1"/>
          </a:p>
        </p:txBody>
      </p:sp>
      <p:sp>
        <p:nvSpPr>
          <p:cNvPr id="67" name="Google Shape;67;p14"/>
          <p:cNvSpPr txBox="1"/>
          <p:nvPr/>
        </p:nvSpPr>
        <p:spPr>
          <a:xfrm>
            <a:off x="4055700" y="3660350"/>
            <a:ext cx="1248900" cy="47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 b="1"/>
              <a:t>1000  × </a:t>
            </a:r>
            <a:endParaRPr sz="1900" b="1"/>
          </a:p>
        </p:txBody>
      </p:sp>
      <p:sp>
        <p:nvSpPr>
          <p:cNvPr id="68" name="Google Shape;68;p14"/>
          <p:cNvSpPr txBox="1"/>
          <p:nvPr/>
        </p:nvSpPr>
        <p:spPr>
          <a:xfrm>
            <a:off x="2967925" y="3719975"/>
            <a:ext cx="913200" cy="4758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600" b="1">
                <a:solidFill>
                  <a:srgbClr val="FF0000"/>
                </a:solidFill>
              </a:rPr>
              <a:t>= 10</a:t>
            </a:r>
            <a:endParaRPr sz="2600" b="1">
              <a:solidFill>
                <a:srgbClr val="FF0000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89450" y="4487950"/>
            <a:ext cx="8648700" cy="5481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>
                <a:solidFill>
                  <a:srgbClr val="6AA84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ب/ لأن الهجرة تتم في داخل الكرة الارضية ، فلا يزيد عدد السكان بل هي عملية انتقال فقط.</a:t>
            </a:r>
            <a:endParaRPr sz="1700">
              <a:solidFill>
                <a:srgbClr val="6AA84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l="4958" r="5540" b="14879"/>
          <a:stretch/>
        </p:blipFill>
        <p:spPr>
          <a:xfrm>
            <a:off x="0" y="0"/>
            <a:ext cx="4109424" cy="5143499"/>
          </a:xfrm>
          <a:prstGeom prst="rect">
            <a:avLst/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 t="18085" b="11322"/>
          <a:stretch/>
        </p:blipFill>
        <p:spPr>
          <a:xfrm>
            <a:off x="5001750" y="73875"/>
            <a:ext cx="4076601" cy="66475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5">
            <a:alphaModFix/>
          </a:blip>
          <a:srcRect t="18085" b="11322"/>
          <a:stretch/>
        </p:blipFill>
        <p:spPr>
          <a:xfrm>
            <a:off x="5001750" y="817175"/>
            <a:ext cx="4022874" cy="8884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" name="Google Shape;77;p15"/>
          <p:cNvSpPr txBox="1"/>
          <p:nvPr/>
        </p:nvSpPr>
        <p:spPr>
          <a:xfrm>
            <a:off x="5224175" y="817175"/>
            <a:ext cx="3236400" cy="34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/>
              <a:t>عدد وفيات الحوادث + وفيات العوامل الأخرى</a:t>
            </a:r>
            <a:endParaRPr sz="1600" b="1"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 t="18085" b="11322"/>
          <a:stretch/>
        </p:blipFill>
        <p:spPr>
          <a:xfrm>
            <a:off x="5001750" y="1820775"/>
            <a:ext cx="4076601" cy="8884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" name="Google Shape;79;p15"/>
          <p:cNvSpPr txBox="1"/>
          <p:nvPr/>
        </p:nvSpPr>
        <p:spPr>
          <a:xfrm>
            <a:off x="5949275" y="1854350"/>
            <a:ext cx="1786200" cy="27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 b="1"/>
              <a:t>11597 + 637</a:t>
            </a:r>
            <a:endParaRPr sz="1500" b="1"/>
          </a:p>
        </p:txBody>
      </p:sp>
      <p:sp>
        <p:nvSpPr>
          <p:cNvPr id="80" name="Google Shape;80;p15"/>
          <p:cNvSpPr txBox="1"/>
          <p:nvPr/>
        </p:nvSpPr>
        <p:spPr>
          <a:xfrm>
            <a:off x="5949275" y="2282725"/>
            <a:ext cx="1786200" cy="4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 b="1"/>
              <a:t>1980000</a:t>
            </a:r>
            <a:endParaRPr sz="1500" b="1"/>
          </a:p>
        </p:txBody>
      </p:sp>
      <p:sp>
        <p:nvSpPr>
          <p:cNvPr id="81" name="Google Shape;81;p15"/>
          <p:cNvSpPr txBox="1"/>
          <p:nvPr/>
        </p:nvSpPr>
        <p:spPr>
          <a:xfrm>
            <a:off x="4149763" y="2121850"/>
            <a:ext cx="778800" cy="5640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b="1">
                <a:solidFill>
                  <a:srgbClr val="FF0000"/>
                </a:solidFill>
              </a:rPr>
              <a:t>6.1 =</a:t>
            </a:r>
            <a:endParaRPr sz="2000" b="1">
              <a:solidFill>
                <a:srgbClr val="FF0000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6875" y="2857800"/>
            <a:ext cx="4861475" cy="2110075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t="29322" b="17109"/>
          <a:stretch/>
        </p:blipFill>
        <p:spPr>
          <a:xfrm>
            <a:off x="0" y="0"/>
            <a:ext cx="4359900" cy="298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t="21160"/>
          <a:stretch/>
        </p:blipFill>
        <p:spPr>
          <a:xfrm>
            <a:off x="4208100" y="0"/>
            <a:ext cx="49359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t="51958" b="16709"/>
          <a:stretch/>
        </p:blipFill>
        <p:spPr>
          <a:xfrm>
            <a:off x="0" y="2887350"/>
            <a:ext cx="4208101" cy="2256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0" y="58400"/>
            <a:ext cx="4104749" cy="5085100"/>
          </a:xfrm>
          <a:prstGeom prst="rect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6250" y="297775"/>
            <a:ext cx="5083800" cy="46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 rot="-1031888">
            <a:off x="4188341" y="1969808"/>
            <a:ext cx="4768719" cy="198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2300">
                <a:solidFill>
                  <a:srgbClr val="FFFF00"/>
                </a:solidFill>
                <a:highlight>
                  <a:srgbClr val="274E13"/>
                </a:highlight>
                <a:latin typeface="Cairo Black"/>
                <a:ea typeface="Cairo Black"/>
                <a:cs typeface="Cairo Black"/>
                <a:sym typeface="Cairo Black"/>
              </a:rPr>
              <a:t>** التقيد بقواعد المرور</a:t>
            </a:r>
            <a:endParaRPr sz="2300">
              <a:solidFill>
                <a:srgbClr val="FFFF00"/>
              </a:solidFill>
              <a:highlight>
                <a:srgbClr val="274E13"/>
              </a:highlight>
              <a:latin typeface="Cairo Black"/>
              <a:ea typeface="Cairo Black"/>
              <a:cs typeface="Cairo Black"/>
              <a:sym typeface="Cairo Black"/>
            </a:endParaRPr>
          </a:p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2300">
                <a:solidFill>
                  <a:srgbClr val="FFFF00"/>
                </a:solidFill>
                <a:highlight>
                  <a:srgbClr val="274E13"/>
                </a:highlight>
                <a:latin typeface="Cairo Black"/>
                <a:ea typeface="Cairo Black"/>
                <a:cs typeface="Cairo Black"/>
                <a:sym typeface="Cairo Black"/>
              </a:rPr>
              <a:t>** الحرص على سلامة المركبة وصيانتها بشكل دوري</a:t>
            </a:r>
            <a:endParaRPr sz="2300">
              <a:solidFill>
                <a:srgbClr val="FFFF00"/>
              </a:solidFill>
              <a:highlight>
                <a:srgbClr val="274E13"/>
              </a:highlight>
              <a:latin typeface="Cairo Black"/>
              <a:ea typeface="Cairo Black"/>
              <a:cs typeface="Cairo Black"/>
              <a:sym typeface="Cairo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t="17232"/>
          <a:stretch/>
        </p:blipFill>
        <p:spPr>
          <a:xfrm>
            <a:off x="4109425" y="0"/>
            <a:ext cx="5034575" cy="51435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18"/>
          <p:cNvSpPr txBox="1"/>
          <p:nvPr/>
        </p:nvSpPr>
        <p:spPr>
          <a:xfrm>
            <a:off x="4418325" y="360050"/>
            <a:ext cx="617700" cy="226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3.8</a:t>
            </a:r>
            <a:endParaRPr sz="1300" b="1"/>
          </a:p>
        </p:txBody>
      </p:sp>
      <p:sp>
        <p:nvSpPr>
          <p:cNvPr id="103" name="Google Shape;103;p18"/>
          <p:cNvSpPr txBox="1"/>
          <p:nvPr/>
        </p:nvSpPr>
        <p:spPr>
          <a:xfrm>
            <a:off x="4418325" y="628550"/>
            <a:ext cx="617700" cy="226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2.2</a:t>
            </a:r>
            <a:endParaRPr sz="1300" b="1"/>
          </a:p>
        </p:txBody>
      </p:sp>
      <p:sp>
        <p:nvSpPr>
          <p:cNvPr id="104" name="Google Shape;104;p18"/>
          <p:cNvSpPr txBox="1"/>
          <p:nvPr/>
        </p:nvSpPr>
        <p:spPr>
          <a:xfrm>
            <a:off x="4418325" y="874125"/>
            <a:ext cx="617700" cy="226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2</a:t>
            </a:r>
            <a:endParaRPr sz="1300" b="1"/>
          </a:p>
        </p:txBody>
      </p:sp>
      <p:sp>
        <p:nvSpPr>
          <p:cNvPr id="105" name="Google Shape;105;p18"/>
          <p:cNvSpPr txBox="1"/>
          <p:nvPr/>
        </p:nvSpPr>
        <p:spPr>
          <a:xfrm>
            <a:off x="4418325" y="1147473"/>
            <a:ext cx="617700" cy="226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2.7</a:t>
            </a:r>
            <a:endParaRPr sz="1300" b="1"/>
          </a:p>
        </p:txBody>
      </p:sp>
      <p:sp>
        <p:nvSpPr>
          <p:cNvPr id="106" name="Google Shape;106;p18"/>
          <p:cNvSpPr txBox="1"/>
          <p:nvPr/>
        </p:nvSpPr>
        <p:spPr>
          <a:xfrm>
            <a:off x="4418325" y="1415972"/>
            <a:ext cx="617700" cy="226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2.3</a:t>
            </a:r>
            <a:endParaRPr sz="1300" b="1"/>
          </a:p>
        </p:txBody>
      </p:sp>
      <p:sp>
        <p:nvSpPr>
          <p:cNvPr id="107" name="Google Shape;107;p18"/>
          <p:cNvSpPr txBox="1"/>
          <p:nvPr/>
        </p:nvSpPr>
        <p:spPr>
          <a:xfrm>
            <a:off x="4418325" y="1666425"/>
            <a:ext cx="617700" cy="226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0.1-</a:t>
            </a:r>
            <a:endParaRPr sz="1300" b="1"/>
          </a:p>
        </p:txBody>
      </p:sp>
      <p:sp>
        <p:nvSpPr>
          <p:cNvPr id="108" name="Google Shape;108;p18"/>
          <p:cNvSpPr txBox="1"/>
          <p:nvPr/>
        </p:nvSpPr>
        <p:spPr>
          <a:xfrm>
            <a:off x="4418325" y="1925898"/>
            <a:ext cx="617700" cy="226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0.4</a:t>
            </a:r>
            <a:endParaRPr sz="1300" b="1"/>
          </a:p>
        </p:txBody>
      </p:sp>
      <p:sp>
        <p:nvSpPr>
          <p:cNvPr id="109" name="Google Shape;109;p18"/>
          <p:cNvSpPr txBox="1"/>
          <p:nvPr/>
        </p:nvSpPr>
        <p:spPr>
          <a:xfrm>
            <a:off x="4418325" y="2174313"/>
            <a:ext cx="617700" cy="226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0.1-</a:t>
            </a:r>
            <a:endParaRPr sz="1300" b="1"/>
          </a:p>
        </p:txBody>
      </p:sp>
      <p:sp>
        <p:nvSpPr>
          <p:cNvPr id="110" name="Google Shape;110;p18"/>
          <p:cNvSpPr txBox="1"/>
          <p:nvPr/>
        </p:nvSpPr>
        <p:spPr>
          <a:xfrm>
            <a:off x="4364600" y="2464450"/>
            <a:ext cx="617700" cy="226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2.1</a:t>
            </a:r>
            <a:endParaRPr sz="1300" b="1"/>
          </a:p>
        </p:txBody>
      </p:sp>
      <p:sp>
        <p:nvSpPr>
          <p:cNvPr id="111" name="Google Shape;111;p18"/>
          <p:cNvSpPr txBox="1"/>
          <p:nvPr/>
        </p:nvSpPr>
        <p:spPr>
          <a:xfrm>
            <a:off x="4418325" y="2718400"/>
            <a:ext cx="617700" cy="226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0.1</a:t>
            </a:r>
            <a:endParaRPr sz="1300" b="1"/>
          </a:p>
        </p:txBody>
      </p:sp>
      <p:sp>
        <p:nvSpPr>
          <p:cNvPr id="112" name="Google Shape;112;p18"/>
          <p:cNvSpPr txBox="1"/>
          <p:nvPr/>
        </p:nvSpPr>
        <p:spPr>
          <a:xfrm>
            <a:off x="4418325" y="3003000"/>
            <a:ext cx="617700" cy="226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0.2</a:t>
            </a:r>
            <a:endParaRPr sz="1300" b="1"/>
          </a:p>
        </p:txBody>
      </p:sp>
      <p:sp>
        <p:nvSpPr>
          <p:cNvPr id="113" name="Google Shape;113;p18"/>
          <p:cNvSpPr txBox="1"/>
          <p:nvPr/>
        </p:nvSpPr>
        <p:spPr>
          <a:xfrm>
            <a:off x="4364600" y="3262475"/>
            <a:ext cx="617700" cy="226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/>
              <a:t>3</a:t>
            </a:r>
            <a:endParaRPr sz="1300" b="1"/>
          </a:p>
        </p:txBody>
      </p:sp>
      <p:sp>
        <p:nvSpPr>
          <p:cNvPr id="114" name="Google Shape;114;p18"/>
          <p:cNvSpPr txBox="1"/>
          <p:nvPr/>
        </p:nvSpPr>
        <p:spPr>
          <a:xfrm>
            <a:off x="57000" y="35250"/>
            <a:ext cx="4159800" cy="994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 b="1">
                <a:solidFill>
                  <a:srgbClr val="0B5394"/>
                </a:solidFill>
              </a:rPr>
              <a:t>                             عدد المواليد - عدد الوفيات</a:t>
            </a:r>
            <a:endParaRPr sz="1600" b="1">
              <a:solidFill>
                <a:srgbClr val="0B5394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0B5394"/>
                </a:solidFill>
              </a:rPr>
              <a:t>نسبة الزيادة الطبيعية =</a:t>
            </a:r>
            <a:endParaRPr sz="1600" b="1">
              <a:solidFill>
                <a:srgbClr val="0B5394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0B5394"/>
                </a:solidFill>
              </a:rPr>
              <a:t>                                        1000              ×100 </a:t>
            </a:r>
            <a:endParaRPr sz="1600" b="1">
              <a:solidFill>
                <a:srgbClr val="0B5394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0B5394"/>
                </a:solidFill>
              </a:rPr>
              <a:t>                                                 </a:t>
            </a:r>
            <a:endParaRPr sz="1600" b="1">
              <a:solidFill>
                <a:srgbClr val="0B5394"/>
              </a:solidFill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 rot="10800000" flipH="1">
            <a:off x="778900" y="524550"/>
            <a:ext cx="1678800" cy="162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8"/>
          <p:cNvSpPr/>
          <p:nvPr/>
        </p:nvSpPr>
        <p:spPr>
          <a:xfrm>
            <a:off x="7869700" y="429750"/>
            <a:ext cx="792300" cy="157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7941525" y="1182275"/>
            <a:ext cx="792300" cy="157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7869700" y="2493150"/>
            <a:ext cx="792300" cy="157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7655425" y="3227675"/>
            <a:ext cx="1248300" cy="226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255150" y="1168375"/>
            <a:ext cx="3766800" cy="819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741B47"/>
                </a:solidFill>
              </a:rPr>
              <a:t>أ / الظروف الاجتماعية والاقتصادية والثقافية كالزواج المبكر وارتفاع معدل الخصوبة والحاجة الى الايدي العاملة</a:t>
            </a:r>
            <a:r>
              <a:rPr lang="ar" sz="1600" b="1">
                <a:solidFill>
                  <a:srgbClr val="0B5394"/>
                </a:solidFill>
              </a:rPr>
              <a:t>.</a:t>
            </a:r>
            <a:endParaRPr sz="1600" b="1">
              <a:solidFill>
                <a:srgbClr val="0B5394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255150" y="2125963"/>
            <a:ext cx="3766800" cy="7434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0B5394"/>
                </a:solidFill>
              </a:rPr>
              <a:t>ب /  نتيجة ارتفاع أعداد فئة كبار السن ( مجتمعات هرمه) والحوادث المرورية 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255150" y="2945200"/>
            <a:ext cx="3766800" cy="7434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741B47"/>
                </a:solidFill>
              </a:rPr>
              <a:t>د/ زيادة الضغط على الخدمات/الازدحام المروري / انخفاض مستوى المعيشة / قلة فرص العمل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55150" y="3764425"/>
            <a:ext cx="3766800" cy="7434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0B5394"/>
                </a:solidFill>
              </a:rPr>
              <a:t>هـ / ارتفاع نسبة كبار السن / انخفاض نسبة صغار السن / زيادة الحاجة للأيدي العاملة</a:t>
            </a:r>
            <a:endParaRPr sz="1600" b="1">
              <a:solidFill>
                <a:srgbClr val="0B5394"/>
              </a:solidFill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7936900" y="1705550"/>
            <a:ext cx="617700" cy="226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7970725" y="2170175"/>
            <a:ext cx="617700" cy="226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7869700" y="2698925"/>
            <a:ext cx="792300" cy="226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150" y="4098500"/>
            <a:ext cx="1047500" cy="10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625" y="0"/>
            <a:ext cx="4215375" cy="5089776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" name="Google Shape;133;p19"/>
          <p:cNvSpPr txBox="1"/>
          <p:nvPr/>
        </p:nvSpPr>
        <p:spPr>
          <a:xfrm>
            <a:off x="1520775" y="107475"/>
            <a:ext cx="1887000" cy="4968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0B5394"/>
                </a:solidFill>
              </a:rPr>
              <a:t>1/ الصين</a:t>
            </a:r>
            <a:endParaRPr sz="1600" b="1">
              <a:solidFill>
                <a:srgbClr val="0B5394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886350" y="738550"/>
            <a:ext cx="3290400" cy="4968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0B5394"/>
                </a:solidFill>
              </a:rPr>
              <a:t>2/ الهند / بسبب زيادة معدلات المواليد</a:t>
            </a:r>
            <a:endParaRPr sz="1600" b="1">
              <a:solidFill>
                <a:srgbClr val="0B5394"/>
              </a:solidFill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19525" y="1369625"/>
            <a:ext cx="4419600" cy="7752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0B5394"/>
                </a:solidFill>
              </a:rPr>
              <a:t>3/ اليابان ، روسيا / بسبب ارتفاع معدلات كبار السن وبالتالي انخفاض معدلات الخصوبة</a:t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61" y="2279100"/>
            <a:ext cx="4812865" cy="28106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49" y="0"/>
            <a:ext cx="90768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25200"/>
            <a:ext cx="5506099" cy="431145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p21"/>
          <p:cNvSpPr/>
          <p:nvPr/>
        </p:nvSpPr>
        <p:spPr>
          <a:xfrm>
            <a:off x="5403325" y="1557850"/>
            <a:ext cx="3451500" cy="1141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 b="1">
                <a:solidFill>
                  <a:srgbClr val="FFFFFF"/>
                </a:solidFill>
              </a:rPr>
              <a:t>عمان / السعودية / الامارات / جنوب بلاد المغرب</a:t>
            </a:r>
            <a:endParaRPr sz="1700" b="1">
              <a:solidFill>
                <a:srgbClr val="FFFFFF"/>
              </a:solidFill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5403325" y="416350"/>
            <a:ext cx="3451500" cy="1141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 b="1">
                <a:solidFill>
                  <a:srgbClr val="FFFFFF"/>
                </a:solidFill>
              </a:rPr>
              <a:t>مصر / السودان /ليبيا / تونس /الجزائر / المغرب / بلاد الشام</a:t>
            </a:r>
            <a:endParaRPr sz="1700" b="1">
              <a:solidFill>
                <a:srgbClr val="FFFFFF"/>
              </a:solidFill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5403325" y="2699350"/>
            <a:ext cx="3451500" cy="1141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73763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700" b="1">
                <a:solidFill>
                  <a:srgbClr val="FFFFFF"/>
                </a:solidFill>
              </a:rPr>
              <a:t>لصغر مساحة البحرين</a:t>
            </a:r>
            <a:endParaRPr sz="1700" b="1">
              <a:solidFill>
                <a:srgbClr val="FFFFFF"/>
              </a:solidFill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5403325" y="3840850"/>
            <a:ext cx="3451500" cy="1141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0000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 b="1">
                <a:solidFill>
                  <a:srgbClr val="FFFFFF"/>
                </a:solidFill>
              </a:rPr>
              <a:t>تباين واختلاف أشكال السطح وكبر مساحة مصر</a:t>
            </a:r>
            <a:endParaRPr sz="1700" b="1">
              <a:solidFill>
                <a:srgbClr val="FFFFFF"/>
              </a:solidFill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00" y="2833625"/>
            <a:ext cx="2108450" cy="20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