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1"/>
  </p:notesMasterIdLst>
  <p:sldIdLst>
    <p:sldId id="256" r:id="rId2"/>
    <p:sldId id="260" r:id="rId3"/>
    <p:sldId id="290" r:id="rId4"/>
    <p:sldId id="288" r:id="rId5"/>
    <p:sldId id="289" r:id="rId6"/>
    <p:sldId id="291" r:id="rId7"/>
    <p:sldId id="261" r:id="rId8"/>
    <p:sldId id="262" r:id="rId9"/>
    <p:sldId id="292" r:id="rId10"/>
    <p:sldId id="264" r:id="rId11"/>
    <p:sldId id="293" r:id="rId12"/>
    <p:sldId id="271" r:id="rId13"/>
    <p:sldId id="265" r:id="rId14"/>
    <p:sldId id="272" r:id="rId15"/>
    <p:sldId id="294" r:id="rId16"/>
    <p:sldId id="295" r:id="rId17"/>
    <p:sldId id="296" r:id="rId18"/>
    <p:sldId id="273" r:id="rId19"/>
    <p:sldId id="29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660033"/>
    <a:srgbClr val="800080"/>
    <a:srgbClr val="0000CC"/>
    <a:srgbClr val="CC0000"/>
    <a:srgbClr val="480080"/>
    <a:srgbClr val="FFCCCC"/>
    <a:srgbClr val="4343EF"/>
    <a:srgbClr val="93CDFF"/>
    <a:srgbClr val="93CD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notesMaster" Target="notesMasters/notesMaster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D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5ABCD7A-2408-4537-9770-B9457680CF5B}" type="datetimeFigureOut">
              <a:rPr lang="ar-DZ" smtClean="0"/>
              <a:pPr/>
              <a:t>18-02-1443</a:t>
            </a:fld>
            <a:endParaRPr lang="ar-D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D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D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D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7E68103-6984-4727-8AE6-04F912FF14B7}" type="slidenum">
              <a:rPr lang="ar-DZ" smtClean="0"/>
              <a:pPr/>
              <a:t>‹#›</a:t>
            </a:fld>
            <a:endParaRPr lang="ar-D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9/25/2021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9/25/2021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9/25/2021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9/25/2021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9/25/2021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9/25/2021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CC9F1-7155-4736-B897-AB472DD46D0A}" type="datetimeFigureOut">
              <a:rPr lang="en-US" smtClean="0"/>
              <a:pPr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rtl="1"/>
            <a:r>
              <a:rPr lang="ar-OM" b="1" dirty="0">
                <a:solidFill>
                  <a:srgbClr val="FF0000"/>
                </a:solidFill>
              </a:rPr>
              <a:t>2-4 </a:t>
            </a:r>
            <a:r>
              <a:rPr lang="ar-DZ" b="1" dirty="0">
                <a:solidFill>
                  <a:srgbClr val="FF0000"/>
                </a:solidFill>
              </a:rPr>
              <a:t>حساب السرعة والتسارُع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00200"/>
            <a:ext cx="9144000" cy="52578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rtl="1"/>
            <a:r>
              <a:rPr lang="ar-DZ" sz="3000" b="1" dirty="0">
                <a:solidFill>
                  <a:srgbClr val="7030A0"/>
                </a:solidFill>
              </a:rPr>
              <a:t>حساب السرعة</a:t>
            </a: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/>
              <a:t>نستطيع حساب سرعة جسم مُتحرّك من التمثيل البياني</a:t>
            </a:r>
            <a:r>
              <a:rPr lang="ar-OM" sz="3000" b="1" dirty="0"/>
              <a:t> (</a:t>
            </a:r>
            <a:r>
              <a:rPr lang="ar-DZ" sz="3000" b="1" dirty="0"/>
              <a:t>المسافة/الزمن</a:t>
            </a:r>
            <a:r>
              <a:rPr lang="ar-OM" sz="3000" b="1" dirty="0"/>
              <a:t>)</a:t>
            </a:r>
            <a:r>
              <a:rPr lang="ar-DZ" sz="3000" b="1" dirty="0"/>
              <a:t>. وفيما يلي مثال على ذلك.</a:t>
            </a:r>
            <a:endParaRPr lang="ar-QA" sz="3000" b="1" dirty="0"/>
          </a:p>
          <a:p>
            <a:pPr marL="514350" indent="-514350" algn="justLow" rtl="1">
              <a:buFont typeface="Wingdings" pitchFamily="2" charset="2"/>
              <a:buChar char="q"/>
            </a:pPr>
            <a:endParaRPr lang="ar-DZ" sz="3000" b="1" dirty="0"/>
          </a:p>
          <a:p>
            <a:pPr marL="514350" indent="-514350" algn="justLow" rtl="1">
              <a:buFont typeface="Wingdings" pitchFamily="2" charset="2"/>
              <a:buChar char="Ø"/>
            </a:pPr>
            <a:r>
              <a:rPr lang="ar-DZ" sz="3000" b="1" dirty="0">
                <a:solidFill>
                  <a:srgbClr val="002060"/>
                </a:solidFill>
              </a:rPr>
              <a:t>يعرض الجدول </a:t>
            </a:r>
            <a:r>
              <a:rPr lang="ar-OM" sz="3000" b="1" dirty="0">
                <a:solidFill>
                  <a:srgbClr val="002060"/>
                </a:solidFill>
              </a:rPr>
              <a:t>2-2 </a:t>
            </a:r>
            <a:r>
              <a:rPr lang="ar-DZ" sz="3000" b="1" dirty="0">
                <a:solidFill>
                  <a:srgbClr val="002060"/>
                </a:solidFill>
              </a:rPr>
              <a:t>معلومات عن رحلة سيارة بين مدينتَين.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2438400"/>
          <a:ext cx="8229600" cy="29260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pPr algn="ctr" rtl="1"/>
                      <a:r>
                        <a:rPr lang="ar-DZ" sz="26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المسافة المقطوعة</a:t>
                      </a:r>
                      <a:r>
                        <a:rPr lang="ar-QA" sz="26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6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km</a:t>
                      </a:r>
                      <a:r>
                        <a:rPr lang="ar-QA" sz="26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ar-DZ" sz="2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6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الزمن المُستغرق</a:t>
                      </a:r>
                      <a:r>
                        <a:rPr lang="ar-QA" sz="26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6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ar-QA" sz="26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ar-DZ" sz="2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algn="ctr" rtl="1"/>
                      <a:r>
                        <a:rPr lang="en-US" sz="2600" b="1" dirty="0"/>
                        <a:t>0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600" b="1" dirty="0"/>
                        <a:t>0.0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algn="ctr" rtl="1"/>
                      <a:r>
                        <a:rPr lang="en-US" sz="2600" b="1" dirty="0"/>
                        <a:t>10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600" b="1" dirty="0"/>
                        <a:t>0.4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algn="ctr" rtl="1"/>
                      <a:r>
                        <a:rPr lang="en-US" sz="2600" b="1" dirty="0"/>
                        <a:t>20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600" b="1" dirty="0"/>
                        <a:t>0.8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algn="ctr" rtl="1"/>
                      <a:r>
                        <a:rPr lang="en-US" sz="2600" b="1" dirty="0"/>
                        <a:t>100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600" b="1" dirty="0"/>
                        <a:t>1.8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algn="ctr" rtl="1"/>
                      <a:r>
                        <a:rPr lang="en-US" sz="2600" b="1" dirty="0"/>
                        <a:t>110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600" b="1" dirty="0"/>
                        <a:t>2.3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57200" y="5562600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DZ" sz="2400" b="1" dirty="0"/>
              <a:t>الجدول </a:t>
            </a:r>
            <a:r>
              <a:rPr lang="ar-QA" sz="2400" b="1" dirty="0"/>
              <a:t>2-2 </a:t>
            </a:r>
            <a:r>
              <a:rPr lang="ar-DZ" sz="2400" b="1" dirty="0"/>
              <a:t>بيانات المسافة والزمن لرحلة</a:t>
            </a:r>
            <a:r>
              <a:rPr lang="ar-QA" sz="2400" b="1" dirty="0"/>
              <a:t> </a:t>
            </a:r>
            <a:r>
              <a:rPr lang="ar-DZ" sz="2400" b="1" dirty="0"/>
              <a:t>السيّارة. مُثِّلت هذه البيانات بالتمثيل البياني</a:t>
            </a:r>
            <a:r>
              <a:rPr lang="ar-QA" sz="2400" b="1" dirty="0"/>
              <a:t> </a:t>
            </a:r>
            <a:r>
              <a:rPr lang="ar-DZ" sz="2400" b="1" dirty="0"/>
              <a:t>الوارد في الشكل </a:t>
            </a:r>
            <a:r>
              <a:rPr lang="ar-QA" sz="2400" b="1" dirty="0"/>
              <a:t>2-5 </a:t>
            </a:r>
            <a:endParaRPr lang="ar-DZ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/>
              <a:t>كانت السيارة تُبطئ في بعض الأحيان وتُسرع أحيانًا أخرى.</a:t>
            </a:r>
            <a:r>
              <a:rPr lang="ar-OM" sz="3000" b="1" dirty="0"/>
              <a:t> </a:t>
            </a:r>
            <a:r>
              <a:rPr lang="ar-DZ" sz="3000" b="1" dirty="0"/>
              <a:t>ومن الأسهل علينا استنتاج ذلك، إذا قدّمنا المعلومات في</a:t>
            </a:r>
            <a:r>
              <a:rPr lang="ar-OM" sz="3000" b="1" dirty="0"/>
              <a:t> </a:t>
            </a:r>
            <a:r>
              <a:rPr lang="ar-DZ" sz="3000" b="1" dirty="0"/>
              <a:t>تمثيل بياني </a:t>
            </a:r>
            <a:r>
              <a:rPr lang="ar-OM" sz="3000" b="1" dirty="0"/>
              <a:t>(</a:t>
            </a:r>
            <a:r>
              <a:rPr lang="ar-DZ" sz="3000" b="1" dirty="0"/>
              <a:t>انظر الشكل </a:t>
            </a:r>
            <a:r>
              <a:rPr lang="ar-OM" sz="3000" b="1" dirty="0"/>
              <a:t>2-5)</a:t>
            </a:r>
            <a:r>
              <a:rPr lang="ar-DZ" sz="3000" b="1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0" y="1524000"/>
            <a:ext cx="3429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Ø"/>
            </a:pPr>
            <a:r>
              <a:rPr lang="ar-DZ" sz="3000" b="1" dirty="0">
                <a:solidFill>
                  <a:srgbClr val="002060"/>
                </a:solidFill>
              </a:rPr>
              <a:t>يُظهِر التمثيل البياني أن السيارة قد سارت ببطء في بداية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الرحلة، وفي نهايتها، وعندما كانت تعبر المدينة.</a:t>
            </a:r>
            <a:endParaRPr lang="ar-QA" sz="3000" b="1" dirty="0">
              <a:solidFill>
                <a:srgbClr val="002060"/>
              </a:solidFill>
            </a:endParaRPr>
          </a:p>
          <a:p>
            <a:pPr marL="514350" indent="-514350" algn="justLow" rtl="1">
              <a:buFont typeface="Wingdings" pitchFamily="2" charset="2"/>
              <a:buChar char="Ø"/>
            </a:pPr>
            <a:r>
              <a:rPr lang="ar-DZ" sz="3000" b="1" dirty="0">
                <a:solidFill>
                  <a:srgbClr val="006600"/>
                </a:solidFill>
              </a:rPr>
              <a:t>لكن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يكون مَيل منحنى التمثيل البياني أكثر حدّة في الجزء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الأوسط، عندما كانت تتحرّك على طريق مفتوحة بين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المدينتَين.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752600"/>
            <a:ext cx="5562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7" name="Rectangle 6"/>
          <p:cNvSpPr/>
          <p:nvPr/>
        </p:nvSpPr>
        <p:spPr>
          <a:xfrm>
            <a:off x="0" y="6019800"/>
            <a:ext cx="5638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DZ" sz="2400" b="1" dirty="0"/>
              <a:t>الشكل </a:t>
            </a:r>
            <a:r>
              <a:rPr lang="ar-QA" sz="2400" b="1" dirty="0"/>
              <a:t>2-5 </a:t>
            </a:r>
            <a:r>
              <a:rPr lang="ar-DZ" sz="2400" b="1" dirty="0"/>
              <a:t>التمثيل البياني </a:t>
            </a:r>
            <a:r>
              <a:rPr lang="ar-QA" sz="2400" b="1" dirty="0"/>
              <a:t>(</a:t>
            </a:r>
            <a:r>
              <a:rPr lang="ar-DZ" sz="2400" b="1" dirty="0"/>
              <a:t>المسافة/الزمن</a:t>
            </a:r>
            <a:r>
              <a:rPr lang="ar-QA" sz="2400" b="1" dirty="0"/>
              <a:t>) </a:t>
            </a:r>
            <a:r>
              <a:rPr lang="ar-DZ" sz="2400" b="1" dirty="0"/>
              <a:t>لرحلة سيارة والمطابق لبيانات الجدول </a:t>
            </a:r>
            <a:r>
              <a:rPr lang="ar-QA" sz="2400" b="1" dirty="0"/>
              <a:t>2-2</a:t>
            </a:r>
            <a:endParaRPr lang="ar-DZ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28600"/>
            <a:ext cx="8077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4" name="Rectangle 3"/>
          <p:cNvSpPr/>
          <p:nvPr/>
        </p:nvSpPr>
        <p:spPr>
          <a:xfrm>
            <a:off x="0" y="4267200"/>
            <a:ext cx="9144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/>
              <a:t>يوضّح التمثيل البياني في الشكل </a:t>
            </a:r>
            <a:r>
              <a:rPr lang="ar-OM" sz="3000" b="1" dirty="0"/>
              <a:t>2-5 </a:t>
            </a:r>
            <a:r>
              <a:rPr lang="ar-DZ" sz="3000" b="1" dirty="0"/>
              <a:t>كيفية حساب سرعة</a:t>
            </a:r>
            <a:r>
              <a:rPr lang="ar-OM" sz="3000" b="1" dirty="0"/>
              <a:t> </a:t>
            </a:r>
            <a:r>
              <a:rPr lang="ar-DZ" sz="3000" b="1" dirty="0"/>
              <a:t>السيّارة. </a:t>
            </a:r>
            <a:endParaRPr lang="ar-OM" sz="3000" b="1" dirty="0"/>
          </a:p>
          <a:p>
            <a:pPr marL="514350" indent="-514350" algn="justLow" rtl="1">
              <a:buFont typeface="Wingdings" pitchFamily="2" charset="2"/>
              <a:buChar char="Ø"/>
            </a:pPr>
            <a:r>
              <a:rPr lang="ar-DZ" sz="3000" b="1" dirty="0">
                <a:solidFill>
                  <a:srgbClr val="002060"/>
                </a:solidFill>
              </a:rPr>
              <a:t>نحن هنا نبحث في الجزء المُستقيم من التمثيل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البياني، حيث كانت سرعة السيارة ثابتة، ونحتاج إلى إيجاد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قيمة مَيل المنحنى البياني، الذي يمثّل السرعة:</a:t>
            </a:r>
          </a:p>
          <a:p>
            <a:pPr marL="514350" indent="-514350" algn="ctr" rtl="1">
              <a:buClr>
                <a:schemeClr val="bg1"/>
              </a:buClr>
              <a:buFont typeface="Wingdings" pitchFamily="2" charset="2"/>
              <a:buChar char="§"/>
            </a:pPr>
            <a:r>
              <a:rPr lang="ar-DZ" sz="3000" b="1" dirty="0">
                <a:solidFill>
                  <a:srgbClr val="C00000"/>
                </a:solidFill>
              </a:rPr>
              <a:t>السرعة = مَيل منحنى التمثيل البياني </a:t>
            </a:r>
            <a:r>
              <a:rPr lang="ar-OM" sz="3000" b="1" dirty="0">
                <a:solidFill>
                  <a:srgbClr val="C00000"/>
                </a:solidFill>
              </a:rPr>
              <a:t>(</a:t>
            </a:r>
            <a:r>
              <a:rPr lang="ar-DZ" sz="3000" b="1" dirty="0">
                <a:solidFill>
                  <a:srgbClr val="C00000"/>
                </a:solidFill>
              </a:rPr>
              <a:t>المسافة/الزمن</a:t>
            </a:r>
            <a:r>
              <a:rPr lang="ar-OM" sz="3000" b="1" dirty="0">
                <a:solidFill>
                  <a:srgbClr val="C00000"/>
                </a:solidFill>
              </a:rPr>
              <a:t>)</a:t>
            </a:r>
            <a:endParaRPr lang="ar-DZ" sz="3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/>
              <a:t>في ما يلي الخطوات التي يجب اتّخادها لإيجاد المَيل: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>
                <a:solidFill>
                  <a:srgbClr val="002060"/>
                </a:solidFill>
              </a:rPr>
              <a:t>الخطوة 1: حدّد جزءًا مُستقيمًا من المُنحنى البياني.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>
                <a:solidFill>
                  <a:srgbClr val="002060"/>
                </a:solidFill>
              </a:rPr>
              <a:t>الخطوة 2: ارسم خطوطًا أفقية ورأسية لإكمال مُثلَّث قائم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الزاوية.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>
                <a:solidFill>
                  <a:srgbClr val="002060"/>
                </a:solidFill>
              </a:rPr>
              <a:t>الخطوة 3: احسب أطوال أضلاع المُثلّث.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>
                <a:solidFill>
                  <a:srgbClr val="002060"/>
                </a:solidFill>
              </a:rPr>
              <a:t>الخطوة 4: اقسم الارتفاع الرأسي على القاعدة الأفقية من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المُثلثّ </a:t>
            </a:r>
            <a:r>
              <a:rPr lang="ar-OM" sz="3000" b="1" dirty="0">
                <a:solidFill>
                  <a:srgbClr val="002060"/>
                </a:solidFill>
              </a:rPr>
              <a:t>(</a:t>
            </a:r>
            <a:r>
              <a:rPr lang="ar-DZ" sz="3000" b="1" dirty="0">
                <a:solidFill>
                  <a:srgbClr val="002060"/>
                </a:solidFill>
              </a:rPr>
              <a:t>الارتفاع مقسومًا على القاعدة الأفقية</a:t>
            </a:r>
            <a:r>
              <a:rPr lang="ar-OM" sz="3000" b="1" dirty="0">
                <a:solidFill>
                  <a:srgbClr val="002060"/>
                </a:solidFill>
              </a:rPr>
              <a:t>)</a:t>
            </a:r>
            <a:r>
              <a:rPr lang="ar-DZ" sz="3000" b="1" dirty="0">
                <a:solidFill>
                  <a:srgbClr val="002060"/>
                </a:solidFill>
              </a:rPr>
              <a:t>.</a:t>
            </a:r>
          </a:p>
          <a:p>
            <a:pPr marL="514350" indent="-514350" algn="justLow" rtl="1">
              <a:buFont typeface="Wingdings" pitchFamily="2" charset="2"/>
              <a:buChar char="Ø"/>
            </a:pPr>
            <a:r>
              <a:rPr lang="ar-DZ" sz="3000" b="1" dirty="0"/>
              <a:t>وهذا حساب المُثلّث، كما هو موضّح في الشكل </a:t>
            </a:r>
            <a:r>
              <a:rPr lang="ar-OM" sz="3000" b="1" dirty="0"/>
              <a:t>2-5</a:t>
            </a:r>
            <a:r>
              <a:rPr lang="ar-DZ" sz="3000" b="1" dirty="0"/>
              <a:t>:</a:t>
            </a:r>
          </a:p>
          <a:p>
            <a:pPr algn="ctr" rtl="1"/>
            <a:r>
              <a:rPr lang="ar-DZ" sz="3000" b="1" dirty="0">
                <a:solidFill>
                  <a:srgbClr val="006600"/>
                </a:solidFill>
              </a:rPr>
              <a:t>الارتفاع الرأسي = </a:t>
            </a:r>
            <a:r>
              <a:rPr lang="en-US" sz="3000" b="1" dirty="0">
                <a:solidFill>
                  <a:srgbClr val="006600"/>
                </a:solidFill>
              </a:rPr>
              <a:t>80 km</a:t>
            </a:r>
            <a:r>
              <a:rPr lang="ar-OM" sz="3000" b="1" dirty="0">
                <a:solidFill>
                  <a:srgbClr val="006600"/>
                </a:solidFill>
              </a:rPr>
              <a:t> ، </a:t>
            </a:r>
            <a:r>
              <a:rPr lang="ar-DZ" sz="3000" b="1" dirty="0">
                <a:solidFill>
                  <a:srgbClr val="006600"/>
                </a:solidFill>
              </a:rPr>
              <a:t>القاعدة الأفقية = </a:t>
            </a:r>
            <a:r>
              <a:rPr lang="en-US" sz="3000" b="1" dirty="0">
                <a:solidFill>
                  <a:srgbClr val="006600"/>
                </a:solidFill>
              </a:rPr>
              <a:t>1.0 h</a:t>
            </a:r>
          </a:p>
          <a:p>
            <a:pPr algn="ctr" rtl="1"/>
            <a:endParaRPr lang="ar-QA" sz="3000" b="1" dirty="0">
              <a:solidFill>
                <a:srgbClr val="006600"/>
              </a:solidFill>
            </a:endParaRPr>
          </a:p>
          <a:p>
            <a:pPr algn="ctr" rtl="1"/>
            <a:r>
              <a:rPr lang="ar-DZ" sz="3000" b="1" dirty="0">
                <a:solidFill>
                  <a:srgbClr val="006600"/>
                </a:solidFill>
              </a:rPr>
              <a:t>المَيل </a:t>
            </a:r>
            <a:r>
              <a:rPr lang="en-US" sz="3000" b="1" dirty="0">
                <a:solidFill>
                  <a:srgbClr val="006600"/>
                </a:solidFill>
              </a:rPr>
              <a:t>80 km/h  =                  =</a:t>
            </a:r>
            <a:endParaRPr lang="ar-QA" sz="3000" b="1" dirty="0">
              <a:solidFill>
                <a:srgbClr val="006600"/>
              </a:solidFill>
            </a:endParaRPr>
          </a:p>
          <a:p>
            <a:pPr algn="ctr" rtl="1"/>
            <a:endParaRPr lang="ar-DZ" sz="3000" b="1" dirty="0"/>
          </a:p>
          <a:p>
            <a:pPr marL="514350" indent="-514350" algn="justLow" rtl="1">
              <a:buFont typeface="Wingdings" pitchFamily="2" charset="2"/>
              <a:buChar char="v"/>
            </a:pPr>
            <a:r>
              <a:rPr lang="ar-DZ" sz="3000" b="1" dirty="0">
                <a:solidFill>
                  <a:srgbClr val="C00000"/>
                </a:solidFill>
              </a:rPr>
              <a:t>إذن، بلغت سرعة السيارة 80 </a:t>
            </a:r>
            <a:r>
              <a:rPr lang="en-US" sz="3000" b="1" dirty="0">
                <a:solidFill>
                  <a:srgbClr val="C00000"/>
                </a:solidFill>
              </a:rPr>
              <a:t>80 km/h </a:t>
            </a:r>
            <a:r>
              <a:rPr lang="ar-QA" sz="3000" b="1" dirty="0">
                <a:solidFill>
                  <a:srgbClr val="C00000"/>
                </a:solidFill>
              </a:rPr>
              <a:t> </a:t>
            </a:r>
            <a:r>
              <a:rPr lang="ar-DZ" sz="3000" b="1" dirty="0">
                <a:solidFill>
                  <a:srgbClr val="C00000"/>
                </a:solidFill>
              </a:rPr>
              <a:t>لهذا الجزء من رحلتها.</a:t>
            </a:r>
            <a:endParaRPr lang="ar-QA" sz="3000" b="1" dirty="0">
              <a:solidFill>
                <a:srgbClr val="C00000"/>
              </a:solidFill>
            </a:endParaRPr>
          </a:p>
          <a:p>
            <a:pPr marL="514350" indent="-514350" algn="justLow" rtl="1">
              <a:buFont typeface="Wingdings" pitchFamily="2" charset="2"/>
              <a:buChar char="Ø"/>
            </a:pPr>
            <a:r>
              <a:rPr lang="ar-DZ" sz="3000" b="1" dirty="0">
                <a:solidFill>
                  <a:srgbClr val="0000CC"/>
                </a:solidFill>
              </a:rPr>
              <a:t>يشكّل إدراج الوحدات في عملية الحساب عاملاً مُساعِدًا.</a:t>
            </a:r>
            <a:r>
              <a:rPr lang="ar-QA" sz="3000" b="1" dirty="0">
                <a:solidFill>
                  <a:srgbClr val="0000CC"/>
                </a:solidFill>
              </a:rPr>
              <a:t> </a:t>
            </a:r>
            <a:r>
              <a:rPr lang="ar-DZ" sz="3000" b="1" dirty="0">
                <a:solidFill>
                  <a:srgbClr val="0000CC"/>
                </a:solidFill>
              </a:rPr>
              <a:t>سوف يكون للجواب تلقائيًّا وحداته الصحيحة؛ وهي في</a:t>
            </a:r>
            <a:r>
              <a:rPr lang="ar-QA" sz="3000" b="1" dirty="0">
                <a:solidFill>
                  <a:srgbClr val="0000CC"/>
                </a:solidFill>
              </a:rPr>
              <a:t> </a:t>
            </a:r>
            <a:r>
              <a:rPr lang="ar-DZ" sz="3000" b="1" dirty="0">
                <a:solidFill>
                  <a:srgbClr val="0000CC"/>
                </a:solidFill>
              </a:rPr>
              <a:t>هذه الحالة </a:t>
            </a:r>
            <a:r>
              <a:rPr lang="en-US" sz="3000" b="1" dirty="0">
                <a:solidFill>
                  <a:srgbClr val="0000CC"/>
                </a:solidFill>
              </a:rPr>
              <a:t>km/h</a:t>
            </a:r>
            <a:r>
              <a:rPr lang="ar-QA" sz="3000" b="1" dirty="0">
                <a:solidFill>
                  <a:srgbClr val="0000CC"/>
                </a:solidFill>
              </a:rPr>
              <a:t>.</a:t>
            </a:r>
            <a:endParaRPr lang="ar-DZ" sz="3000" b="1" dirty="0">
              <a:solidFill>
                <a:srgbClr val="0000CC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19600" y="3886200"/>
            <a:ext cx="115929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b="1" dirty="0">
                <a:solidFill>
                  <a:srgbClr val="006600"/>
                </a:solidFill>
              </a:rPr>
              <a:t>80 km</a:t>
            </a:r>
            <a:endParaRPr lang="ar-OM" sz="3000" b="1" dirty="0">
              <a:solidFill>
                <a:srgbClr val="006600"/>
              </a:solidFill>
            </a:endParaRPr>
          </a:p>
          <a:p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en-US" sz="3000" b="1" dirty="0">
                <a:solidFill>
                  <a:srgbClr val="006600"/>
                </a:solidFill>
              </a:rPr>
              <a:t>1.0 h</a:t>
            </a:r>
            <a:endParaRPr lang="ar-DZ" sz="3000" dirty="0">
              <a:solidFill>
                <a:srgbClr val="006600"/>
              </a:solidFill>
            </a:endParaRPr>
          </a:p>
        </p:txBody>
      </p:sp>
      <p:cxnSp>
        <p:nvCxnSpPr>
          <p:cNvPr id="7" name="Straight Connector 6"/>
          <p:cNvCxnSpPr>
            <a:stCxn id="5" idx="3"/>
            <a:endCxn id="5" idx="1"/>
          </p:cNvCxnSpPr>
          <p:nvPr/>
        </p:nvCxnSpPr>
        <p:spPr>
          <a:xfrm flipH="1">
            <a:off x="4419600" y="4394032"/>
            <a:ext cx="1159292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QA" dirty="0"/>
              <a:t> </a:t>
            </a:r>
            <a:endParaRPr lang="en-US" dirty="0"/>
          </a:p>
        </p:txBody>
      </p:sp>
      <p:sp>
        <p:nvSpPr>
          <p:cNvPr id="3" name="Freeform 2"/>
          <p:cNvSpPr/>
          <p:nvPr/>
        </p:nvSpPr>
        <p:spPr>
          <a:xfrm>
            <a:off x="7696200" y="0"/>
            <a:ext cx="1447800" cy="533400"/>
          </a:xfrm>
          <a:custGeom>
            <a:avLst/>
            <a:gdLst>
              <a:gd name="connsiteX0" fmla="*/ 0 w 1371600"/>
              <a:gd name="connsiteY0" fmla="*/ 0 h 533400"/>
              <a:gd name="connsiteX1" fmla="*/ 1371600 w 1371600"/>
              <a:gd name="connsiteY1" fmla="*/ 0 h 533400"/>
              <a:gd name="connsiteX2" fmla="*/ 1371600 w 1371600"/>
              <a:gd name="connsiteY2" fmla="*/ 533400 h 533400"/>
              <a:gd name="connsiteX3" fmla="*/ 0 w 1371600"/>
              <a:gd name="connsiteY3" fmla="*/ 533400 h 533400"/>
              <a:gd name="connsiteX4" fmla="*/ 0 w 1371600"/>
              <a:gd name="connsiteY4" fmla="*/ 0 h 533400"/>
              <a:gd name="connsiteX0" fmla="*/ 0 w 1371600"/>
              <a:gd name="connsiteY0" fmla="*/ 0 h 533400"/>
              <a:gd name="connsiteX1" fmla="*/ 1371600 w 1371600"/>
              <a:gd name="connsiteY1" fmla="*/ 0 h 533400"/>
              <a:gd name="connsiteX2" fmla="*/ 1371600 w 1371600"/>
              <a:gd name="connsiteY2" fmla="*/ 533400 h 533400"/>
              <a:gd name="connsiteX3" fmla="*/ 228600 w 1371600"/>
              <a:gd name="connsiteY3" fmla="*/ 533400 h 533400"/>
              <a:gd name="connsiteX4" fmla="*/ 0 w 1371600"/>
              <a:gd name="connsiteY4" fmla="*/ 533400 h 533400"/>
              <a:gd name="connsiteX5" fmla="*/ 0 w 1371600"/>
              <a:gd name="connsiteY5" fmla="*/ 0 h 533400"/>
              <a:gd name="connsiteX0" fmla="*/ 0 w 1371600"/>
              <a:gd name="connsiteY0" fmla="*/ 0 h 533400"/>
              <a:gd name="connsiteX1" fmla="*/ 1371600 w 1371600"/>
              <a:gd name="connsiteY1" fmla="*/ 0 h 533400"/>
              <a:gd name="connsiteX2" fmla="*/ 1371600 w 1371600"/>
              <a:gd name="connsiteY2" fmla="*/ 533400 h 533400"/>
              <a:gd name="connsiteX3" fmla="*/ 228600 w 1371600"/>
              <a:gd name="connsiteY3" fmla="*/ 533400 h 533400"/>
              <a:gd name="connsiteX4" fmla="*/ 0 w 1371600"/>
              <a:gd name="connsiteY4" fmla="*/ 533400 h 533400"/>
              <a:gd name="connsiteX5" fmla="*/ 0 w 1371600"/>
              <a:gd name="connsiteY5" fmla="*/ 304800 h 533400"/>
              <a:gd name="connsiteX6" fmla="*/ 0 w 1371600"/>
              <a:gd name="connsiteY6" fmla="*/ 0 h 533400"/>
              <a:gd name="connsiteX0" fmla="*/ 0 w 1371600"/>
              <a:gd name="connsiteY0" fmla="*/ 0 h 533400"/>
              <a:gd name="connsiteX1" fmla="*/ 1371600 w 1371600"/>
              <a:gd name="connsiteY1" fmla="*/ 0 h 533400"/>
              <a:gd name="connsiteX2" fmla="*/ 1371600 w 1371600"/>
              <a:gd name="connsiteY2" fmla="*/ 533400 h 533400"/>
              <a:gd name="connsiteX3" fmla="*/ 228600 w 1371600"/>
              <a:gd name="connsiteY3" fmla="*/ 533400 h 533400"/>
              <a:gd name="connsiteX4" fmla="*/ 76200 w 1371600"/>
              <a:gd name="connsiteY4" fmla="*/ 457200 h 533400"/>
              <a:gd name="connsiteX5" fmla="*/ 0 w 1371600"/>
              <a:gd name="connsiteY5" fmla="*/ 304800 h 533400"/>
              <a:gd name="connsiteX6" fmla="*/ 0 w 1371600"/>
              <a:gd name="connsiteY6" fmla="*/ 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533400">
                <a:moveTo>
                  <a:pt x="0" y="0"/>
                </a:moveTo>
                <a:lnTo>
                  <a:pt x="1371600" y="0"/>
                </a:lnTo>
                <a:lnTo>
                  <a:pt x="1371600" y="533400"/>
                </a:lnTo>
                <a:lnTo>
                  <a:pt x="228600" y="533400"/>
                </a:lnTo>
                <a:lnTo>
                  <a:pt x="76200" y="4572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8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OM" sz="3000" b="1" dirty="0">
                <a:solidFill>
                  <a:schemeClr val="bg1"/>
                </a:solidFill>
              </a:rPr>
              <a:t>سؤال</a:t>
            </a:r>
            <a:endParaRPr lang="ar-DZ" sz="30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533400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r" rtl="1">
              <a:buFont typeface="+mj-lt"/>
              <a:buAutoNum type="arabicParenR" startAt="12"/>
            </a:pPr>
            <a:r>
              <a:rPr lang="ar-DZ" sz="3000" b="1" dirty="0"/>
              <a:t>يبيّن الجدول الآتي معلومات عن رحلة حافلة.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343400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/>
              <a:t>استخدم بيانات الجدول لرسم مُنحنى تمثيل بياني</a:t>
            </a:r>
            <a:r>
              <a:rPr lang="ar-OM" sz="3000" b="1" dirty="0"/>
              <a:t> (</a:t>
            </a:r>
            <a:r>
              <a:rPr lang="ar-DZ" sz="3000" b="1" dirty="0"/>
              <a:t>المسافة/الزمن</a:t>
            </a:r>
            <a:r>
              <a:rPr lang="ar-OM" sz="3000" b="1" dirty="0"/>
              <a:t>)</a:t>
            </a:r>
            <a:r>
              <a:rPr lang="ar-DZ" sz="3000" b="1" dirty="0"/>
              <a:t> لرحلة الحافلة. أوجد السرعة</a:t>
            </a:r>
            <a:r>
              <a:rPr lang="ar-OM" sz="3000" b="1" dirty="0"/>
              <a:t> </a:t>
            </a:r>
            <a:r>
              <a:rPr lang="ar-DZ" sz="3000" b="1" dirty="0"/>
              <a:t>المُتوسّطة لحركة الحافلة من السيب إلى صحاربوحدة </a:t>
            </a:r>
            <a:r>
              <a:rPr lang="en-US" sz="3000" b="1" dirty="0"/>
              <a:t>km/h</a:t>
            </a:r>
            <a:r>
              <a:rPr lang="ar-OM" sz="3000" b="1" dirty="0"/>
              <a:t>.</a:t>
            </a:r>
            <a:endParaRPr lang="ar-DZ" sz="3000" b="1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143000"/>
          <a:ext cx="8229600" cy="29260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7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6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pPr algn="ctr" rtl="1"/>
                      <a:r>
                        <a:rPr lang="ar-QA" sz="2600" dirty="0"/>
                        <a:t>المحطة</a:t>
                      </a:r>
                      <a:endParaRPr lang="ar-DZ" sz="2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6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المسافة المقطوعة</a:t>
                      </a:r>
                      <a:r>
                        <a:rPr lang="ar-QA" sz="26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6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km</a:t>
                      </a:r>
                      <a:r>
                        <a:rPr lang="ar-QA" sz="26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ar-DZ" sz="2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6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الزمن المُستغرق</a:t>
                      </a:r>
                      <a:r>
                        <a:rPr lang="ar-QA" sz="26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6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min</a:t>
                      </a:r>
                      <a:r>
                        <a:rPr lang="ar-QA" sz="26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ar-DZ" sz="2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algn="ctr" rtl="1"/>
                      <a:r>
                        <a:rPr lang="ar-QA" sz="2600" b="1" dirty="0"/>
                        <a:t>مسقط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600" b="1" dirty="0"/>
                        <a:t>0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600" b="1" dirty="0"/>
                        <a:t>0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algn="ctr" rtl="1"/>
                      <a:r>
                        <a:rPr lang="ar-QA" sz="2600" b="1" dirty="0"/>
                        <a:t>السيب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600" b="1" dirty="0"/>
                        <a:t>52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600" b="1" dirty="0"/>
                        <a:t>62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algn="ctr" rtl="1"/>
                      <a:r>
                        <a:rPr lang="ar-QA" sz="2600" b="1" dirty="0"/>
                        <a:t>الخابورة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600" b="1" dirty="0"/>
                        <a:t>177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600" b="1" dirty="0"/>
                        <a:t>134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algn="ctr" rtl="1"/>
                      <a:r>
                        <a:rPr lang="ar-QA" sz="2600" b="1" dirty="0"/>
                        <a:t>صحار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600" b="1" dirty="0"/>
                        <a:t>240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600" b="1" dirty="0"/>
                        <a:t>195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algn="ctr" rtl="1"/>
                      <a:r>
                        <a:rPr lang="ar-QA" sz="2600" b="1" dirty="0"/>
                        <a:t>شناص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600" b="1" dirty="0"/>
                        <a:t>302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600" b="1" dirty="0"/>
                        <a:t>230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marL="514350" indent="-514350" algn="justLow" rtl="1"/>
            <a:r>
              <a:rPr lang="ar-QA" dirty="0">
                <a:solidFill>
                  <a:srgbClr val="002060"/>
                </a:solidFill>
              </a:rPr>
              <a:t>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73759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000" b="1" dirty="0">
                <a:solidFill>
                  <a:srgbClr val="7030A0"/>
                </a:solidFill>
              </a:rPr>
              <a:t>حساب التسارُع</a:t>
            </a: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/>
              <a:t>تصوّر قطارًا سريعًا ينطلق من محطّة على مسار طويل</a:t>
            </a:r>
            <a:r>
              <a:rPr lang="ar-OM" sz="3000" b="1" dirty="0"/>
              <a:t> </a:t>
            </a:r>
            <a:r>
              <a:rPr lang="ar-DZ" sz="3000" b="1" dirty="0"/>
              <a:t>مستقيم. قد يلزمه </a:t>
            </a:r>
            <a:r>
              <a:rPr lang="en-US" sz="3000" b="1" dirty="0"/>
              <a:t>300s</a:t>
            </a:r>
            <a:r>
              <a:rPr lang="ar-QA" sz="3000" b="1" dirty="0"/>
              <a:t> </a:t>
            </a:r>
            <a:r>
              <a:rPr lang="ar-DZ" sz="3000" b="1" dirty="0"/>
              <a:t>للوصول إلى سرعة </a:t>
            </a:r>
            <a:r>
              <a:rPr lang="en-US" sz="3000" b="1" dirty="0"/>
              <a:t>300km/h</a:t>
            </a:r>
            <a:r>
              <a:rPr lang="ar-QA" sz="3000" b="1" dirty="0"/>
              <a:t> </a:t>
            </a:r>
            <a:r>
              <a:rPr lang="ar-DZ" sz="3000" b="1" dirty="0"/>
              <a:t>على طول مساره. </a:t>
            </a:r>
            <a:endParaRPr lang="ar-QA" sz="3000" b="1" dirty="0"/>
          </a:p>
          <a:p>
            <a:pPr marL="514350" indent="-514350" algn="justLow" rtl="1">
              <a:buFont typeface="Wingdings" pitchFamily="2" charset="2"/>
              <a:buChar char="Ø"/>
            </a:pPr>
            <a:r>
              <a:rPr lang="ar-DZ" sz="3000" b="1" dirty="0">
                <a:solidFill>
                  <a:srgbClr val="002060"/>
                </a:solidFill>
              </a:rPr>
              <a:t>كانت سرعته تزيد بمقدار</a:t>
            </a:r>
            <a:r>
              <a:rPr lang="en-US" sz="3000" b="1" dirty="0">
                <a:solidFill>
                  <a:srgbClr val="002060"/>
                </a:solidFill>
              </a:rPr>
              <a:t>1km/h </a:t>
            </a:r>
            <a:r>
              <a:rPr lang="ar-QA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في</a:t>
            </a:r>
            <a:r>
              <a:rPr lang="ar-QA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كل ثانية؛ وبالتالي نقول إن تسارعه يبلغ</a:t>
            </a:r>
            <a:r>
              <a:rPr lang="en-US" sz="3000" b="1" dirty="0">
                <a:solidFill>
                  <a:srgbClr val="002060"/>
                </a:solidFill>
              </a:rPr>
              <a:t>1km/h </a:t>
            </a:r>
            <a:r>
              <a:rPr lang="ar-DZ" sz="3000" b="1" dirty="0">
                <a:solidFill>
                  <a:srgbClr val="002060"/>
                </a:solidFill>
              </a:rPr>
              <a:t>في الثانية.</a:t>
            </a:r>
          </a:p>
          <a:p>
            <a:pPr marL="514350" indent="-514350" algn="justLow" rtl="1">
              <a:buFont typeface="Wingdings" pitchFamily="2" charset="2"/>
              <a:buChar char="Ø"/>
            </a:pPr>
            <a:r>
              <a:rPr lang="ar-DZ" sz="3000" b="1" dirty="0">
                <a:solidFill>
                  <a:srgbClr val="006600"/>
                </a:solidFill>
              </a:rPr>
              <a:t>هذه الوحدات ليست مُلائمة، بالرغم من أنها توضّح ما</a:t>
            </a:r>
            <a:r>
              <a:rPr lang="ar-QA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يجري عندما نتحدّث عن التسارع. </a:t>
            </a:r>
            <a:endParaRPr lang="ar-QA" sz="3000" b="1" dirty="0">
              <a:solidFill>
                <a:srgbClr val="006600"/>
              </a:solidFill>
            </a:endParaRPr>
          </a:p>
          <a:p>
            <a:pPr marL="514350" indent="-514350" algn="justLow" rtl="1">
              <a:buFont typeface="Wingdings" pitchFamily="2" charset="2"/>
              <a:buChar char="Ø"/>
            </a:pPr>
            <a:endParaRPr lang="ar-QA" sz="3000" b="1" dirty="0">
              <a:solidFill>
                <a:srgbClr val="006600"/>
              </a:solidFill>
            </a:endParaRP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/>
              <a:t>لحساب تسارع جسم</a:t>
            </a:r>
            <a:r>
              <a:rPr lang="ar-QA" sz="3000" b="1" dirty="0"/>
              <a:t> </a:t>
            </a:r>
            <a:r>
              <a:rPr lang="ar-DZ" sz="3000" b="1" dirty="0"/>
              <a:t>نحتاج إلى معرفة أمرين هما: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>
                <a:solidFill>
                  <a:srgbClr val="0000CC"/>
                </a:solidFill>
              </a:rPr>
              <a:t>مقدار التغيُّر في سرعته.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>
                <a:solidFill>
                  <a:srgbClr val="0000CC"/>
                </a:solidFill>
              </a:rPr>
              <a:t>الزمن المُستغرَق </a:t>
            </a:r>
            <a:r>
              <a:rPr lang="ar-QA" sz="3000" b="1" dirty="0">
                <a:solidFill>
                  <a:srgbClr val="0000CC"/>
                </a:solidFill>
              </a:rPr>
              <a:t>(</a:t>
            </a:r>
            <a:r>
              <a:rPr lang="ar-DZ" sz="3000" b="1" dirty="0">
                <a:solidFill>
                  <a:srgbClr val="0000CC"/>
                </a:solidFill>
              </a:rPr>
              <a:t>كم من الزمن يستغرق لتتغيَّر سرعته</a:t>
            </a:r>
            <a:r>
              <a:rPr lang="ar-QA" sz="3000" b="1" dirty="0">
                <a:solidFill>
                  <a:srgbClr val="0000CC"/>
                </a:solidFill>
              </a:rPr>
              <a:t>)</a:t>
            </a:r>
            <a:r>
              <a:rPr lang="ar-DZ" sz="3000" b="1" dirty="0">
                <a:solidFill>
                  <a:srgbClr val="0000CC"/>
                </a:solidFill>
              </a:rPr>
              <a:t>.</a:t>
            </a:r>
          </a:p>
          <a:p>
            <a:pPr marL="514350" indent="-514350" algn="justLow" rtl="1">
              <a:lnSpc>
                <a:spcPct val="150000"/>
              </a:lnSpc>
              <a:buFont typeface="Wingdings" pitchFamily="2" charset="2"/>
              <a:buChar char="q"/>
            </a:pPr>
            <a:r>
              <a:rPr lang="ar-DZ" sz="3000" b="1" dirty="0"/>
              <a:t>نستطيع بعد ذلك، حساب تسارع الجسم باستخدام المعادلة</a:t>
            </a:r>
            <a:r>
              <a:rPr lang="ar-QA" sz="3000" b="1" dirty="0"/>
              <a:t> </a:t>
            </a:r>
            <a:r>
              <a:rPr lang="ar-DZ" sz="3000" b="1" dirty="0"/>
              <a:t>الآتية:</a:t>
            </a:r>
            <a:endParaRPr lang="ar-QA" sz="3000" b="1" dirty="0"/>
          </a:p>
          <a:p>
            <a:pPr algn="r" rtl="1">
              <a:lnSpc>
                <a:spcPct val="150000"/>
              </a:lnSpc>
            </a:pPr>
            <a:r>
              <a:rPr lang="ar-QA" sz="3000" b="1" dirty="0">
                <a:solidFill>
                  <a:srgbClr val="C00000"/>
                </a:solidFill>
              </a:rPr>
              <a:t>      </a:t>
            </a:r>
            <a:r>
              <a:rPr lang="ar-DZ" sz="3000" b="1" dirty="0">
                <a:solidFill>
                  <a:srgbClr val="C00000"/>
                </a:solidFill>
              </a:rPr>
              <a:t>التسارع =</a:t>
            </a:r>
            <a:r>
              <a:rPr lang="ar-QA" sz="3000" b="1" dirty="0">
                <a:solidFill>
                  <a:srgbClr val="C00000"/>
                </a:solidFill>
              </a:rPr>
              <a:t>  </a:t>
            </a:r>
            <a:endParaRPr lang="ar-DZ" sz="3000" b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19600" y="5715000"/>
            <a:ext cx="2438400" cy="1032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ts val="3800"/>
              </a:lnSpc>
            </a:pPr>
            <a:r>
              <a:rPr lang="ar-DZ" sz="3000" b="1" dirty="0">
                <a:solidFill>
                  <a:srgbClr val="C00000"/>
                </a:solidFill>
              </a:rPr>
              <a:t>التغيّر في السرعة</a:t>
            </a:r>
          </a:p>
          <a:p>
            <a:pPr algn="ctr" rtl="1">
              <a:lnSpc>
                <a:spcPts val="3800"/>
              </a:lnSpc>
            </a:pPr>
            <a:r>
              <a:rPr lang="ar-DZ" sz="3000" b="1" dirty="0">
                <a:solidFill>
                  <a:srgbClr val="C00000"/>
                </a:solidFill>
              </a:rPr>
              <a:t>الزمن المُستغرَق</a:t>
            </a:r>
          </a:p>
        </p:txBody>
      </p:sp>
      <p:cxnSp>
        <p:nvCxnSpPr>
          <p:cNvPr id="7" name="Straight Connector 6"/>
          <p:cNvCxnSpPr>
            <a:stCxn id="5" idx="3"/>
            <a:endCxn id="5" idx="1"/>
          </p:cNvCxnSpPr>
          <p:nvPr/>
        </p:nvCxnSpPr>
        <p:spPr>
          <a:xfrm flipH="1">
            <a:off x="4419600" y="6231328"/>
            <a:ext cx="24384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75992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/>
              <a:t>يُمكننا كتابة معادلة التسارع بالرموز، فنستخدم</a:t>
            </a:r>
            <a:r>
              <a:rPr lang="ar-QA" sz="3000" b="1" dirty="0"/>
              <a:t> (</a:t>
            </a:r>
            <a:r>
              <a:rPr lang="en-US" sz="3000" b="1" dirty="0"/>
              <a:t>a</a:t>
            </a:r>
            <a:r>
              <a:rPr lang="ar-QA" sz="3000" b="1" dirty="0"/>
              <a:t>)</a:t>
            </a:r>
            <a:r>
              <a:rPr lang="ar-DZ" sz="3000" b="1" dirty="0"/>
              <a:t> للتسارع،</a:t>
            </a:r>
            <a:r>
              <a:rPr lang="ar-QA" sz="3000" b="1" dirty="0"/>
              <a:t> </a:t>
            </a:r>
            <a:r>
              <a:rPr lang="ar-DZ" sz="3000" b="1" dirty="0"/>
              <a:t>و</a:t>
            </a:r>
            <a:r>
              <a:rPr lang="ar-QA" sz="3000" b="1" dirty="0"/>
              <a:t>(</a:t>
            </a:r>
            <a:r>
              <a:rPr lang="en-US" sz="3000" b="1" dirty="0"/>
              <a:t>t</a:t>
            </a:r>
            <a:r>
              <a:rPr lang="ar-QA" sz="3000" b="1" dirty="0"/>
              <a:t>)</a:t>
            </a:r>
            <a:r>
              <a:rPr lang="ar-DZ" sz="3000" b="1" dirty="0"/>
              <a:t> للزمن المُستغرَق. وبما أن هناك سرعتين، فإننا نحتاج</a:t>
            </a:r>
            <a:r>
              <a:rPr lang="ar-QA" sz="3000" b="1" dirty="0"/>
              <a:t> </a:t>
            </a:r>
            <a:r>
              <a:rPr lang="ar-DZ" sz="3000" b="1" dirty="0"/>
              <a:t>إلى رمزَين. لذلك نستخدم</a:t>
            </a:r>
            <a:r>
              <a:rPr lang="ar-QA" sz="3000" b="1" dirty="0"/>
              <a:t> (</a:t>
            </a:r>
            <a:r>
              <a:rPr lang="en-US" sz="3000" b="1" dirty="0"/>
              <a:t>u</a:t>
            </a:r>
            <a:r>
              <a:rPr lang="ar-QA" sz="3000" b="1" dirty="0"/>
              <a:t>)</a:t>
            </a:r>
            <a:r>
              <a:rPr lang="ar-DZ" sz="3000" b="1" dirty="0"/>
              <a:t> للسرعة الابتدائية و</a:t>
            </a:r>
            <a:r>
              <a:rPr lang="ar-QA" sz="3000" b="1" dirty="0"/>
              <a:t>(</a:t>
            </a:r>
            <a:r>
              <a:rPr lang="en-US" sz="3000" b="1" dirty="0"/>
              <a:t>v</a:t>
            </a:r>
            <a:r>
              <a:rPr lang="ar-QA" sz="3000" b="1" dirty="0"/>
              <a:t>) </a:t>
            </a:r>
            <a:r>
              <a:rPr lang="ar-DZ" sz="3000" b="1" dirty="0"/>
              <a:t>للسرعة النهائية. </a:t>
            </a:r>
            <a:endParaRPr lang="ar-QA" sz="3000" b="1" dirty="0"/>
          </a:p>
          <a:p>
            <a:pPr marL="514350" indent="-514350" algn="justLow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DZ" sz="3000" b="1" dirty="0">
                <a:solidFill>
                  <a:srgbClr val="C00000"/>
                </a:solidFill>
              </a:rPr>
              <a:t>نستطيع الآن أن نكتب معادلة التسارُع</a:t>
            </a:r>
            <a:r>
              <a:rPr lang="ar-QA" sz="3000" b="1" dirty="0">
                <a:solidFill>
                  <a:srgbClr val="C00000"/>
                </a:solidFill>
              </a:rPr>
              <a:t> </a:t>
            </a:r>
            <a:r>
              <a:rPr lang="ar-DZ" sz="3000" b="1" dirty="0">
                <a:solidFill>
                  <a:srgbClr val="C00000"/>
                </a:solidFill>
              </a:rPr>
              <a:t>كالآتي:</a:t>
            </a:r>
          </a:p>
          <a:p>
            <a:pPr marL="514350" indent="-514350" algn="justLow" rtl="1">
              <a:lnSpc>
                <a:spcPct val="150000"/>
              </a:lnSpc>
            </a:pPr>
            <a:r>
              <a:rPr lang="en-US" sz="3000" b="1" dirty="0">
                <a:solidFill>
                  <a:srgbClr val="C00000"/>
                </a:solidFill>
              </a:rPr>
              <a:t>a =                                          </a:t>
            </a:r>
            <a:endParaRPr lang="ar-QA" sz="3000" b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38800" y="1981200"/>
            <a:ext cx="1066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 rtl="1"/>
            <a:r>
              <a:rPr lang="en-US" sz="3000" b="1" dirty="0">
                <a:solidFill>
                  <a:srgbClr val="C00000"/>
                </a:solidFill>
              </a:rPr>
              <a:t>v – u</a:t>
            </a:r>
          </a:p>
          <a:p>
            <a:pPr marL="514350" indent="-514350" algn="ctr" rtl="1"/>
            <a:r>
              <a:rPr lang="en-US" sz="3000" b="1" dirty="0">
                <a:solidFill>
                  <a:srgbClr val="C00000"/>
                </a:solidFill>
              </a:rPr>
              <a:t>t</a:t>
            </a:r>
            <a:endParaRPr lang="ar-OM" sz="3000" b="1" dirty="0">
              <a:solidFill>
                <a:srgbClr val="C00000"/>
              </a:solidFill>
            </a:endParaRPr>
          </a:p>
        </p:txBody>
      </p:sp>
      <p:cxnSp>
        <p:nvCxnSpPr>
          <p:cNvPr id="7" name="Straight Connector 6"/>
          <p:cNvCxnSpPr>
            <a:stCxn id="5" idx="3"/>
          </p:cNvCxnSpPr>
          <p:nvPr/>
        </p:nvCxnSpPr>
        <p:spPr>
          <a:xfrm flipH="1">
            <a:off x="5562600" y="2489032"/>
            <a:ext cx="1143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0" y="2928878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>
                <a:solidFill>
                  <a:srgbClr val="002060"/>
                </a:solidFill>
              </a:rPr>
              <a:t>في مثال القطار السريع الوارد تحت عنوان «حساب التسارُع»</a:t>
            </a:r>
            <a:r>
              <a:rPr lang="ar-QA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عندما يكون القطار في بداية رحلته تكون سرعته الابتدائية</a:t>
            </a:r>
            <a:r>
              <a:rPr lang="en-US" sz="3000" b="1" dirty="0">
                <a:solidFill>
                  <a:srgbClr val="002060"/>
                </a:solidFill>
              </a:rPr>
              <a:t> u = 0 km/h </a:t>
            </a:r>
            <a:r>
              <a:rPr lang="ar-QA" sz="3000" b="1" dirty="0">
                <a:solidFill>
                  <a:srgbClr val="002060"/>
                </a:solidFill>
              </a:rPr>
              <a:t>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>
                <a:solidFill>
                  <a:srgbClr val="002060"/>
                </a:solidFill>
              </a:rPr>
              <a:t>ثم تبلغ سرعته النهائية</a:t>
            </a:r>
            <a:r>
              <a:rPr lang="en-US" sz="3000" b="1" dirty="0">
                <a:solidFill>
                  <a:srgbClr val="002060"/>
                </a:solidFill>
              </a:rPr>
              <a:t>v = 300 km/h </a:t>
            </a:r>
            <a:r>
              <a:rPr lang="ar-QA" sz="3000" b="1" dirty="0">
                <a:solidFill>
                  <a:srgbClr val="002060"/>
                </a:solidFill>
              </a:rPr>
              <a:t> 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>
                <a:solidFill>
                  <a:srgbClr val="002060"/>
                </a:solidFill>
              </a:rPr>
              <a:t>والزمن</a:t>
            </a:r>
            <a:r>
              <a:rPr lang="ar-QA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المُستغرَق</a:t>
            </a:r>
            <a:r>
              <a:rPr lang="ar-QA" sz="3000" b="1" dirty="0">
                <a:solidFill>
                  <a:srgbClr val="002060"/>
                </a:solidFill>
              </a:rPr>
              <a:t> </a:t>
            </a:r>
            <a:r>
              <a:rPr lang="en-US" sz="3000" b="1" dirty="0">
                <a:solidFill>
                  <a:srgbClr val="002060"/>
                </a:solidFill>
              </a:rPr>
              <a:t>t = 300 s</a:t>
            </a:r>
            <a:r>
              <a:rPr lang="ar-QA" sz="3000" b="1" dirty="0">
                <a:solidFill>
                  <a:srgbClr val="002060"/>
                </a:solidFill>
              </a:rPr>
              <a:t> 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endParaRPr lang="en-US" sz="3000" b="1" dirty="0"/>
          </a:p>
          <a:p>
            <a:pPr marL="514350" indent="-514350" algn="justLow" rtl="1">
              <a:buFont typeface="Wingdings" pitchFamily="2" charset="2"/>
              <a:buChar char="v"/>
            </a:pPr>
            <a:r>
              <a:rPr lang="ar-DZ" sz="3000" b="1" dirty="0">
                <a:solidFill>
                  <a:srgbClr val="006600"/>
                </a:solidFill>
              </a:rPr>
              <a:t>لذلك يكون تسارُعه</a:t>
            </a:r>
            <a:r>
              <a:rPr lang="ar-QA" sz="3000" b="1" dirty="0">
                <a:solidFill>
                  <a:srgbClr val="006600"/>
                </a:solidFill>
              </a:rPr>
              <a:t>(               </a:t>
            </a:r>
            <a:r>
              <a:rPr lang="en-US" sz="3000" b="1" dirty="0">
                <a:solidFill>
                  <a:srgbClr val="006600"/>
                </a:solidFill>
              </a:rPr>
              <a:t>a =</a:t>
            </a:r>
            <a:r>
              <a:rPr lang="ar-QA" sz="3000" b="1" dirty="0">
                <a:solidFill>
                  <a:srgbClr val="006600"/>
                </a:solidFill>
              </a:rPr>
              <a:t>)</a:t>
            </a:r>
            <a:r>
              <a:rPr lang="ar-DZ" sz="3000" b="1" dirty="0">
                <a:solidFill>
                  <a:srgbClr val="006600"/>
                </a:solidFill>
              </a:rPr>
              <a:t> ويساوي</a:t>
            </a:r>
            <a:r>
              <a:rPr lang="en-US" sz="3000" b="1" dirty="0">
                <a:solidFill>
                  <a:srgbClr val="006600"/>
                </a:solidFill>
              </a:rPr>
              <a:t>1 km/h </a:t>
            </a:r>
            <a:r>
              <a:rPr lang="ar-QA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في</a:t>
            </a:r>
            <a:r>
              <a:rPr lang="ar-QA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الثانية.</a:t>
            </a:r>
          </a:p>
        </p:txBody>
      </p:sp>
      <p:sp>
        <p:nvSpPr>
          <p:cNvPr id="9" name="Rectangle 8"/>
          <p:cNvSpPr/>
          <p:nvPr/>
        </p:nvSpPr>
        <p:spPr>
          <a:xfrm>
            <a:off x="4648200" y="5029200"/>
            <a:ext cx="133248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 algn="ctr" rtl="1"/>
            <a:r>
              <a:rPr lang="en-US" sz="3000" b="1" dirty="0">
                <a:solidFill>
                  <a:srgbClr val="006600"/>
                </a:solidFill>
              </a:rPr>
              <a:t>300 – 0</a:t>
            </a:r>
          </a:p>
          <a:p>
            <a:pPr marL="514350" indent="-514350" algn="ctr" rtl="1"/>
            <a:r>
              <a:rPr lang="en-US" sz="3000" b="1" dirty="0">
                <a:solidFill>
                  <a:srgbClr val="006600"/>
                </a:solidFill>
              </a:rPr>
              <a:t>300</a:t>
            </a:r>
            <a:endParaRPr lang="ar-DZ" sz="3000" b="1" dirty="0">
              <a:solidFill>
                <a:srgbClr val="006600"/>
              </a:solidFill>
            </a:endParaRPr>
          </a:p>
        </p:txBody>
      </p:sp>
      <p:cxnSp>
        <p:nvCxnSpPr>
          <p:cNvPr id="11" name="Straight Connector 10"/>
          <p:cNvCxnSpPr>
            <a:stCxn id="9" idx="3"/>
            <a:endCxn id="9" idx="1"/>
          </p:cNvCxnSpPr>
          <p:nvPr/>
        </p:nvCxnSpPr>
        <p:spPr>
          <a:xfrm flipH="1">
            <a:off x="4648200" y="5537032"/>
            <a:ext cx="1332481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QA" dirty="0"/>
              <a:t> </a:t>
            </a:r>
            <a:endParaRPr lang="en-US" dirty="0"/>
          </a:p>
        </p:txBody>
      </p:sp>
      <p:sp>
        <p:nvSpPr>
          <p:cNvPr id="3" name="Freeform 2"/>
          <p:cNvSpPr/>
          <p:nvPr/>
        </p:nvSpPr>
        <p:spPr>
          <a:xfrm>
            <a:off x="7696200" y="0"/>
            <a:ext cx="1447800" cy="533400"/>
          </a:xfrm>
          <a:custGeom>
            <a:avLst/>
            <a:gdLst>
              <a:gd name="connsiteX0" fmla="*/ 0 w 1371600"/>
              <a:gd name="connsiteY0" fmla="*/ 0 h 533400"/>
              <a:gd name="connsiteX1" fmla="*/ 1371600 w 1371600"/>
              <a:gd name="connsiteY1" fmla="*/ 0 h 533400"/>
              <a:gd name="connsiteX2" fmla="*/ 1371600 w 1371600"/>
              <a:gd name="connsiteY2" fmla="*/ 533400 h 533400"/>
              <a:gd name="connsiteX3" fmla="*/ 0 w 1371600"/>
              <a:gd name="connsiteY3" fmla="*/ 533400 h 533400"/>
              <a:gd name="connsiteX4" fmla="*/ 0 w 1371600"/>
              <a:gd name="connsiteY4" fmla="*/ 0 h 533400"/>
              <a:gd name="connsiteX0" fmla="*/ 0 w 1371600"/>
              <a:gd name="connsiteY0" fmla="*/ 0 h 533400"/>
              <a:gd name="connsiteX1" fmla="*/ 1371600 w 1371600"/>
              <a:gd name="connsiteY1" fmla="*/ 0 h 533400"/>
              <a:gd name="connsiteX2" fmla="*/ 1371600 w 1371600"/>
              <a:gd name="connsiteY2" fmla="*/ 533400 h 533400"/>
              <a:gd name="connsiteX3" fmla="*/ 228600 w 1371600"/>
              <a:gd name="connsiteY3" fmla="*/ 533400 h 533400"/>
              <a:gd name="connsiteX4" fmla="*/ 0 w 1371600"/>
              <a:gd name="connsiteY4" fmla="*/ 533400 h 533400"/>
              <a:gd name="connsiteX5" fmla="*/ 0 w 1371600"/>
              <a:gd name="connsiteY5" fmla="*/ 0 h 533400"/>
              <a:gd name="connsiteX0" fmla="*/ 0 w 1371600"/>
              <a:gd name="connsiteY0" fmla="*/ 0 h 533400"/>
              <a:gd name="connsiteX1" fmla="*/ 1371600 w 1371600"/>
              <a:gd name="connsiteY1" fmla="*/ 0 h 533400"/>
              <a:gd name="connsiteX2" fmla="*/ 1371600 w 1371600"/>
              <a:gd name="connsiteY2" fmla="*/ 533400 h 533400"/>
              <a:gd name="connsiteX3" fmla="*/ 228600 w 1371600"/>
              <a:gd name="connsiteY3" fmla="*/ 533400 h 533400"/>
              <a:gd name="connsiteX4" fmla="*/ 0 w 1371600"/>
              <a:gd name="connsiteY4" fmla="*/ 533400 h 533400"/>
              <a:gd name="connsiteX5" fmla="*/ 0 w 1371600"/>
              <a:gd name="connsiteY5" fmla="*/ 304800 h 533400"/>
              <a:gd name="connsiteX6" fmla="*/ 0 w 1371600"/>
              <a:gd name="connsiteY6" fmla="*/ 0 h 533400"/>
              <a:gd name="connsiteX0" fmla="*/ 0 w 1371600"/>
              <a:gd name="connsiteY0" fmla="*/ 0 h 533400"/>
              <a:gd name="connsiteX1" fmla="*/ 1371600 w 1371600"/>
              <a:gd name="connsiteY1" fmla="*/ 0 h 533400"/>
              <a:gd name="connsiteX2" fmla="*/ 1371600 w 1371600"/>
              <a:gd name="connsiteY2" fmla="*/ 533400 h 533400"/>
              <a:gd name="connsiteX3" fmla="*/ 228600 w 1371600"/>
              <a:gd name="connsiteY3" fmla="*/ 533400 h 533400"/>
              <a:gd name="connsiteX4" fmla="*/ 76200 w 1371600"/>
              <a:gd name="connsiteY4" fmla="*/ 457200 h 533400"/>
              <a:gd name="connsiteX5" fmla="*/ 0 w 1371600"/>
              <a:gd name="connsiteY5" fmla="*/ 304800 h 533400"/>
              <a:gd name="connsiteX6" fmla="*/ 0 w 1371600"/>
              <a:gd name="connsiteY6" fmla="*/ 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533400">
                <a:moveTo>
                  <a:pt x="0" y="0"/>
                </a:moveTo>
                <a:lnTo>
                  <a:pt x="1371600" y="0"/>
                </a:lnTo>
                <a:lnTo>
                  <a:pt x="1371600" y="533400"/>
                </a:lnTo>
                <a:lnTo>
                  <a:pt x="228600" y="533400"/>
                </a:lnTo>
                <a:lnTo>
                  <a:pt x="76200" y="4572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OM" sz="3000" b="1" dirty="0">
                <a:solidFill>
                  <a:schemeClr val="bg1"/>
                </a:solidFill>
              </a:rPr>
              <a:t>مثال 2-6</a:t>
            </a:r>
            <a:endParaRPr lang="ar-DZ" sz="30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33400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/>
              <a:t>تتسارع طائرة من</a:t>
            </a:r>
            <a:r>
              <a:rPr lang="ar-OM" sz="3000" b="1" dirty="0"/>
              <a:t> (</a:t>
            </a:r>
            <a:r>
              <a:rPr lang="en-US" sz="3000" b="1" dirty="0"/>
              <a:t>100m/s</a:t>
            </a:r>
            <a:r>
              <a:rPr lang="ar-OM" sz="3000" b="1" dirty="0"/>
              <a:t>) </a:t>
            </a:r>
            <a:r>
              <a:rPr lang="ar-DZ" sz="3000" b="1" dirty="0"/>
              <a:t>إلى</a:t>
            </a:r>
            <a:r>
              <a:rPr lang="ar-OM" sz="3000" b="1" dirty="0"/>
              <a:t> (</a:t>
            </a:r>
            <a:r>
              <a:rPr lang="en-US" sz="3000" b="1" dirty="0"/>
              <a:t>300m/s</a:t>
            </a:r>
            <a:r>
              <a:rPr lang="ar-OM" sz="3000" b="1" dirty="0"/>
              <a:t>) </a:t>
            </a:r>
            <a:r>
              <a:rPr lang="ar-DZ" sz="3000" b="1" dirty="0"/>
              <a:t>في</a:t>
            </a:r>
            <a:r>
              <a:rPr lang="ar-OM" sz="3000" b="1" dirty="0"/>
              <a:t> (</a:t>
            </a:r>
            <a:r>
              <a:rPr lang="en-US" sz="3000" b="1" dirty="0"/>
              <a:t>100s</a:t>
            </a:r>
            <a:r>
              <a:rPr lang="ar-OM" sz="3000" b="1" dirty="0"/>
              <a:t>) </a:t>
            </a:r>
            <a:r>
              <a:rPr lang="ar-DZ" sz="3000" b="1" dirty="0"/>
              <a:t>كم يبلغ تسارعها؟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524000"/>
            <a:ext cx="4267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rtl="1">
              <a:lnSpc>
                <a:spcPct val="200000"/>
              </a:lnSpc>
            </a:pPr>
            <a:r>
              <a:rPr lang="ar-DZ" sz="2800" b="1" dirty="0">
                <a:solidFill>
                  <a:srgbClr val="C00000"/>
                </a:solidFill>
              </a:rPr>
              <a:t>الخطوة 3: عوّض في المعادلة.</a:t>
            </a:r>
          </a:p>
          <a:p>
            <a:pPr algn="justLow" rtl="1">
              <a:lnSpc>
                <a:spcPct val="200000"/>
              </a:lnSpc>
            </a:pPr>
            <a:r>
              <a:rPr lang="ar-OM" sz="2800" b="1" dirty="0">
                <a:solidFill>
                  <a:srgbClr val="006600"/>
                </a:solidFill>
              </a:rPr>
              <a:t>                      </a:t>
            </a:r>
            <a:r>
              <a:rPr lang="en-US" sz="2800" b="1" dirty="0">
                <a:solidFill>
                  <a:srgbClr val="006600"/>
                </a:solidFill>
              </a:rPr>
              <a:t>a =</a:t>
            </a:r>
          </a:p>
          <a:p>
            <a:pPr algn="justLow" rtl="1">
              <a:lnSpc>
                <a:spcPct val="200000"/>
              </a:lnSpc>
            </a:pPr>
            <a:r>
              <a:rPr lang="en-US" sz="2800" b="1" dirty="0">
                <a:solidFill>
                  <a:srgbClr val="006600"/>
                </a:solidFill>
              </a:rPr>
              <a:t>a =                         </a:t>
            </a:r>
          </a:p>
          <a:p>
            <a:pPr algn="justLow" rtl="1">
              <a:lnSpc>
                <a:spcPct val="200000"/>
              </a:lnSpc>
            </a:pPr>
            <a:r>
              <a:rPr lang="ar-OM" sz="2800" b="1" dirty="0">
                <a:solidFill>
                  <a:srgbClr val="006600"/>
                </a:solidFill>
              </a:rPr>
              <a:t>        </a:t>
            </a:r>
            <a:r>
              <a:rPr lang="en-US" sz="2800" b="1" dirty="0">
                <a:solidFill>
                  <a:srgbClr val="006600"/>
                </a:solidFill>
              </a:rPr>
              <a:t>a = 2.0 m/s</a:t>
            </a:r>
            <a:r>
              <a:rPr lang="en-US" sz="2800" b="1" baseline="30000" dirty="0">
                <a:solidFill>
                  <a:srgbClr val="006600"/>
                </a:solidFill>
              </a:rPr>
              <a:t>2</a:t>
            </a:r>
            <a:endParaRPr lang="en-US" sz="2800" dirty="0">
              <a:solidFill>
                <a:srgbClr val="0066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0" y="1828800"/>
            <a:ext cx="4572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Low" rtl="1"/>
            <a:r>
              <a:rPr lang="ar-DZ" sz="2800" b="1" dirty="0">
                <a:solidFill>
                  <a:srgbClr val="C00000"/>
                </a:solidFill>
              </a:rPr>
              <a:t>الخطوة 1: ابدأ بكتابة ما تعرفه، ثم ما تريد أن تعرفه.</a:t>
            </a:r>
          </a:p>
          <a:p>
            <a:pPr algn="justLow" rtl="1"/>
            <a:r>
              <a:rPr lang="ar-DZ" sz="2800" b="1" dirty="0">
                <a:solidFill>
                  <a:srgbClr val="002060"/>
                </a:solidFill>
              </a:rPr>
              <a:t>السرعة الابتدائية: </a:t>
            </a:r>
            <a:r>
              <a:rPr lang="en-US" sz="2800" b="1" dirty="0">
                <a:solidFill>
                  <a:srgbClr val="002060"/>
                </a:solidFill>
              </a:rPr>
              <a:t>u = 100 m/s</a:t>
            </a:r>
          </a:p>
          <a:p>
            <a:pPr algn="justLow" rtl="1"/>
            <a:r>
              <a:rPr lang="ar-DZ" sz="2800" b="1" dirty="0">
                <a:solidFill>
                  <a:srgbClr val="002060"/>
                </a:solidFill>
              </a:rPr>
              <a:t>السرعة النهائية: </a:t>
            </a:r>
            <a:r>
              <a:rPr lang="en-US" sz="2800" b="1" dirty="0">
                <a:solidFill>
                  <a:srgbClr val="002060"/>
                </a:solidFill>
              </a:rPr>
              <a:t>v = 300 m/s</a:t>
            </a:r>
          </a:p>
          <a:p>
            <a:pPr algn="justLow" rtl="1"/>
            <a:r>
              <a:rPr lang="ar-DZ" sz="2800" b="1" dirty="0">
                <a:solidFill>
                  <a:srgbClr val="002060"/>
                </a:solidFill>
              </a:rPr>
              <a:t>الزمن: </a:t>
            </a:r>
            <a:r>
              <a:rPr lang="en-US" sz="2800" b="1" dirty="0">
                <a:solidFill>
                  <a:srgbClr val="002060"/>
                </a:solidFill>
              </a:rPr>
              <a:t>t = 100 s</a:t>
            </a:r>
          </a:p>
          <a:p>
            <a:pPr algn="justLow" rtl="1"/>
            <a:r>
              <a:rPr lang="ar-DZ" sz="2800" b="1" dirty="0">
                <a:solidFill>
                  <a:srgbClr val="002060"/>
                </a:solidFill>
              </a:rPr>
              <a:t>التسارع: ? = </a:t>
            </a:r>
            <a:r>
              <a:rPr lang="en-US" sz="2800" b="1" dirty="0">
                <a:solidFill>
                  <a:srgbClr val="002060"/>
                </a:solidFill>
              </a:rPr>
              <a:t>a</a:t>
            </a:r>
          </a:p>
          <a:p>
            <a:pPr algn="justLow" rtl="1"/>
            <a:r>
              <a:rPr lang="ar-DZ" sz="2800" b="1" dirty="0">
                <a:solidFill>
                  <a:srgbClr val="C00000"/>
                </a:solidFill>
              </a:rPr>
              <a:t>الخطوة 2: احسب الآن التغيّر في السرعة.</a:t>
            </a:r>
          </a:p>
          <a:p>
            <a:pPr algn="justLow" rtl="1"/>
            <a:r>
              <a:rPr lang="ar-DZ" sz="2800" b="1" dirty="0">
                <a:solidFill>
                  <a:srgbClr val="002060"/>
                </a:solidFill>
              </a:rPr>
              <a:t>التغيّر في السرعة =</a:t>
            </a:r>
          </a:p>
          <a:p>
            <a:pPr algn="justLow" rtl="1"/>
            <a:r>
              <a:rPr lang="en-US" sz="2800" b="1" dirty="0">
                <a:solidFill>
                  <a:srgbClr val="002060"/>
                </a:solidFill>
              </a:rPr>
              <a:t>= 300 m/s – 100 m/s</a:t>
            </a:r>
          </a:p>
          <a:p>
            <a:pPr algn="justLow" rtl="1"/>
            <a:r>
              <a:rPr lang="en-US" sz="2800" b="1" dirty="0">
                <a:solidFill>
                  <a:srgbClr val="002060"/>
                </a:solidFill>
              </a:rPr>
              <a:t>= 200 m/s</a:t>
            </a:r>
          </a:p>
        </p:txBody>
      </p:sp>
      <p:sp>
        <p:nvSpPr>
          <p:cNvPr id="8" name="Rectangle 7"/>
          <p:cNvSpPr/>
          <p:nvPr/>
        </p:nvSpPr>
        <p:spPr>
          <a:xfrm>
            <a:off x="2209800" y="2438400"/>
            <a:ext cx="1066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 rtl="1"/>
            <a:r>
              <a:rPr lang="en-US" sz="2800" b="1" dirty="0">
                <a:solidFill>
                  <a:srgbClr val="006600"/>
                </a:solidFill>
              </a:rPr>
              <a:t>v – u</a:t>
            </a:r>
          </a:p>
          <a:p>
            <a:pPr marL="514350" indent="-514350" algn="ctr" rtl="1"/>
            <a:r>
              <a:rPr lang="en-US" sz="2800" b="1" dirty="0">
                <a:solidFill>
                  <a:srgbClr val="006600"/>
                </a:solidFill>
              </a:rPr>
              <a:t>t</a:t>
            </a:r>
            <a:endParaRPr lang="ar-OM" sz="2800" b="1" dirty="0">
              <a:solidFill>
                <a:srgbClr val="006600"/>
              </a:solidFill>
            </a:endParaRPr>
          </a:p>
        </p:txBody>
      </p:sp>
      <p:cxnSp>
        <p:nvCxnSpPr>
          <p:cNvPr id="9" name="Straight Connector 8"/>
          <p:cNvCxnSpPr>
            <a:stCxn id="8" idx="3"/>
          </p:cNvCxnSpPr>
          <p:nvPr/>
        </p:nvCxnSpPr>
        <p:spPr>
          <a:xfrm flipH="1">
            <a:off x="2133600" y="2915454"/>
            <a:ext cx="1143000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286000" y="3352800"/>
            <a:ext cx="1676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 rtl="1"/>
            <a:r>
              <a:rPr lang="en-US" sz="2800" b="1" dirty="0">
                <a:solidFill>
                  <a:srgbClr val="006600"/>
                </a:solidFill>
              </a:rPr>
              <a:t>300 – 100</a:t>
            </a:r>
          </a:p>
          <a:p>
            <a:pPr marL="514350" indent="-514350" algn="ctr" rtl="1"/>
            <a:r>
              <a:rPr lang="en-US" sz="2800" b="1" dirty="0">
                <a:solidFill>
                  <a:srgbClr val="006600"/>
                </a:solidFill>
              </a:rPr>
              <a:t>100</a:t>
            </a:r>
            <a:endParaRPr lang="ar-OM" sz="2800" b="1" dirty="0">
              <a:solidFill>
                <a:srgbClr val="006600"/>
              </a:solidFill>
            </a:endParaRPr>
          </a:p>
        </p:txBody>
      </p:sp>
      <p:cxnSp>
        <p:nvCxnSpPr>
          <p:cNvPr id="11" name="Straight Connector 10"/>
          <p:cNvCxnSpPr>
            <a:stCxn id="10" idx="3"/>
          </p:cNvCxnSpPr>
          <p:nvPr/>
        </p:nvCxnSpPr>
        <p:spPr>
          <a:xfrm flipH="1">
            <a:off x="2209800" y="3829854"/>
            <a:ext cx="1752600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0" y="1600200"/>
            <a:ext cx="914400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5" idx="2"/>
          </p:cNvCxnSpPr>
          <p:nvPr/>
        </p:nvCxnSpPr>
        <p:spPr>
          <a:xfrm flipV="1">
            <a:off x="4572000" y="1600200"/>
            <a:ext cx="0" cy="525780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marL="514350" indent="-514350" algn="justLow" rtl="1"/>
            <a:r>
              <a:rPr lang="ar-OM" b="1" dirty="0">
                <a:solidFill>
                  <a:srgbClr val="002060"/>
                </a:solidFill>
              </a:rPr>
              <a:t> </a:t>
            </a:r>
            <a:endParaRPr lang="ar-DZ" b="1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78224"/>
            <a:ext cx="91440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000" b="1" dirty="0">
                <a:solidFill>
                  <a:srgbClr val="7030A0"/>
                </a:solidFill>
              </a:rPr>
              <a:t>وحدات التسارُع</a:t>
            </a: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/>
              <a:t>في المثال </a:t>
            </a:r>
            <a:r>
              <a:rPr lang="ar-OM" sz="3000" b="1" dirty="0"/>
              <a:t>2-6 </a:t>
            </a:r>
            <a:r>
              <a:rPr lang="ar-DZ" sz="3000" b="1" dirty="0"/>
              <a:t>تمّ استخدام وحدة</a:t>
            </a:r>
            <a:r>
              <a:rPr lang="ar-OM" sz="3000" b="1" dirty="0"/>
              <a:t> </a:t>
            </a:r>
            <a:r>
              <a:rPr lang="en-US" sz="3000" b="1" dirty="0"/>
              <a:t>m/s</a:t>
            </a:r>
            <a:r>
              <a:rPr lang="en-US" sz="3000" b="1" baseline="30000" dirty="0"/>
              <a:t>2</a:t>
            </a:r>
            <a:r>
              <a:rPr lang="ar-DZ" sz="3000" b="1" dirty="0"/>
              <a:t> </a:t>
            </a:r>
            <a:r>
              <a:rPr lang="ar-OM" sz="3000" b="1" dirty="0"/>
              <a:t>(</a:t>
            </a:r>
            <a:r>
              <a:rPr lang="ar-DZ" sz="3000" b="1" dirty="0"/>
              <a:t>متر في مربّع</a:t>
            </a:r>
            <a:r>
              <a:rPr lang="ar-OM" sz="3000" b="1" dirty="0"/>
              <a:t> </a:t>
            </a:r>
            <a:r>
              <a:rPr lang="ar-DZ" sz="3000" b="1" dirty="0"/>
              <a:t>الثانية</a:t>
            </a:r>
            <a:r>
              <a:rPr lang="ar-OM" sz="3000" b="1" dirty="0"/>
              <a:t>)</a:t>
            </a:r>
            <a:r>
              <a:rPr lang="ar-DZ" sz="3000" b="1" dirty="0"/>
              <a:t> للتسارُع، وهي وحدة التسارُع القياسية. </a:t>
            </a:r>
            <a:endParaRPr lang="ar-OM" sz="3000" b="1" dirty="0"/>
          </a:p>
          <a:p>
            <a:pPr marL="514350" indent="-514350" algn="justLow" rtl="1">
              <a:buFont typeface="Wingdings" pitchFamily="2" charset="2"/>
              <a:buChar char="q"/>
            </a:pPr>
            <a:endParaRPr lang="ar-OM" sz="3000" b="1" dirty="0"/>
          </a:p>
          <a:p>
            <a:pPr marL="514350" indent="-514350" algn="justLow" rtl="1">
              <a:buFont typeface="Wingdings" pitchFamily="2" charset="2"/>
              <a:buChar char="Ø"/>
            </a:pPr>
            <a:r>
              <a:rPr lang="ar-DZ" sz="3000" b="1" dirty="0">
                <a:solidFill>
                  <a:srgbClr val="002060"/>
                </a:solidFill>
              </a:rPr>
              <a:t>توضح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الحسابات أن سرعة الطائرة قد ازدادت بمقدار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en-US" sz="3000" b="1" dirty="0">
                <a:solidFill>
                  <a:srgbClr val="002060"/>
                </a:solidFill>
              </a:rPr>
              <a:t>2m/s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في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ثانية، أو بمقدار </a:t>
            </a:r>
            <a:r>
              <a:rPr lang="en-US" sz="3000" b="1" dirty="0">
                <a:solidFill>
                  <a:srgbClr val="002060"/>
                </a:solidFill>
              </a:rPr>
              <a:t>2</a:t>
            </a:r>
            <a:r>
              <a:rPr lang="ar-DZ" sz="3000" b="1" dirty="0">
                <a:solidFill>
                  <a:srgbClr val="002060"/>
                </a:solidFill>
              </a:rPr>
              <a:t> متر في الثانية في ثانية. </a:t>
            </a:r>
            <a:endParaRPr lang="ar-OM" sz="3000" b="1" dirty="0">
              <a:solidFill>
                <a:srgbClr val="002060"/>
              </a:solidFill>
            </a:endParaRPr>
          </a:p>
          <a:p>
            <a:pPr marL="514350" indent="-514350" algn="justLow" rtl="1">
              <a:buFont typeface="Wingdings" pitchFamily="2" charset="2"/>
              <a:buChar char="Ø"/>
            </a:pPr>
            <a:endParaRPr lang="ar-OM" sz="3000" b="1" dirty="0"/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>
                <a:solidFill>
                  <a:srgbClr val="006600"/>
                </a:solidFill>
              </a:rPr>
              <a:t>لتبسيط الأمرتُكتب على الشكل التالي: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en-US" sz="3000" b="1" dirty="0">
                <a:solidFill>
                  <a:srgbClr val="006600"/>
                </a:solidFill>
              </a:rPr>
              <a:t>m/s</a:t>
            </a:r>
            <a:r>
              <a:rPr lang="en-US" sz="3000" b="1" baseline="30000" dirty="0">
                <a:solidFill>
                  <a:srgbClr val="006600"/>
                </a:solidFill>
              </a:rPr>
              <a:t>2</a:t>
            </a:r>
            <a:r>
              <a:rPr lang="ar-OM" sz="3000" b="1" baseline="30000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ولكن قد تفضّل التفكير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في الأمر على أنه:</a:t>
            </a:r>
            <a:r>
              <a:rPr lang="en-US" sz="3000" b="1" dirty="0">
                <a:solidFill>
                  <a:srgbClr val="006600"/>
                </a:solidFill>
              </a:rPr>
              <a:t>2m/s 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في ثانية، لأن ذلك يؤكّد معنى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التسارع.</a:t>
            </a:r>
            <a:endParaRPr lang="ar-OM" sz="3000" b="1" dirty="0">
              <a:solidFill>
                <a:srgbClr val="006600"/>
              </a:solidFill>
            </a:endParaRPr>
          </a:p>
          <a:p>
            <a:pPr marL="514350" indent="-514350" algn="justLow" rtl="1">
              <a:buFont typeface="Wingdings" pitchFamily="2" charset="2"/>
              <a:buChar char="q"/>
            </a:pPr>
            <a:endParaRPr lang="ar-OM" sz="3000" b="1" dirty="0"/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>
                <a:solidFill>
                  <a:srgbClr val="C00000"/>
                </a:solidFill>
              </a:rPr>
              <a:t>كذلك تُستخدم وحدات أخرى للتسارُع. رأينا سابقًا أمثلة</a:t>
            </a:r>
            <a:r>
              <a:rPr lang="ar-OM" sz="3000" b="1" dirty="0">
                <a:solidFill>
                  <a:srgbClr val="C00000"/>
                </a:solidFill>
              </a:rPr>
              <a:t> </a:t>
            </a:r>
            <a:r>
              <a:rPr lang="ar-DZ" sz="3000" b="1" dirty="0">
                <a:solidFill>
                  <a:srgbClr val="C00000"/>
                </a:solidFill>
              </a:rPr>
              <a:t>على التسارع باستخدام وحدتَي </a:t>
            </a:r>
            <a:r>
              <a:rPr lang="en-US" sz="3000" b="1" dirty="0">
                <a:solidFill>
                  <a:srgbClr val="C00000"/>
                </a:solidFill>
              </a:rPr>
              <a:t>mph</a:t>
            </a:r>
            <a:r>
              <a:rPr lang="ar-OM" sz="3000" b="1" dirty="0">
                <a:solidFill>
                  <a:srgbClr val="C00000"/>
                </a:solidFill>
              </a:rPr>
              <a:t> </a:t>
            </a:r>
            <a:r>
              <a:rPr lang="ar-DZ" sz="3000" b="1" dirty="0">
                <a:solidFill>
                  <a:srgbClr val="C00000"/>
                </a:solidFill>
              </a:rPr>
              <a:t>في الثانية و </a:t>
            </a:r>
            <a:r>
              <a:rPr lang="en-US" sz="3000" b="1" dirty="0">
                <a:solidFill>
                  <a:srgbClr val="C00000"/>
                </a:solidFill>
              </a:rPr>
              <a:t>km/h</a:t>
            </a:r>
            <a:r>
              <a:rPr lang="ar-OM" sz="3000" b="1" dirty="0">
                <a:solidFill>
                  <a:srgbClr val="C00000"/>
                </a:solidFill>
              </a:rPr>
              <a:t> </a:t>
            </a:r>
            <a:r>
              <a:rPr lang="ar-DZ" sz="3000" b="1" dirty="0">
                <a:solidFill>
                  <a:srgbClr val="C00000"/>
                </a:solidFill>
              </a:rPr>
              <a:t>في الثانية، لكن استخدامهما غير مألوف، ويفضّل عادة</a:t>
            </a:r>
            <a:r>
              <a:rPr lang="ar-OM" sz="3000" b="1" dirty="0">
                <a:solidFill>
                  <a:srgbClr val="C00000"/>
                </a:solidFill>
              </a:rPr>
              <a:t> </a:t>
            </a:r>
            <a:r>
              <a:rPr lang="ar-DZ" sz="3000" b="1" dirty="0">
                <a:solidFill>
                  <a:srgbClr val="C00000"/>
                </a:solidFill>
              </a:rPr>
              <a:t>استخدام وحدة </a:t>
            </a:r>
            <a:r>
              <a:rPr lang="en-US" sz="3000" b="1" dirty="0">
                <a:solidFill>
                  <a:srgbClr val="C00000"/>
                </a:solidFill>
              </a:rPr>
              <a:t>m/s</a:t>
            </a:r>
            <a:r>
              <a:rPr lang="en-US" sz="3000" b="1" baseline="30000" dirty="0">
                <a:solidFill>
                  <a:srgbClr val="C00000"/>
                </a:solidFill>
              </a:rPr>
              <a:t>2</a:t>
            </a:r>
            <a:r>
              <a:rPr lang="ar-OM" sz="3000" b="1" dirty="0">
                <a:solidFill>
                  <a:srgbClr val="C00000"/>
                </a:solidFill>
              </a:rPr>
              <a:t>.</a:t>
            </a:r>
            <a:endParaRPr lang="ar-DZ" sz="3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QA" dirty="0"/>
              <a:t> </a:t>
            </a:r>
            <a:endParaRPr lang="en-US" dirty="0"/>
          </a:p>
        </p:txBody>
      </p:sp>
      <p:sp>
        <p:nvSpPr>
          <p:cNvPr id="3" name="Freeform 2"/>
          <p:cNvSpPr/>
          <p:nvPr/>
        </p:nvSpPr>
        <p:spPr>
          <a:xfrm>
            <a:off x="7696200" y="0"/>
            <a:ext cx="1447800" cy="533400"/>
          </a:xfrm>
          <a:custGeom>
            <a:avLst/>
            <a:gdLst>
              <a:gd name="connsiteX0" fmla="*/ 0 w 1371600"/>
              <a:gd name="connsiteY0" fmla="*/ 0 h 533400"/>
              <a:gd name="connsiteX1" fmla="*/ 1371600 w 1371600"/>
              <a:gd name="connsiteY1" fmla="*/ 0 h 533400"/>
              <a:gd name="connsiteX2" fmla="*/ 1371600 w 1371600"/>
              <a:gd name="connsiteY2" fmla="*/ 533400 h 533400"/>
              <a:gd name="connsiteX3" fmla="*/ 0 w 1371600"/>
              <a:gd name="connsiteY3" fmla="*/ 533400 h 533400"/>
              <a:gd name="connsiteX4" fmla="*/ 0 w 1371600"/>
              <a:gd name="connsiteY4" fmla="*/ 0 h 533400"/>
              <a:gd name="connsiteX0" fmla="*/ 0 w 1371600"/>
              <a:gd name="connsiteY0" fmla="*/ 0 h 533400"/>
              <a:gd name="connsiteX1" fmla="*/ 1371600 w 1371600"/>
              <a:gd name="connsiteY1" fmla="*/ 0 h 533400"/>
              <a:gd name="connsiteX2" fmla="*/ 1371600 w 1371600"/>
              <a:gd name="connsiteY2" fmla="*/ 533400 h 533400"/>
              <a:gd name="connsiteX3" fmla="*/ 228600 w 1371600"/>
              <a:gd name="connsiteY3" fmla="*/ 533400 h 533400"/>
              <a:gd name="connsiteX4" fmla="*/ 0 w 1371600"/>
              <a:gd name="connsiteY4" fmla="*/ 533400 h 533400"/>
              <a:gd name="connsiteX5" fmla="*/ 0 w 1371600"/>
              <a:gd name="connsiteY5" fmla="*/ 0 h 533400"/>
              <a:gd name="connsiteX0" fmla="*/ 0 w 1371600"/>
              <a:gd name="connsiteY0" fmla="*/ 0 h 533400"/>
              <a:gd name="connsiteX1" fmla="*/ 1371600 w 1371600"/>
              <a:gd name="connsiteY1" fmla="*/ 0 h 533400"/>
              <a:gd name="connsiteX2" fmla="*/ 1371600 w 1371600"/>
              <a:gd name="connsiteY2" fmla="*/ 533400 h 533400"/>
              <a:gd name="connsiteX3" fmla="*/ 228600 w 1371600"/>
              <a:gd name="connsiteY3" fmla="*/ 533400 h 533400"/>
              <a:gd name="connsiteX4" fmla="*/ 0 w 1371600"/>
              <a:gd name="connsiteY4" fmla="*/ 533400 h 533400"/>
              <a:gd name="connsiteX5" fmla="*/ 0 w 1371600"/>
              <a:gd name="connsiteY5" fmla="*/ 304800 h 533400"/>
              <a:gd name="connsiteX6" fmla="*/ 0 w 1371600"/>
              <a:gd name="connsiteY6" fmla="*/ 0 h 533400"/>
              <a:gd name="connsiteX0" fmla="*/ 0 w 1371600"/>
              <a:gd name="connsiteY0" fmla="*/ 0 h 533400"/>
              <a:gd name="connsiteX1" fmla="*/ 1371600 w 1371600"/>
              <a:gd name="connsiteY1" fmla="*/ 0 h 533400"/>
              <a:gd name="connsiteX2" fmla="*/ 1371600 w 1371600"/>
              <a:gd name="connsiteY2" fmla="*/ 533400 h 533400"/>
              <a:gd name="connsiteX3" fmla="*/ 228600 w 1371600"/>
              <a:gd name="connsiteY3" fmla="*/ 533400 h 533400"/>
              <a:gd name="connsiteX4" fmla="*/ 76200 w 1371600"/>
              <a:gd name="connsiteY4" fmla="*/ 457200 h 533400"/>
              <a:gd name="connsiteX5" fmla="*/ 0 w 1371600"/>
              <a:gd name="connsiteY5" fmla="*/ 304800 h 533400"/>
              <a:gd name="connsiteX6" fmla="*/ 0 w 1371600"/>
              <a:gd name="connsiteY6" fmla="*/ 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533400">
                <a:moveTo>
                  <a:pt x="0" y="0"/>
                </a:moveTo>
                <a:lnTo>
                  <a:pt x="1371600" y="0"/>
                </a:lnTo>
                <a:lnTo>
                  <a:pt x="1371600" y="533400"/>
                </a:lnTo>
                <a:lnTo>
                  <a:pt x="228600" y="533400"/>
                </a:lnTo>
                <a:lnTo>
                  <a:pt x="76200" y="4572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8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OM" sz="3000" b="1" dirty="0">
                <a:solidFill>
                  <a:schemeClr val="bg1"/>
                </a:solidFill>
              </a:rPr>
              <a:t>أسئلة</a:t>
            </a:r>
            <a:endParaRPr lang="ar-DZ" sz="30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33400"/>
            <a:ext cx="9144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lnSpc>
                <a:spcPct val="150000"/>
              </a:lnSpc>
              <a:buFont typeface="+mj-lt"/>
              <a:buAutoNum type="arabicParenR" startAt="13"/>
            </a:pPr>
            <a:r>
              <a:rPr lang="ar-DZ" sz="3000" b="1" dirty="0"/>
              <a:t>أي من الوحدات الآتية لا يمكن أن تكون وحدة</a:t>
            </a:r>
            <a:r>
              <a:rPr lang="ar-OM" sz="3000" b="1" dirty="0"/>
              <a:t> </a:t>
            </a:r>
            <a:r>
              <a:rPr lang="ar-DZ" sz="3000" b="1" dirty="0"/>
              <a:t>تسارع؟</a:t>
            </a:r>
          </a:p>
          <a:p>
            <a:pPr marL="514350" indent="-514350" algn="justLow" rtl="1">
              <a:lnSpc>
                <a:spcPct val="150000"/>
              </a:lnSpc>
            </a:pPr>
            <a:r>
              <a:rPr lang="en-US" sz="3000" b="1" dirty="0"/>
              <a:t>m/s</a:t>
            </a:r>
            <a:r>
              <a:rPr lang="en-US" sz="3000" b="1" baseline="30000" dirty="0"/>
              <a:t>2</a:t>
            </a:r>
            <a:r>
              <a:rPr lang="en-US" sz="3000" b="1" dirty="0"/>
              <a:t>        ، km/s   ،   km/s</a:t>
            </a:r>
            <a:r>
              <a:rPr lang="en-US" sz="3000" b="1" baseline="30000" dirty="0"/>
              <a:t>2</a:t>
            </a:r>
            <a:endParaRPr lang="en-US" sz="3000" b="1" dirty="0"/>
          </a:p>
          <a:p>
            <a:pPr marL="514350" indent="-514350" algn="justLow" rtl="1">
              <a:lnSpc>
                <a:spcPct val="150000"/>
              </a:lnSpc>
              <a:buFont typeface="+mj-lt"/>
              <a:buAutoNum type="arabicParenR" startAt="14"/>
            </a:pPr>
            <a:r>
              <a:rPr lang="ar-DZ" sz="3000" b="1" dirty="0"/>
              <a:t>تنطلق سيّارة من إشارة مرور، فتصل إلى سرعة</a:t>
            </a:r>
            <a:r>
              <a:rPr lang="ar-OM" sz="3000" b="1" dirty="0"/>
              <a:t> (</a:t>
            </a:r>
            <a:r>
              <a:rPr lang="en-US" sz="3000" b="1" dirty="0"/>
              <a:t>27m/s</a:t>
            </a:r>
            <a:r>
              <a:rPr lang="ar-OM" sz="3000" b="1" dirty="0"/>
              <a:t>) في (</a:t>
            </a:r>
            <a:r>
              <a:rPr lang="en-US" sz="3000" b="1" dirty="0"/>
              <a:t>18s</a:t>
            </a:r>
            <a:r>
              <a:rPr lang="ar-OM" sz="3000" b="1" dirty="0"/>
              <a:t>). </a:t>
            </a:r>
            <a:r>
              <a:rPr lang="ar-DZ" sz="3000" b="1" dirty="0"/>
              <a:t>كم يبلغ تسارعها؟</a:t>
            </a:r>
          </a:p>
          <a:p>
            <a:pPr marL="514350" indent="-514350" algn="justLow" rtl="1">
              <a:lnSpc>
                <a:spcPct val="150000"/>
              </a:lnSpc>
              <a:buFont typeface="+mj-lt"/>
              <a:buAutoNum type="arabicParenR" startAt="14"/>
            </a:pPr>
            <a:r>
              <a:rPr lang="ar-DZ" sz="3000" b="1" dirty="0"/>
              <a:t>يتحرّك قطار بسرعة ابتدائية</a:t>
            </a:r>
            <a:r>
              <a:rPr lang="ar-OM" sz="3000" b="1" dirty="0"/>
              <a:t> (</a:t>
            </a:r>
            <a:r>
              <a:rPr lang="en-US" sz="3000" b="1" dirty="0"/>
              <a:t>12m/s</a:t>
            </a:r>
            <a:r>
              <a:rPr lang="ar-OM" sz="3000" b="1" dirty="0"/>
              <a:t>)</a:t>
            </a:r>
            <a:r>
              <a:rPr lang="ar-DZ" sz="3000" b="1" dirty="0"/>
              <a:t> وتزداد</a:t>
            </a:r>
            <a:r>
              <a:rPr lang="ar-OM" sz="3000" b="1" dirty="0"/>
              <a:t> </a:t>
            </a:r>
            <a:r>
              <a:rPr lang="ar-DZ" sz="3000" b="1" dirty="0"/>
              <a:t>سرعته حتى تصل إلى</a:t>
            </a:r>
            <a:r>
              <a:rPr lang="ar-OM" sz="3000" b="1" dirty="0"/>
              <a:t> (</a:t>
            </a:r>
            <a:r>
              <a:rPr lang="en-US" sz="3000" b="1" dirty="0"/>
              <a:t>36m/s</a:t>
            </a:r>
            <a:r>
              <a:rPr lang="ar-OM" sz="3000" b="1" dirty="0"/>
              <a:t>)</a:t>
            </a:r>
            <a:r>
              <a:rPr lang="ar-DZ" sz="3000" b="1" dirty="0"/>
              <a:t> في</a:t>
            </a:r>
            <a:r>
              <a:rPr lang="ar-OM" sz="3000" b="1" dirty="0"/>
              <a:t> (</a:t>
            </a:r>
            <a:r>
              <a:rPr lang="en-US" sz="3000" b="1" dirty="0"/>
              <a:t>120s</a:t>
            </a:r>
            <a:r>
              <a:rPr lang="ar-OM" sz="3000" b="1" dirty="0"/>
              <a:t>). </a:t>
            </a:r>
            <a:r>
              <a:rPr lang="ar-DZ" sz="3000" b="1" dirty="0"/>
              <a:t>كم</a:t>
            </a:r>
            <a:r>
              <a:rPr lang="ar-OM" sz="3000" b="1" dirty="0"/>
              <a:t> </a:t>
            </a:r>
            <a:r>
              <a:rPr lang="ar-DZ" sz="3000" b="1" dirty="0"/>
              <a:t>يبلغ تسارعه؟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marL="514350" indent="-514350" algn="justLow" rtl="1"/>
            <a:r>
              <a:rPr lang="ar-OM" b="1" dirty="0">
                <a:solidFill>
                  <a:srgbClr val="002060"/>
                </a:solidFill>
              </a:rPr>
              <a:t> </a:t>
            </a:r>
            <a:endParaRPr lang="ar-DZ" b="1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311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rtl="1"/>
            <a:r>
              <a:rPr lang="ar-DZ" sz="3000" b="1" dirty="0">
                <a:solidFill>
                  <a:srgbClr val="7030A0"/>
                </a:solidFill>
              </a:rPr>
              <a:t>التسارُع في التمثيل البياني </a:t>
            </a:r>
            <a:r>
              <a:rPr lang="ar-OM" sz="3000" b="1" dirty="0">
                <a:solidFill>
                  <a:srgbClr val="7030A0"/>
                </a:solidFill>
              </a:rPr>
              <a:t>(</a:t>
            </a:r>
            <a:r>
              <a:rPr lang="ar-DZ" sz="3000" b="1" dirty="0">
                <a:solidFill>
                  <a:srgbClr val="7030A0"/>
                </a:solidFill>
              </a:rPr>
              <a:t>السرعة/الزمن</a:t>
            </a:r>
            <a:r>
              <a:rPr lang="ar-OM" sz="3000" b="1" dirty="0">
                <a:solidFill>
                  <a:srgbClr val="7030A0"/>
                </a:solidFill>
              </a:rPr>
              <a:t>)</a:t>
            </a:r>
            <a:endParaRPr lang="ar-DZ" sz="3000" b="1" dirty="0">
              <a:solidFill>
                <a:srgbClr val="7030A0"/>
              </a:solidFill>
            </a:endParaRPr>
          </a:p>
          <a:p>
            <a:pPr marL="514350" indent="-514350" algn="justLow" rtl="1">
              <a:lnSpc>
                <a:spcPts val="4300"/>
              </a:lnSpc>
              <a:buFont typeface="Wingdings" pitchFamily="2" charset="2"/>
              <a:buChar char="q"/>
            </a:pPr>
            <a:r>
              <a:rPr lang="ar-DZ" sz="3000" b="1" dirty="0"/>
              <a:t>يُظهر مُنحنى التمثيل البياني </a:t>
            </a:r>
            <a:r>
              <a:rPr lang="ar-OM" sz="3000" b="1" dirty="0"/>
              <a:t>(</a:t>
            </a:r>
            <a:r>
              <a:rPr lang="ar-DZ" sz="3000" b="1" dirty="0"/>
              <a:t>السرعة/الزمن</a:t>
            </a:r>
            <a:r>
              <a:rPr lang="ar-OM" sz="3000" b="1" dirty="0"/>
              <a:t>)</a:t>
            </a:r>
            <a:r>
              <a:rPr lang="ar-DZ" sz="3000" b="1" dirty="0"/>
              <a:t> ذو الميل</a:t>
            </a:r>
            <a:r>
              <a:rPr lang="ar-OM" sz="3000" b="1" dirty="0"/>
              <a:t> </a:t>
            </a:r>
            <a:r>
              <a:rPr lang="ar-DZ" sz="3000" b="1" dirty="0"/>
              <a:t>الحادّ أن معدّل التغيُّر في السرعة أكبر، أي إن التسارُع</a:t>
            </a:r>
            <a:r>
              <a:rPr lang="ar-OM" sz="3000" b="1" dirty="0"/>
              <a:t> </a:t>
            </a:r>
            <a:r>
              <a:rPr lang="ar-DZ" sz="3000" b="1" dirty="0"/>
              <a:t>قيمته أكبر. </a:t>
            </a:r>
            <a:endParaRPr lang="ar-OM" sz="3000" b="1" dirty="0"/>
          </a:p>
          <a:p>
            <a:pPr marL="514350" indent="-514350" algn="justLow" rtl="1">
              <a:lnSpc>
                <a:spcPts val="4300"/>
              </a:lnSpc>
              <a:buFont typeface="Wingdings" pitchFamily="2" charset="2"/>
              <a:buChar char="Ø"/>
            </a:pPr>
            <a:r>
              <a:rPr lang="ar-DZ" sz="3000" b="1" dirty="0">
                <a:solidFill>
                  <a:srgbClr val="002060"/>
                </a:solidFill>
              </a:rPr>
              <a:t>يعني ذلك أننا نستطيع إيجاد تسارُع الجسم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بحساب مَيل مُنحنى التمثيل البياني </a:t>
            </a:r>
            <a:r>
              <a:rPr lang="ar-OM" sz="3000" b="1" dirty="0">
                <a:solidFill>
                  <a:srgbClr val="002060"/>
                </a:solidFill>
              </a:rPr>
              <a:t>(</a:t>
            </a:r>
            <a:r>
              <a:rPr lang="ar-DZ" sz="3000" b="1" dirty="0">
                <a:solidFill>
                  <a:srgbClr val="002060"/>
                </a:solidFill>
              </a:rPr>
              <a:t>السرعة/الزمن</a:t>
            </a:r>
            <a:r>
              <a:rPr lang="ar-OM" sz="3000" b="1" dirty="0">
                <a:solidFill>
                  <a:srgbClr val="002060"/>
                </a:solidFill>
              </a:rPr>
              <a:t>)</a:t>
            </a:r>
            <a:r>
              <a:rPr lang="ar-DZ" sz="3000" b="1" dirty="0">
                <a:solidFill>
                  <a:srgbClr val="002060"/>
                </a:solidFill>
              </a:rPr>
              <a:t>:</a:t>
            </a:r>
          </a:p>
          <a:p>
            <a:pPr marL="514350" indent="-514350" algn="ctr" rtl="1">
              <a:lnSpc>
                <a:spcPts val="4300"/>
              </a:lnSpc>
            </a:pPr>
            <a:r>
              <a:rPr lang="ar-DZ" sz="3000" b="1" dirty="0">
                <a:solidFill>
                  <a:srgbClr val="C00000"/>
                </a:solidFill>
              </a:rPr>
              <a:t>التسارع = مَيل مُنحنى التمثيل البياني </a:t>
            </a:r>
            <a:r>
              <a:rPr lang="ar-OM" sz="3000" b="1" dirty="0">
                <a:solidFill>
                  <a:srgbClr val="C00000"/>
                </a:solidFill>
              </a:rPr>
              <a:t>(</a:t>
            </a:r>
            <a:r>
              <a:rPr lang="ar-DZ" sz="3000" b="1" dirty="0">
                <a:solidFill>
                  <a:srgbClr val="C00000"/>
                </a:solidFill>
              </a:rPr>
              <a:t>السرعة/الزمن</a:t>
            </a:r>
            <a:r>
              <a:rPr lang="ar-OM" sz="3000" b="1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3484602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/>
              <a:t>يجب ملاحظة النقاط الآتية </a:t>
            </a:r>
            <a:r>
              <a:rPr lang="ar-OM" sz="3000" b="1" dirty="0"/>
              <a:t>(</a:t>
            </a:r>
            <a:r>
              <a:rPr lang="ar-DZ" sz="3000" b="1" dirty="0"/>
              <a:t>بفرض أن الجسم يتحرَّك في</a:t>
            </a:r>
            <a:r>
              <a:rPr lang="ar-OM" sz="3000" b="1" dirty="0"/>
              <a:t> </a:t>
            </a:r>
            <a:r>
              <a:rPr lang="ar-DZ" sz="3000" b="1" dirty="0"/>
              <a:t>اتّجاه واحد</a:t>
            </a:r>
            <a:r>
              <a:rPr lang="ar-OM" sz="3000" b="1" dirty="0"/>
              <a:t>)</a:t>
            </a:r>
            <a:r>
              <a:rPr lang="ar-DZ" sz="3000" b="1" dirty="0"/>
              <a:t>:</a:t>
            </a:r>
            <a:endParaRPr lang="ar-OM" sz="3000" b="1" dirty="0"/>
          </a:p>
        </p:txBody>
      </p:sp>
      <p:sp>
        <p:nvSpPr>
          <p:cNvPr id="6" name="Rectangle 5"/>
          <p:cNvSpPr/>
          <p:nvPr/>
        </p:nvSpPr>
        <p:spPr>
          <a:xfrm>
            <a:off x="0" y="4114800"/>
            <a:ext cx="9144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>
                <a:solidFill>
                  <a:srgbClr val="002060"/>
                </a:solidFill>
              </a:rPr>
              <a:t>إذا كان مُنحنى التمثيل البياني يتّجه إلى الأسفل </a:t>
            </a:r>
            <a:r>
              <a:rPr lang="ar-OM" sz="3000" b="1" dirty="0">
                <a:solidFill>
                  <a:srgbClr val="002060"/>
                </a:solidFill>
              </a:rPr>
              <a:t>(</a:t>
            </a:r>
            <a:r>
              <a:rPr lang="ar-DZ" sz="3000" b="1" dirty="0">
                <a:solidFill>
                  <a:srgbClr val="002060"/>
                </a:solidFill>
              </a:rPr>
              <a:t>أي له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مَيل سالب</a:t>
            </a:r>
            <a:r>
              <a:rPr lang="ar-OM" sz="3000" b="1" dirty="0">
                <a:solidFill>
                  <a:srgbClr val="002060"/>
                </a:solidFill>
              </a:rPr>
              <a:t>)</a:t>
            </a:r>
            <a:r>
              <a:rPr lang="ar-DZ" sz="3000" b="1" dirty="0">
                <a:solidFill>
                  <a:srgbClr val="002060"/>
                </a:solidFill>
              </a:rPr>
              <a:t>، فإن ذلك يدلّ على أن السرعة تتناقص مع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الزمن؛ أي إن الجسم يتباطأ.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>
                <a:solidFill>
                  <a:srgbClr val="006600"/>
                </a:solidFill>
              </a:rPr>
              <a:t>إذا كان مُنحنى التمثيل البياني يتّجه إلى الأعلى </a:t>
            </a:r>
            <a:r>
              <a:rPr lang="ar-OM" sz="3000" b="1" dirty="0">
                <a:solidFill>
                  <a:srgbClr val="006600"/>
                </a:solidFill>
              </a:rPr>
              <a:t>(</a:t>
            </a:r>
            <a:r>
              <a:rPr lang="ar-DZ" sz="3000" b="1" dirty="0">
                <a:solidFill>
                  <a:srgbClr val="006600"/>
                </a:solidFill>
              </a:rPr>
              <a:t>أي له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مَيل موجب</a:t>
            </a:r>
            <a:r>
              <a:rPr lang="ar-OM" sz="3000" b="1" dirty="0">
                <a:solidFill>
                  <a:srgbClr val="006600"/>
                </a:solidFill>
              </a:rPr>
              <a:t>)</a:t>
            </a:r>
            <a:r>
              <a:rPr lang="ar-DZ" sz="3000" b="1" dirty="0">
                <a:solidFill>
                  <a:srgbClr val="006600"/>
                </a:solidFill>
              </a:rPr>
              <a:t> فإن ذلك يدل على أن السرعة تزداد مع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الزمن؛ أي إن الجسم يتسارع.</a:t>
            </a:r>
            <a:endParaRPr lang="ar-OM" sz="3000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QA" dirty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105013"/>
            <a:ext cx="91440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/>
              <a:t>إذا كان أيٌّ من مُنحنيات التمثيلات البيانية خطًّا</a:t>
            </a:r>
            <a:r>
              <a:rPr lang="ar-OM" sz="3000" b="1" dirty="0"/>
              <a:t> </a:t>
            </a:r>
            <a:r>
              <a:rPr lang="ar-DZ" sz="3000" b="1" dirty="0"/>
              <a:t>مستقيمًا، مائلً إلى الأعلى أو إلى الأسفل، فإن ذلك</a:t>
            </a:r>
            <a:r>
              <a:rPr lang="ar-OM" sz="3000" b="1" dirty="0"/>
              <a:t> </a:t>
            </a:r>
            <a:r>
              <a:rPr lang="ar-DZ" sz="3000" b="1" dirty="0"/>
              <a:t>يدلّ على أن السرعة تتغيّر بانتظام مع الزمن؛ فيكون</a:t>
            </a:r>
            <a:r>
              <a:rPr lang="ar-OM" sz="3000" b="1" dirty="0"/>
              <a:t> </a:t>
            </a:r>
            <a:r>
              <a:rPr lang="ar-DZ" sz="3000" b="1" dirty="0"/>
              <a:t>عندها التسارُع ثابتًا.</a:t>
            </a:r>
            <a:endParaRPr lang="ar-OM" sz="3000" b="1" dirty="0"/>
          </a:p>
          <a:p>
            <a:pPr marL="514350" indent="-514350" algn="justLow" rtl="1">
              <a:buFont typeface="Wingdings" pitchFamily="2" charset="2"/>
              <a:buChar char="§"/>
            </a:pPr>
            <a:endParaRPr lang="ar-DZ" sz="3000" b="1" dirty="0"/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>
                <a:solidFill>
                  <a:srgbClr val="002060"/>
                </a:solidFill>
              </a:rPr>
              <a:t>إذا كان أي من منحنيات التمثيلات البيانية مقوّسًا، فإن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ذلك يدلّ على أن السرعة لا تتغيّر بشكل منتظم مع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الزمن؛ عندها لا يكون التسارُع ثابتًا.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QA" dirty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000" b="1" dirty="0">
                <a:solidFill>
                  <a:srgbClr val="7030A0"/>
                </a:solidFill>
              </a:rPr>
              <a:t>التسارُع غير الثابت</a:t>
            </a: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2900" b="1" dirty="0"/>
              <a:t>تمرُّ في حياتنا اليوميَّة مواقف كثيرة لا يكون التسارُع فيها</a:t>
            </a:r>
            <a:r>
              <a:rPr lang="ar-OM" sz="2900" b="1" dirty="0"/>
              <a:t> </a:t>
            </a:r>
            <a:r>
              <a:rPr lang="ar-DZ" sz="2900" b="1" dirty="0"/>
              <a:t>ثابتًا. </a:t>
            </a:r>
            <a:endParaRPr lang="ar-OM" sz="2900" b="1" dirty="0"/>
          </a:p>
          <a:p>
            <a:pPr marL="514350" indent="-514350" algn="justLow" rtl="1">
              <a:buFont typeface="Wingdings" pitchFamily="2" charset="2"/>
              <a:buChar char="Ø"/>
            </a:pPr>
            <a:r>
              <a:rPr lang="ar-DZ" sz="2900" b="1" dirty="0">
                <a:solidFill>
                  <a:srgbClr val="002060"/>
                </a:solidFill>
              </a:rPr>
              <a:t>انظر إلى الشكل </a:t>
            </a:r>
            <a:r>
              <a:rPr lang="ar-OM" sz="2900" b="1" dirty="0">
                <a:solidFill>
                  <a:srgbClr val="002060"/>
                </a:solidFill>
              </a:rPr>
              <a:t>2-6</a:t>
            </a:r>
            <a:r>
              <a:rPr lang="ar-DZ" sz="2900" b="1" dirty="0">
                <a:solidFill>
                  <a:srgbClr val="002060"/>
                </a:solidFill>
              </a:rPr>
              <a:t> الذي يتضمّن تمثيلاً بيانيًّا</a:t>
            </a:r>
            <a:r>
              <a:rPr lang="ar-OM" sz="2900" b="1" dirty="0">
                <a:solidFill>
                  <a:srgbClr val="002060"/>
                </a:solidFill>
              </a:rPr>
              <a:t> (</a:t>
            </a:r>
            <a:r>
              <a:rPr lang="ar-DZ" sz="2900" b="1" dirty="0">
                <a:solidFill>
                  <a:srgbClr val="002060"/>
                </a:solidFill>
              </a:rPr>
              <a:t>السرعة/الزمن</a:t>
            </a:r>
            <a:r>
              <a:rPr lang="ar-OM" sz="2900" b="1" dirty="0">
                <a:solidFill>
                  <a:srgbClr val="002060"/>
                </a:solidFill>
              </a:rPr>
              <a:t>)</a:t>
            </a:r>
            <a:r>
              <a:rPr lang="ar-DZ" sz="2900" b="1" dirty="0">
                <a:solidFill>
                  <a:srgbClr val="002060"/>
                </a:solidFill>
              </a:rPr>
              <a:t> لحركة صاروخ. </a:t>
            </a:r>
            <a:endParaRPr lang="ar-OM" sz="2900" b="1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81600" y="2743200"/>
            <a:ext cx="3962400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2900" b="1" dirty="0">
                <a:solidFill>
                  <a:srgbClr val="0000CC"/>
                </a:solidFill>
              </a:rPr>
              <a:t>يُظهِر الخطّ</a:t>
            </a:r>
            <a:r>
              <a:rPr lang="ar-OM" sz="2900" b="1" dirty="0">
                <a:solidFill>
                  <a:srgbClr val="0000CC"/>
                </a:solidFill>
              </a:rPr>
              <a:t> </a:t>
            </a:r>
            <a:r>
              <a:rPr lang="ar-DZ" sz="2900" b="1" dirty="0">
                <a:solidFill>
                  <a:srgbClr val="0000CC"/>
                </a:solidFill>
              </a:rPr>
              <a:t>مَيلً كبيرًا في بداية المنحنى، إذ يكون التسارع أكبر في</a:t>
            </a:r>
            <a:r>
              <a:rPr lang="ar-OM" sz="2900" b="1" dirty="0">
                <a:solidFill>
                  <a:srgbClr val="0000CC"/>
                </a:solidFill>
              </a:rPr>
              <a:t> </a:t>
            </a:r>
            <a:r>
              <a:rPr lang="ar-DZ" sz="2900" b="1" dirty="0">
                <a:solidFill>
                  <a:srgbClr val="0000CC"/>
                </a:solidFill>
              </a:rPr>
              <a:t>المرحلة الأولى من إطلاق الصاروخ. بعد ذلك يقلّ المَيل</a:t>
            </a:r>
            <a:r>
              <a:rPr lang="ar-OM" sz="2900" b="1" dirty="0">
                <a:solidFill>
                  <a:srgbClr val="0000CC"/>
                </a:solidFill>
              </a:rPr>
              <a:t> </a:t>
            </a:r>
            <a:r>
              <a:rPr lang="ar-DZ" sz="2900" b="1" dirty="0">
                <a:solidFill>
                  <a:srgbClr val="0000CC"/>
                </a:solidFill>
              </a:rPr>
              <a:t>ببُطء حتى يصل إلى الصفر. </a:t>
            </a:r>
            <a:endParaRPr lang="ar-OM" sz="2900" b="1" dirty="0">
              <a:solidFill>
                <a:srgbClr val="0000CC"/>
              </a:solidFill>
            </a:endParaRPr>
          </a:p>
          <a:p>
            <a:pPr marL="514350" indent="-514350" algn="justLow" rtl="1">
              <a:buFont typeface="Wingdings" pitchFamily="2" charset="2"/>
              <a:buChar char="Ø"/>
            </a:pPr>
            <a:r>
              <a:rPr lang="ar-DZ" sz="2900" b="1" dirty="0">
                <a:solidFill>
                  <a:srgbClr val="C00000"/>
                </a:solidFill>
              </a:rPr>
              <a:t>ممّا يعني أنّ التسارع ينخفض</a:t>
            </a:r>
            <a:r>
              <a:rPr lang="ar-OM" sz="2900" b="1" dirty="0">
                <a:solidFill>
                  <a:srgbClr val="C00000"/>
                </a:solidFill>
              </a:rPr>
              <a:t> </a:t>
            </a:r>
            <a:r>
              <a:rPr lang="ar-DZ" sz="2900" b="1" dirty="0">
                <a:solidFill>
                  <a:srgbClr val="C00000"/>
                </a:solidFill>
              </a:rPr>
              <a:t>إلى الصفر.عندئذٍ تصبح السرعة ثابتة.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828800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2900" b="1" dirty="0">
                <a:solidFill>
                  <a:srgbClr val="006600"/>
                </a:solidFill>
              </a:rPr>
              <a:t>يكون منحنى التمثيل</a:t>
            </a:r>
            <a:r>
              <a:rPr lang="ar-OM" sz="2900" b="1" dirty="0">
                <a:solidFill>
                  <a:srgbClr val="006600"/>
                </a:solidFill>
              </a:rPr>
              <a:t> </a:t>
            </a:r>
            <a:r>
              <a:rPr lang="ar-DZ" sz="2900" b="1" dirty="0">
                <a:solidFill>
                  <a:srgbClr val="006600"/>
                </a:solidFill>
              </a:rPr>
              <a:t>البياني في هذه الحالة مقوَّسًا، مُشيرًا إلى أنّ مَيل المنحنى</a:t>
            </a:r>
            <a:r>
              <a:rPr lang="ar-OM" sz="2900" b="1" dirty="0">
                <a:solidFill>
                  <a:srgbClr val="006600"/>
                </a:solidFill>
              </a:rPr>
              <a:t> </a:t>
            </a:r>
            <a:r>
              <a:rPr lang="ar-DZ" sz="2900" b="1" dirty="0">
                <a:solidFill>
                  <a:srgbClr val="006600"/>
                </a:solidFill>
              </a:rPr>
              <a:t>يتغيَّر. هذا يدلّ على أنّ التسارع ليس ثابتًا. </a:t>
            </a:r>
            <a:endParaRPr lang="ar-OM" sz="2900" b="1" dirty="0">
              <a:solidFill>
                <a:srgbClr val="0066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2895600"/>
            <a:ext cx="4953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7" name="Rectangle 6"/>
          <p:cNvSpPr/>
          <p:nvPr/>
        </p:nvSpPr>
        <p:spPr>
          <a:xfrm>
            <a:off x="0" y="6427113"/>
            <a:ext cx="5105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DZ" sz="2200" b="1" dirty="0"/>
              <a:t>الشكل </a:t>
            </a:r>
            <a:r>
              <a:rPr lang="ar-OM" sz="2200" b="1" dirty="0"/>
              <a:t>2-6</a:t>
            </a:r>
            <a:r>
              <a:rPr lang="ar-DZ" sz="2200" b="1" dirty="0"/>
              <a:t> تمثيل بياني</a:t>
            </a:r>
            <a:r>
              <a:rPr lang="ar-OM" sz="2200" b="1" dirty="0"/>
              <a:t>(</a:t>
            </a:r>
            <a:r>
              <a:rPr lang="ar-DZ" sz="2200" b="1" dirty="0"/>
              <a:t>السرعة/الزمن</a:t>
            </a:r>
            <a:r>
              <a:rPr lang="ar-OM" sz="2200" b="1" dirty="0"/>
              <a:t>)</a:t>
            </a:r>
            <a:r>
              <a:rPr lang="ar-DZ" sz="2200" b="1" dirty="0"/>
              <a:t>لإطلاق</a:t>
            </a:r>
            <a:r>
              <a:rPr lang="ar-OM" sz="2200" b="1" dirty="0"/>
              <a:t> </a:t>
            </a:r>
            <a:r>
              <a:rPr lang="ar-DZ" sz="2200" b="1" dirty="0"/>
              <a:t>صاروخ</a:t>
            </a:r>
            <a:endParaRPr lang="ar-DZ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QA" dirty="0"/>
              <a:t> </a:t>
            </a:r>
            <a:endParaRPr lang="en-US" dirty="0"/>
          </a:p>
        </p:txBody>
      </p:sp>
      <p:sp>
        <p:nvSpPr>
          <p:cNvPr id="3" name="Freeform 2"/>
          <p:cNvSpPr/>
          <p:nvPr/>
        </p:nvSpPr>
        <p:spPr>
          <a:xfrm>
            <a:off x="7696200" y="0"/>
            <a:ext cx="1447800" cy="533400"/>
          </a:xfrm>
          <a:custGeom>
            <a:avLst/>
            <a:gdLst>
              <a:gd name="connsiteX0" fmla="*/ 0 w 1371600"/>
              <a:gd name="connsiteY0" fmla="*/ 0 h 533400"/>
              <a:gd name="connsiteX1" fmla="*/ 1371600 w 1371600"/>
              <a:gd name="connsiteY1" fmla="*/ 0 h 533400"/>
              <a:gd name="connsiteX2" fmla="*/ 1371600 w 1371600"/>
              <a:gd name="connsiteY2" fmla="*/ 533400 h 533400"/>
              <a:gd name="connsiteX3" fmla="*/ 0 w 1371600"/>
              <a:gd name="connsiteY3" fmla="*/ 533400 h 533400"/>
              <a:gd name="connsiteX4" fmla="*/ 0 w 1371600"/>
              <a:gd name="connsiteY4" fmla="*/ 0 h 533400"/>
              <a:gd name="connsiteX0" fmla="*/ 0 w 1371600"/>
              <a:gd name="connsiteY0" fmla="*/ 0 h 533400"/>
              <a:gd name="connsiteX1" fmla="*/ 1371600 w 1371600"/>
              <a:gd name="connsiteY1" fmla="*/ 0 h 533400"/>
              <a:gd name="connsiteX2" fmla="*/ 1371600 w 1371600"/>
              <a:gd name="connsiteY2" fmla="*/ 533400 h 533400"/>
              <a:gd name="connsiteX3" fmla="*/ 228600 w 1371600"/>
              <a:gd name="connsiteY3" fmla="*/ 533400 h 533400"/>
              <a:gd name="connsiteX4" fmla="*/ 0 w 1371600"/>
              <a:gd name="connsiteY4" fmla="*/ 533400 h 533400"/>
              <a:gd name="connsiteX5" fmla="*/ 0 w 1371600"/>
              <a:gd name="connsiteY5" fmla="*/ 0 h 533400"/>
              <a:gd name="connsiteX0" fmla="*/ 0 w 1371600"/>
              <a:gd name="connsiteY0" fmla="*/ 0 h 533400"/>
              <a:gd name="connsiteX1" fmla="*/ 1371600 w 1371600"/>
              <a:gd name="connsiteY1" fmla="*/ 0 h 533400"/>
              <a:gd name="connsiteX2" fmla="*/ 1371600 w 1371600"/>
              <a:gd name="connsiteY2" fmla="*/ 533400 h 533400"/>
              <a:gd name="connsiteX3" fmla="*/ 228600 w 1371600"/>
              <a:gd name="connsiteY3" fmla="*/ 533400 h 533400"/>
              <a:gd name="connsiteX4" fmla="*/ 0 w 1371600"/>
              <a:gd name="connsiteY4" fmla="*/ 533400 h 533400"/>
              <a:gd name="connsiteX5" fmla="*/ 0 w 1371600"/>
              <a:gd name="connsiteY5" fmla="*/ 304800 h 533400"/>
              <a:gd name="connsiteX6" fmla="*/ 0 w 1371600"/>
              <a:gd name="connsiteY6" fmla="*/ 0 h 533400"/>
              <a:gd name="connsiteX0" fmla="*/ 0 w 1371600"/>
              <a:gd name="connsiteY0" fmla="*/ 0 h 533400"/>
              <a:gd name="connsiteX1" fmla="*/ 1371600 w 1371600"/>
              <a:gd name="connsiteY1" fmla="*/ 0 h 533400"/>
              <a:gd name="connsiteX2" fmla="*/ 1371600 w 1371600"/>
              <a:gd name="connsiteY2" fmla="*/ 533400 h 533400"/>
              <a:gd name="connsiteX3" fmla="*/ 228600 w 1371600"/>
              <a:gd name="connsiteY3" fmla="*/ 533400 h 533400"/>
              <a:gd name="connsiteX4" fmla="*/ 76200 w 1371600"/>
              <a:gd name="connsiteY4" fmla="*/ 457200 h 533400"/>
              <a:gd name="connsiteX5" fmla="*/ 0 w 1371600"/>
              <a:gd name="connsiteY5" fmla="*/ 304800 h 533400"/>
              <a:gd name="connsiteX6" fmla="*/ 0 w 1371600"/>
              <a:gd name="connsiteY6" fmla="*/ 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533400">
                <a:moveTo>
                  <a:pt x="0" y="0"/>
                </a:moveTo>
                <a:lnTo>
                  <a:pt x="1371600" y="0"/>
                </a:lnTo>
                <a:lnTo>
                  <a:pt x="1371600" y="533400"/>
                </a:lnTo>
                <a:lnTo>
                  <a:pt x="228600" y="533400"/>
                </a:lnTo>
                <a:lnTo>
                  <a:pt x="76200" y="4572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OM" sz="3000" b="1" dirty="0">
                <a:solidFill>
                  <a:schemeClr val="bg1"/>
                </a:solidFill>
              </a:rPr>
              <a:t>مثال 2-7</a:t>
            </a:r>
            <a:endParaRPr lang="ar-DZ" sz="30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33400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/>
              <a:t>يسير القطار ببطء، وهو يصعد تلًّ مرتفعًا. ثم تزداد</a:t>
            </a:r>
            <a:r>
              <a:rPr lang="ar-OM" sz="3000" b="1" dirty="0"/>
              <a:t> </a:t>
            </a:r>
            <a:r>
              <a:rPr lang="ar-DZ" sz="3000" b="1" dirty="0"/>
              <a:t>سرعته عند نزوله إلى الجانب الآخر من التلّ. يبيّن</a:t>
            </a:r>
            <a:r>
              <a:rPr lang="ar-OM" sz="3000" b="1" dirty="0"/>
              <a:t> </a:t>
            </a:r>
            <a:r>
              <a:rPr lang="ar-DZ" sz="3000" b="1" dirty="0"/>
              <a:t>الجدول أدناه كيف تتغيّر سرعته. وضّح تلك البيانات</a:t>
            </a:r>
            <a:r>
              <a:rPr lang="ar-OM" sz="3000" b="1" dirty="0"/>
              <a:t> </a:t>
            </a:r>
            <a:r>
              <a:rPr lang="ar-DZ" sz="3000" b="1" dirty="0"/>
              <a:t>بالتمثيل البياني </a:t>
            </a:r>
            <a:r>
              <a:rPr lang="ar-OM" sz="3000" b="1" dirty="0"/>
              <a:t>(</a:t>
            </a:r>
            <a:r>
              <a:rPr lang="ar-DZ" sz="3000" b="1" dirty="0"/>
              <a:t>السرعة/الزمن</a:t>
            </a:r>
            <a:r>
              <a:rPr lang="ar-OM" sz="3000" b="1" dirty="0"/>
              <a:t>)</a:t>
            </a:r>
            <a:r>
              <a:rPr lang="ar-DZ" sz="3000" b="1" dirty="0"/>
              <a:t> واستخدمه لحساب</a:t>
            </a:r>
            <a:r>
              <a:rPr lang="ar-OM" sz="3000" b="1" dirty="0"/>
              <a:t> </a:t>
            </a:r>
            <a:r>
              <a:rPr lang="ar-DZ" sz="3000" b="1" dirty="0"/>
              <a:t>تسارُع القطار خلال الجزء الثاني من رحلته.</a:t>
            </a:r>
            <a:endParaRPr lang="ar-DZ" sz="3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200" y="2514601"/>
          <a:ext cx="2971800" cy="42672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385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6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72837">
                <a:tc>
                  <a:txBody>
                    <a:bodyPr/>
                    <a:lstStyle/>
                    <a:p>
                      <a:pPr algn="ctr" rtl="1"/>
                      <a:r>
                        <a:rPr lang="ar-DZ" sz="24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ال</a:t>
                      </a:r>
                      <a:r>
                        <a:rPr lang="ar-QA" sz="24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زمن (</a:t>
                      </a:r>
                      <a:r>
                        <a:rPr lang="en-US" sz="24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ar-QA" sz="24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ar-DZ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ال</a:t>
                      </a:r>
                      <a:r>
                        <a:rPr lang="ar-QA" sz="24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سرعة (</a:t>
                      </a:r>
                      <a:r>
                        <a:rPr lang="en-US" sz="24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m/s</a:t>
                      </a:r>
                      <a:r>
                        <a:rPr lang="ar-QA" sz="24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ar-DZ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90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/>
                        <a:t>0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6.0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90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/>
                        <a:t>10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6.0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90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/>
                        <a:t>20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6.0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90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30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8.0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90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40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10.0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90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50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/>
                        <a:t>12.0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490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60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/>
                        <a:t>14.0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124200" y="2438400"/>
            <a:ext cx="60198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2800" b="1" dirty="0">
                <a:solidFill>
                  <a:srgbClr val="002060"/>
                </a:solidFill>
              </a:rPr>
              <a:t>قبل البدء بالتمثيل البياني، ننظر إلى بيانات الجدول،</a:t>
            </a:r>
            <a:r>
              <a:rPr lang="ar-QA" sz="2800" b="1" dirty="0">
                <a:solidFill>
                  <a:srgbClr val="002060"/>
                </a:solidFill>
              </a:rPr>
              <a:t> </a:t>
            </a:r>
            <a:r>
              <a:rPr lang="ar-DZ" sz="2800" b="1" dirty="0">
                <a:solidFill>
                  <a:srgbClr val="002060"/>
                </a:solidFill>
              </a:rPr>
              <a:t>حيث أُعطيَت قيَم السرعة على فترات زمنية متساوية </a:t>
            </a:r>
            <a:r>
              <a:rPr lang="ar-QA" sz="2800" b="1" dirty="0">
                <a:solidFill>
                  <a:srgbClr val="002060"/>
                </a:solidFill>
              </a:rPr>
              <a:t>(</a:t>
            </a:r>
            <a:r>
              <a:rPr lang="ar-DZ" sz="2800" b="1" dirty="0">
                <a:solidFill>
                  <a:srgbClr val="002060"/>
                </a:solidFill>
              </a:rPr>
              <a:t>كل منها </a:t>
            </a:r>
            <a:r>
              <a:rPr lang="en-US" sz="2800" b="1" dirty="0">
                <a:solidFill>
                  <a:srgbClr val="002060"/>
                </a:solidFill>
              </a:rPr>
              <a:t>10s</a:t>
            </a:r>
            <a:r>
              <a:rPr lang="ar-OM" sz="2800" b="1" dirty="0">
                <a:solidFill>
                  <a:srgbClr val="002060"/>
                </a:solidFill>
              </a:rPr>
              <a:t>) </a:t>
            </a:r>
            <a:r>
              <a:rPr lang="ar-DZ" sz="2800" b="1" dirty="0">
                <a:solidFill>
                  <a:srgbClr val="002060"/>
                </a:solidFill>
              </a:rPr>
              <a:t>وكانت السرعة ثابتة في البداية</a:t>
            </a:r>
            <a:r>
              <a:rPr lang="ar-OM" sz="2800" b="1" dirty="0">
                <a:solidFill>
                  <a:srgbClr val="002060"/>
                </a:solidFill>
              </a:rPr>
              <a:t> (</a:t>
            </a:r>
            <a:r>
              <a:rPr lang="en-US" sz="2800" b="1" dirty="0">
                <a:solidFill>
                  <a:srgbClr val="002060"/>
                </a:solidFill>
              </a:rPr>
              <a:t>6.0m/s</a:t>
            </a:r>
            <a:r>
              <a:rPr lang="ar-OM" sz="2800" b="1" dirty="0">
                <a:solidFill>
                  <a:srgbClr val="002060"/>
                </a:solidFill>
              </a:rPr>
              <a:t>) </a:t>
            </a:r>
            <a:r>
              <a:rPr lang="ar-DZ" sz="2800" b="1" dirty="0">
                <a:solidFill>
                  <a:srgbClr val="002060"/>
                </a:solidFill>
              </a:rPr>
              <a:t>ثم تزايدت بمقادير متساوية</a:t>
            </a:r>
            <a:r>
              <a:rPr lang="ar-OM" sz="2800" b="1" dirty="0">
                <a:solidFill>
                  <a:srgbClr val="002060"/>
                </a:solidFill>
              </a:rPr>
              <a:t>(</a:t>
            </a:r>
            <a:r>
              <a:rPr lang="en-US" sz="2800" b="1" dirty="0">
                <a:solidFill>
                  <a:srgbClr val="002060"/>
                </a:solidFill>
              </a:rPr>
              <a:t>8.0</a:t>
            </a:r>
            <a:r>
              <a:rPr lang="ar-OM" sz="2800" b="1" dirty="0">
                <a:solidFill>
                  <a:srgbClr val="002060"/>
                </a:solidFill>
              </a:rPr>
              <a:t> ،</a:t>
            </a:r>
            <a:r>
              <a:rPr lang="en-US" sz="2800" b="1" dirty="0">
                <a:solidFill>
                  <a:srgbClr val="002060"/>
                </a:solidFill>
              </a:rPr>
              <a:t>10.0 </a:t>
            </a:r>
            <a:r>
              <a:rPr lang="ar-OM" sz="2800" b="1" dirty="0">
                <a:solidFill>
                  <a:srgbClr val="002060"/>
                </a:solidFill>
              </a:rPr>
              <a:t>،</a:t>
            </a:r>
            <a:r>
              <a:rPr lang="ar-DZ" sz="2800" b="1" dirty="0">
                <a:solidFill>
                  <a:srgbClr val="002060"/>
                </a:solidFill>
              </a:rPr>
              <a:t> وهكذا</a:t>
            </a:r>
            <a:r>
              <a:rPr lang="ar-OM" sz="2800" b="1" dirty="0">
                <a:solidFill>
                  <a:srgbClr val="002060"/>
                </a:solidFill>
              </a:rPr>
              <a:t>) </a:t>
            </a:r>
            <a:r>
              <a:rPr lang="ar-DZ" sz="2800" b="1" dirty="0">
                <a:solidFill>
                  <a:srgbClr val="002060"/>
                </a:solidFill>
              </a:rPr>
              <a:t>نرى</a:t>
            </a:r>
            <a:r>
              <a:rPr lang="ar-OM" sz="2800" b="1" dirty="0">
                <a:solidFill>
                  <a:srgbClr val="002060"/>
                </a:solidFill>
              </a:rPr>
              <a:t> </a:t>
            </a:r>
            <a:r>
              <a:rPr lang="ar-DZ" sz="2800" b="1" dirty="0">
                <a:solidFill>
                  <a:srgbClr val="002060"/>
                </a:solidFill>
              </a:rPr>
              <a:t>في الواقع أن السرعة تتزايد بمقدار</a:t>
            </a:r>
            <a:r>
              <a:rPr lang="ar-OM" sz="2800" b="1" dirty="0">
                <a:solidFill>
                  <a:srgbClr val="002060"/>
                </a:solidFill>
              </a:rPr>
              <a:t> (</a:t>
            </a:r>
            <a:r>
              <a:rPr lang="en-US" sz="2800" b="1" dirty="0">
                <a:solidFill>
                  <a:srgbClr val="002060"/>
                </a:solidFill>
              </a:rPr>
              <a:t>2.0m/s</a:t>
            </a:r>
            <a:r>
              <a:rPr lang="ar-OM" sz="2800" b="1" dirty="0">
                <a:solidFill>
                  <a:srgbClr val="002060"/>
                </a:solidFill>
              </a:rPr>
              <a:t>) </a:t>
            </a:r>
            <a:r>
              <a:rPr lang="ar-DZ" sz="2800" b="1" dirty="0">
                <a:solidFill>
                  <a:srgbClr val="002060"/>
                </a:solidFill>
              </a:rPr>
              <a:t>كل</a:t>
            </a:r>
            <a:r>
              <a:rPr lang="ar-OM" sz="2800" b="1" dirty="0">
                <a:solidFill>
                  <a:srgbClr val="002060"/>
                </a:solidFill>
              </a:rPr>
              <a:t> (</a:t>
            </a:r>
            <a:r>
              <a:rPr lang="en-US" sz="2800" b="1" dirty="0">
                <a:solidFill>
                  <a:srgbClr val="002060"/>
                </a:solidFill>
              </a:rPr>
              <a:t>10s</a:t>
            </a:r>
            <a:r>
              <a:rPr lang="ar-OM" sz="2800" b="1" dirty="0">
                <a:solidFill>
                  <a:srgbClr val="002060"/>
                </a:solidFill>
              </a:rPr>
              <a:t>). </a:t>
            </a:r>
            <a:r>
              <a:rPr lang="ar-DZ" sz="2800" b="1" dirty="0">
                <a:solidFill>
                  <a:srgbClr val="002060"/>
                </a:solidFill>
              </a:rPr>
              <a:t>وهذا يكفي لنعرف أن تسارُع القطار يبلغ</a:t>
            </a:r>
            <a:r>
              <a:rPr lang="ar-OM" sz="2800" b="1" dirty="0">
                <a:solidFill>
                  <a:srgbClr val="002060"/>
                </a:solidFill>
              </a:rPr>
              <a:t> (</a:t>
            </a:r>
            <a:r>
              <a:rPr lang="en-US" sz="2800" b="1" dirty="0">
                <a:solidFill>
                  <a:srgbClr val="002060"/>
                </a:solidFill>
              </a:rPr>
              <a:t>0.2m/s</a:t>
            </a:r>
            <a:r>
              <a:rPr lang="en-US" sz="2800" b="1" baseline="30000" dirty="0">
                <a:solidFill>
                  <a:srgbClr val="002060"/>
                </a:solidFill>
              </a:rPr>
              <a:t>2</a:t>
            </a:r>
            <a:r>
              <a:rPr lang="ar-OM" sz="2800" b="1" dirty="0">
                <a:solidFill>
                  <a:srgbClr val="002060"/>
                </a:solidFill>
              </a:rPr>
              <a:t>)</a:t>
            </a:r>
            <a:r>
              <a:rPr lang="en-US" sz="2800" b="1" dirty="0">
                <a:solidFill>
                  <a:srgbClr val="002060"/>
                </a:solidFill>
              </a:rPr>
              <a:t>.</a:t>
            </a:r>
            <a:r>
              <a:rPr lang="ar-OM" sz="2800" b="1" dirty="0">
                <a:solidFill>
                  <a:srgbClr val="002060"/>
                </a:solidFill>
              </a:rPr>
              <a:t> </a:t>
            </a:r>
            <a:r>
              <a:rPr lang="ar-DZ" sz="2800" b="1" dirty="0">
                <a:solidFill>
                  <a:srgbClr val="002060"/>
                </a:solidFill>
              </a:rPr>
              <a:t>ومع</a:t>
            </a:r>
            <a:r>
              <a:rPr lang="ar-OM" sz="2800" b="1" dirty="0">
                <a:solidFill>
                  <a:srgbClr val="002060"/>
                </a:solidFill>
              </a:rPr>
              <a:t> </a:t>
            </a:r>
            <a:r>
              <a:rPr lang="ar-DZ" sz="2800" b="1" dirty="0">
                <a:solidFill>
                  <a:srgbClr val="002060"/>
                </a:solidFill>
              </a:rPr>
              <a:t>ذلك، فإننا من خلال حساب مُفصّل، سوف نوضّح كيف</a:t>
            </a:r>
            <a:r>
              <a:rPr lang="ar-OM" sz="2800" b="1" dirty="0">
                <a:solidFill>
                  <a:srgbClr val="002060"/>
                </a:solidFill>
              </a:rPr>
              <a:t> </a:t>
            </a:r>
            <a:r>
              <a:rPr lang="ar-DZ" sz="2800" b="1" dirty="0">
                <a:solidFill>
                  <a:srgbClr val="002060"/>
                </a:solidFill>
              </a:rPr>
              <a:t>نحسب التسارُع باستخدام التمثيل البياني: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QA" dirty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2800" b="1" dirty="0">
                <a:solidFill>
                  <a:srgbClr val="C00000"/>
                </a:solidFill>
              </a:rPr>
              <a:t>الخطوة 1: يبيّن الرسم التوضيحي التالي التمثيل البياني</a:t>
            </a:r>
            <a:r>
              <a:rPr lang="ar-OM" sz="2800" b="1" dirty="0">
                <a:solidFill>
                  <a:srgbClr val="C00000"/>
                </a:solidFill>
              </a:rPr>
              <a:t> (</a:t>
            </a:r>
            <a:r>
              <a:rPr lang="ar-DZ" sz="2800" b="1" dirty="0">
                <a:solidFill>
                  <a:srgbClr val="C00000"/>
                </a:solidFill>
              </a:rPr>
              <a:t>السرعة/الزمن</a:t>
            </a:r>
            <a:r>
              <a:rPr lang="ar-OM" sz="2800" b="1" dirty="0">
                <a:solidFill>
                  <a:srgbClr val="C00000"/>
                </a:solidFill>
              </a:rPr>
              <a:t>)</a:t>
            </a:r>
            <a:r>
              <a:rPr lang="ar-DZ" sz="2800" b="1" dirty="0">
                <a:solidFill>
                  <a:srgbClr val="C00000"/>
                </a:solidFill>
              </a:rPr>
              <a:t> باستخدام بيانات الجدول.</a:t>
            </a:r>
          </a:p>
          <a:p>
            <a:pPr marL="514350" indent="-514350" algn="justLow" rtl="1">
              <a:buFont typeface="Wingdings" pitchFamily="2" charset="2"/>
              <a:buChar char="Ø"/>
            </a:pPr>
            <a:r>
              <a:rPr lang="ar-DZ" sz="2800" b="1" dirty="0">
                <a:solidFill>
                  <a:srgbClr val="002060"/>
                </a:solidFill>
              </a:rPr>
              <a:t>يمكنك أن تلاحظ أن المنحنى يقع في جزءين: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2800" b="1" dirty="0">
                <a:solidFill>
                  <a:srgbClr val="006600"/>
                </a:solidFill>
              </a:rPr>
              <a:t>جزء أفقي يدل على أن سرعة القطار كانت</a:t>
            </a:r>
            <a:r>
              <a:rPr lang="ar-OM" sz="2800" b="1" dirty="0">
                <a:solidFill>
                  <a:srgbClr val="006600"/>
                </a:solidFill>
              </a:rPr>
              <a:t> </a:t>
            </a:r>
            <a:r>
              <a:rPr lang="ar-DZ" sz="2800" b="1" dirty="0">
                <a:solidFill>
                  <a:srgbClr val="006600"/>
                </a:solidFill>
              </a:rPr>
              <a:t>ثابتة </a:t>
            </a:r>
            <a:r>
              <a:rPr lang="ar-OM" sz="2800" b="1" dirty="0">
                <a:solidFill>
                  <a:srgbClr val="006600"/>
                </a:solidFill>
              </a:rPr>
              <a:t>(</a:t>
            </a:r>
            <a:r>
              <a:rPr lang="ar-DZ" sz="2800" b="1" dirty="0">
                <a:solidFill>
                  <a:srgbClr val="006600"/>
                </a:solidFill>
              </a:rPr>
              <a:t>التسارع = الصفر</a:t>
            </a:r>
            <a:r>
              <a:rPr lang="ar-OM" sz="2800" b="1" dirty="0">
                <a:solidFill>
                  <a:srgbClr val="006600"/>
                </a:solidFill>
              </a:rPr>
              <a:t>)</a:t>
            </a:r>
            <a:r>
              <a:rPr lang="ar-DZ" sz="2800" b="1" dirty="0">
                <a:solidFill>
                  <a:srgbClr val="006600"/>
                </a:solidFill>
              </a:rPr>
              <a:t>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2800" b="1" dirty="0">
                <a:solidFill>
                  <a:srgbClr val="006600"/>
                </a:solidFill>
              </a:rPr>
              <a:t>جزء ذو مَيل يبيّن أن القطار كان يتسارع.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27970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2800" b="1" dirty="0">
                <a:solidFill>
                  <a:srgbClr val="C00000"/>
                </a:solidFill>
              </a:rPr>
              <a:t>الخطوة 2: يبيّن المثلث كيفية حساب الميل من التمثيل</a:t>
            </a:r>
            <a:r>
              <a:rPr lang="ar-OM" sz="2800" b="1" dirty="0">
                <a:solidFill>
                  <a:srgbClr val="C00000"/>
                </a:solidFill>
              </a:rPr>
              <a:t> </a:t>
            </a:r>
            <a:r>
              <a:rPr lang="ar-DZ" sz="2800" b="1" dirty="0">
                <a:solidFill>
                  <a:srgbClr val="C00000"/>
                </a:solidFill>
              </a:rPr>
              <a:t>البياني، وهذا يعطينا مقدار التسارع.</a:t>
            </a:r>
            <a:endParaRPr lang="en-US" sz="2800" b="1" dirty="0">
              <a:solidFill>
                <a:srgbClr val="C00000"/>
              </a:solidFill>
            </a:endParaRPr>
          </a:p>
          <a:p>
            <a:pPr marL="514350" indent="-514350" algn="justLow" rtl="1">
              <a:lnSpc>
                <a:spcPct val="200000"/>
              </a:lnSpc>
            </a:pPr>
            <a:r>
              <a:rPr lang="ar-DZ" sz="2800" b="1" dirty="0">
                <a:solidFill>
                  <a:srgbClr val="006600"/>
                </a:solidFill>
              </a:rPr>
              <a:t>التسارع:</a:t>
            </a:r>
            <a:r>
              <a:rPr lang="en-US" sz="2800" b="1" dirty="0">
                <a:solidFill>
                  <a:srgbClr val="006600"/>
                </a:solidFill>
              </a:rPr>
              <a:t> a =                                 </a:t>
            </a:r>
            <a:endParaRPr lang="ar-OM" sz="2800" b="1" dirty="0">
              <a:solidFill>
                <a:srgbClr val="006600"/>
              </a:solidFill>
            </a:endParaRPr>
          </a:p>
          <a:p>
            <a:pPr algn="r" rtl="1">
              <a:lnSpc>
                <a:spcPct val="200000"/>
              </a:lnSpc>
            </a:pPr>
            <a:r>
              <a:rPr lang="en-US" sz="2800" b="1" dirty="0">
                <a:solidFill>
                  <a:srgbClr val="006600"/>
                </a:solidFill>
              </a:rPr>
              <a:t>=                     = </a:t>
            </a:r>
            <a:r>
              <a:rPr lang="en-US" sz="2600" b="1" dirty="0">
                <a:solidFill>
                  <a:srgbClr val="006600"/>
                </a:solidFill>
              </a:rPr>
              <a:t>0.20 m/s</a:t>
            </a:r>
            <a:r>
              <a:rPr lang="en-US" sz="2600" b="1" baseline="30000" dirty="0">
                <a:solidFill>
                  <a:srgbClr val="006600"/>
                </a:solidFill>
              </a:rPr>
              <a:t>2       </a:t>
            </a:r>
            <a:endParaRPr lang="en-US" sz="2600" b="1" dirty="0">
              <a:solidFill>
                <a:srgbClr val="006600"/>
              </a:solidFill>
            </a:endParaRPr>
          </a:p>
          <a:p>
            <a:pPr algn="r" rtl="1"/>
            <a:r>
              <a:rPr lang="en-US" sz="2800" b="1" dirty="0">
                <a:solidFill>
                  <a:srgbClr val="006600"/>
                </a:solidFill>
              </a:rPr>
              <a:t>                                        </a:t>
            </a:r>
          </a:p>
        </p:txBody>
      </p:sp>
      <p:sp>
        <p:nvSpPr>
          <p:cNvPr id="8" name="Rectangle 7"/>
          <p:cNvSpPr/>
          <p:nvPr/>
        </p:nvSpPr>
        <p:spPr>
          <a:xfrm>
            <a:off x="756049" y="3755648"/>
            <a:ext cx="2749151" cy="89255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rtl="1"/>
            <a:r>
              <a:rPr lang="en-US" sz="2600" b="1" dirty="0">
                <a:solidFill>
                  <a:srgbClr val="006600"/>
                </a:solidFill>
              </a:rPr>
              <a:t>14.0 m/s – 6.0 m/s</a:t>
            </a:r>
          </a:p>
          <a:p>
            <a:pPr algn="ctr" rtl="1"/>
            <a:r>
              <a:rPr lang="en-US" sz="2600" b="1" dirty="0">
                <a:solidFill>
                  <a:srgbClr val="006600"/>
                </a:solidFill>
              </a:rPr>
              <a:t>60 s – 20 s</a:t>
            </a:r>
            <a:endParaRPr lang="ar-DZ" sz="2600" b="1" dirty="0">
              <a:solidFill>
                <a:srgbClr val="0066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43000" y="4670048"/>
            <a:ext cx="1224053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dirty="0">
                <a:solidFill>
                  <a:srgbClr val="006600"/>
                </a:solidFill>
              </a:rPr>
              <a:t>8.0 m/s</a:t>
            </a:r>
          </a:p>
          <a:p>
            <a:pPr algn="ctr"/>
            <a:r>
              <a:rPr lang="en-US" sz="2600" b="1" dirty="0">
                <a:solidFill>
                  <a:srgbClr val="006600"/>
                </a:solidFill>
              </a:rPr>
              <a:t>40 s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H="1" flipV="1">
            <a:off x="838200" y="4191000"/>
            <a:ext cx="2590800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9" idx="3"/>
            <a:endCxn id="9" idx="1"/>
          </p:cNvCxnSpPr>
          <p:nvPr/>
        </p:nvCxnSpPr>
        <p:spPr>
          <a:xfrm flipH="1">
            <a:off x="1143000" y="5116324"/>
            <a:ext cx="1224053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0" y="5473005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algn="r" rtl="1">
              <a:buFont typeface="Wingdings" pitchFamily="2" charset="2"/>
              <a:buChar char="v"/>
            </a:pPr>
            <a:r>
              <a:rPr lang="ar-DZ" sz="2800" b="1" dirty="0">
                <a:solidFill>
                  <a:srgbClr val="006600"/>
                </a:solidFill>
              </a:rPr>
              <a:t>لذلك فإن تسارُع القطار عند نزوله إلى أسفل التلّ قد بلغ</a:t>
            </a:r>
            <a:r>
              <a:rPr lang="ar-OM" sz="2800" b="1" dirty="0">
                <a:solidFill>
                  <a:srgbClr val="006600"/>
                </a:solidFill>
              </a:rPr>
              <a:t> :</a:t>
            </a:r>
          </a:p>
          <a:p>
            <a:pPr algn="r" rtl="1"/>
            <a:r>
              <a:rPr lang="en-US" sz="2800" b="1" dirty="0">
                <a:solidFill>
                  <a:srgbClr val="006600"/>
                </a:solidFill>
              </a:rPr>
              <a:t>.(0.20 m/s</a:t>
            </a:r>
            <a:r>
              <a:rPr lang="en-US" sz="2800" b="1" baseline="30000" dirty="0">
                <a:solidFill>
                  <a:srgbClr val="006600"/>
                </a:solidFill>
              </a:rPr>
              <a:t>2</a:t>
            </a:r>
            <a:r>
              <a:rPr lang="en-US" sz="2800" b="1" dirty="0">
                <a:solidFill>
                  <a:srgbClr val="006600"/>
                </a:solidFill>
              </a:rPr>
              <a:t>)       </a:t>
            </a:r>
            <a:endParaRPr lang="ar-DZ" sz="2800" b="1" dirty="0">
              <a:solidFill>
                <a:srgbClr val="0066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4384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Straight Connector 16"/>
          <p:cNvCxnSpPr/>
          <p:nvPr/>
        </p:nvCxnSpPr>
        <p:spPr>
          <a:xfrm flipV="1">
            <a:off x="4572000" y="2209800"/>
            <a:ext cx="0" cy="466344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4" idx="2"/>
          </p:cNvCxnSpPr>
          <p:nvPr/>
        </p:nvCxnSpPr>
        <p:spPr>
          <a:xfrm flipH="1" flipV="1">
            <a:off x="0" y="2209800"/>
            <a:ext cx="457200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QA" dirty="0"/>
              <a:t> </a:t>
            </a:r>
            <a:endParaRPr lang="en-US" dirty="0"/>
          </a:p>
        </p:txBody>
      </p:sp>
      <p:sp>
        <p:nvSpPr>
          <p:cNvPr id="3" name="Freeform 2"/>
          <p:cNvSpPr/>
          <p:nvPr/>
        </p:nvSpPr>
        <p:spPr>
          <a:xfrm>
            <a:off x="7696200" y="0"/>
            <a:ext cx="1447800" cy="533400"/>
          </a:xfrm>
          <a:custGeom>
            <a:avLst/>
            <a:gdLst>
              <a:gd name="connsiteX0" fmla="*/ 0 w 1371600"/>
              <a:gd name="connsiteY0" fmla="*/ 0 h 533400"/>
              <a:gd name="connsiteX1" fmla="*/ 1371600 w 1371600"/>
              <a:gd name="connsiteY1" fmla="*/ 0 h 533400"/>
              <a:gd name="connsiteX2" fmla="*/ 1371600 w 1371600"/>
              <a:gd name="connsiteY2" fmla="*/ 533400 h 533400"/>
              <a:gd name="connsiteX3" fmla="*/ 0 w 1371600"/>
              <a:gd name="connsiteY3" fmla="*/ 533400 h 533400"/>
              <a:gd name="connsiteX4" fmla="*/ 0 w 1371600"/>
              <a:gd name="connsiteY4" fmla="*/ 0 h 533400"/>
              <a:gd name="connsiteX0" fmla="*/ 0 w 1371600"/>
              <a:gd name="connsiteY0" fmla="*/ 0 h 533400"/>
              <a:gd name="connsiteX1" fmla="*/ 1371600 w 1371600"/>
              <a:gd name="connsiteY1" fmla="*/ 0 h 533400"/>
              <a:gd name="connsiteX2" fmla="*/ 1371600 w 1371600"/>
              <a:gd name="connsiteY2" fmla="*/ 533400 h 533400"/>
              <a:gd name="connsiteX3" fmla="*/ 228600 w 1371600"/>
              <a:gd name="connsiteY3" fmla="*/ 533400 h 533400"/>
              <a:gd name="connsiteX4" fmla="*/ 0 w 1371600"/>
              <a:gd name="connsiteY4" fmla="*/ 533400 h 533400"/>
              <a:gd name="connsiteX5" fmla="*/ 0 w 1371600"/>
              <a:gd name="connsiteY5" fmla="*/ 0 h 533400"/>
              <a:gd name="connsiteX0" fmla="*/ 0 w 1371600"/>
              <a:gd name="connsiteY0" fmla="*/ 0 h 533400"/>
              <a:gd name="connsiteX1" fmla="*/ 1371600 w 1371600"/>
              <a:gd name="connsiteY1" fmla="*/ 0 h 533400"/>
              <a:gd name="connsiteX2" fmla="*/ 1371600 w 1371600"/>
              <a:gd name="connsiteY2" fmla="*/ 533400 h 533400"/>
              <a:gd name="connsiteX3" fmla="*/ 228600 w 1371600"/>
              <a:gd name="connsiteY3" fmla="*/ 533400 h 533400"/>
              <a:gd name="connsiteX4" fmla="*/ 0 w 1371600"/>
              <a:gd name="connsiteY4" fmla="*/ 533400 h 533400"/>
              <a:gd name="connsiteX5" fmla="*/ 0 w 1371600"/>
              <a:gd name="connsiteY5" fmla="*/ 304800 h 533400"/>
              <a:gd name="connsiteX6" fmla="*/ 0 w 1371600"/>
              <a:gd name="connsiteY6" fmla="*/ 0 h 533400"/>
              <a:gd name="connsiteX0" fmla="*/ 0 w 1371600"/>
              <a:gd name="connsiteY0" fmla="*/ 0 h 533400"/>
              <a:gd name="connsiteX1" fmla="*/ 1371600 w 1371600"/>
              <a:gd name="connsiteY1" fmla="*/ 0 h 533400"/>
              <a:gd name="connsiteX2" fmla="*/ 1371600 w 1371600"/>
              <a:gd name="connsiteY2" fmla="*/ 533400 h 533400"/>
              <a:gd name="connsiteX3" fmla="*/ 228600 w 1371600"/>
              <a:gd name="connsiteY3" fmla="*/ 533400 h 533400"/>
              <a:gd name="connsiteX4" fmla="*/ 76200 w 1371600"/>
              <a:gd name="connsiteY4" fmla="*/ 457200 h 533400"/>
              <a:gd name="connsiteX5" fmla="*/ 0 w 1371600"/>
              <a:gd name="connsiteY5" fmla="*/ 304800 h 533400"/>
              <a:gd name="connsiteX6" fmla="*/ 0 w 1371600"/>
              <a:gd name="connsiteY6" fmla="*/ 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533400">
                <a:moveTo>
                  <a:pt x="0" y="0"/>
                </a:moveTo>
                <a:lnTo>
                  <a:pt x="1371600" y="0"/>
                </a:lnTo>
                <a:lnTo>
                  <a:pt x="1371600" y="533400"/>
                </a:lnTo>
                <a:lnTo>
                  <a:pt x="228600" y="533400"/>
                </a:lnTo>
                <a:lnTo>
                  <a:pt x="76200" y="4572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8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OM" sz="3000" b="1" dirty="0">
                <a:solidFill>
                  <a:schemeClr val="bg1"/>
                </a:solidFill>
              </a:rPr>
              <a:t>سؤال</a:t>
            </a:r>
            <a:endParaRPr lang="ar-DZ" sz="30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33400"/>
            <a:ext cx="9144000" cy="4903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lnSpc>
                <a:spcPts val="4200"/>
              </a:lnSpc>
              <a:buFont typeface="+mj-lt"/>
              <a:buAutoNum type="arabicParenR" startAt="16"/>
            </a:pPr>
            <a:r>
              <a:rPr lang="ar-DZ" sz="3000" b="1" dirty="0"/>
              <a:t>تحرَّكت سيّارة لمدّة</a:t>
            </a:r>
            <a:r>
              <a:rPr lang="ar-OM" sz="3000" b="1" dirty="0"/>
              <a:t> (</a:t>
            </a:r>
            <a:r>
              <a:rPr lang="en-US" sz="3000" b="1" dirty="0"/>
              <a:t>10s</a:t>
            </a:r>
            <a:r>
              <a:rPr lang="ar-OM" sz="3000" b="1" dirty="0"/>
              <a:t>)</a:t>
            </a:r>
            <a:r>
              <a:rPr lang="en-US" sz="3000" b="1" dirty="0"/>
              <a:t> </a:t>
            </a:r>
            <a:r>
              <a:rPr lang="ar-DZ" sz="3000" b="1" dirty="0"/>
              <a:t>بسرعة ثابتة</a:t>
            </a:r>
            <a:r>
              <a:rPr lang="ar-OM" sz="3000" b="1" dirty="0"/>
              <a:t> (</a:t>
            </a:r>
            <a:r>
              <a:rPr lang="en-US" sz="3000" b="1" dirty="0"/>
              <a:t>20m/s</a:t>
            </a:r>
            <a:r>
              <a:rPr lang="ar-OM" sz="3000" b="1" dirty="0"/>
              <a:t>) </a:t>
            </a:r>
            <a:r>
              <a:rPr lang="ar-DZ" sz="3000" b="1" dirty="0"/>
              <a:t>على طول طريق مستقيم. تغيّر أمامها ضوء إشارة</a:t>
            </a:r>
            <a:r>
              <a:rPr lang="ar-OM" sz="3000" b="1" dirty="0"/>
              <a:t> </a:t>
            </a:r>
            <a:r>
              <a:rPr lang="ar-DZ" sz="3000" b="1" dirty="0"/>
              <a:t>المرور إلى اللون الأحمر، فتناقصت سرعتها بمعدَّل</a:t>
            </a:r>
            <a:r>
              <a:rPr lang="ar-OM" sz="3000" b="1" dirty="0"/>
              <a:t> </a:t>
            </a:r>
            <a:r>
              <a:rPr lang="ar-DZ" sz="3000" b="1" dirty="0"/>
              <a:t>ثابت </a:t>
            </a:r>
            <a:r>
              <a:rPr lang="ar-OM" sz="3000" b="1" dirty="0"/>
              <a:t>(</a:t>
            </a:r>
            <a:r>
              <a:rPr lang="ar-DZ" sz="3000" b="1" dirty="0"/>
              <a:t>تباطؤ</a:t>
            </a:r>
            <a:r>
              <a:rPr lang="ar-OM" sz="3000" b="1" dirty="0"/>
              <a:t>)</a:t>
            </a:r>
            <a:r>
              <a:rPr lang="ar-DZ" sz="3000" b="1" dirty="0"/>
              <a:t>، حيث توقّفت بعد مرور</a:t>
            </a:r>
            <a:r>
              <a:rPr lang="ar-OM" sz="3000" b="1" dirty="0"/>
              <a:t> (</a:t>
            </a:r>
            <a:r>
              <a:rPr lang="en-US" sz="3000" b="1" dirty="0"/>
              <a:t>8s</a:t>
            </a:r>
            <a:r>
              <a:rPr lang="ar-OM" sz="3000" b="1" dirty="0"/>
              <a:t>).</a:t>
            </a:r>
            <a:r>
              <a:rPr lang="ar-DZ" sz="3000" b="1" dirty="0"/>
              <a:t> </a:t>
            </a:r>
            <a:endParaRPr lang="en-US" sz="3000" b="1" dirty="0"/>
          </a:p>
          <a:p>
            <a:pPr marL="514350" indent="-514350" algn="justLow" rtl="1">
              <a:lnSpc>
                <a:spcPts val="4200"/>
              </a:lnSpc>
              <a:buFont typeface="+mj-cs"/>
              <a:buAutoNum type="arabic2Minus"/>
            </a:pPr>
            <a:r>
              <a:rPr lang="ar-DZ" sz="3000" b="1" dirty="0"/>
              <a:t>وضّح بتمثيل بياني </a:t>
            </a:r>
            <a:r>
              <a:rPr lang="ar-OM" sz="3000" b="1" dirty="0"/>
              <a:t>(</a:t>
            </a:r>
            <a:r>
              <a:rPr lang="ar-DZ" sz="3000" b="1" dirty="0"/>
              <a:t>السرعة/الزمن</a:t>
            </a:r>
            <a:r>
              <a:rPr lang="ar-OM" sz="3000" b="1" dirty="0"/>
              <a:t>)</a:t>
            </a:r>
            <a:r>
              <a:rPr lang="ar-DZ" sz="3000" b="1" dirty="0"/>
              <a:t> حركة</a:t>
            </a:r>
            <a:r>
              <a:rPr lang="ar-OM" sz="3000" b="1" dirty="0"/>
              <a:t> </a:t>
            </a:r>
            <a:r>
              <a:rPr lang="ar-DZ" sz="3000" b="1" dirty="0"/>
              <a:t>السيّارة خلال</a:t>
            </a:r>
            <a:r>
              <a:rPr lang="ar-OM" sz="3000" b="1" dirty="0"/>
              <a:t> (</a:t>
            </a:r>
            <a:r>
              <a:rPr lang="en-US" sz="3000" b="1" dirty="0"/>
              <a:t>18s</a:t>
            </a:r>
            <a:r>
              <a:rPr lang="ar-OM" sz="3000" b="1" dirty="0"/>
              <a:t>)</a:t>
            </a:r>
            <a:r>
              <a:rPr lang="ar-DZ" sz="3000" b="1" dirty="0"/>
              <a:t> كما وصفت.</a:t>
            </a:r>
          </a:p>
          <a:p>
            <a:pPr marL="514350" indent="-514350" algn="justLow" rtl="1">
              <a:lnSpc>
                <a:spcPts val="4200"/>
              </a:lnSpc>
              <a:buFont typeface="+mj-cs"/>
              <a:buAutoNum type="arabic2Minus"/>
            </a:pPr>
            <a:r>
              <a:rPr lang="ar-DZ" sz="3000" b="1" dirty="0"/>
              <a:t>استخدم التمثيل البياني لاستنتاج مقدار تسارع</a:t>
            </a:r>
            <a:r>
              <a:rPr lang="ar-OM" sz="3000" b="1" dirty="0"/>
              <a:t> </a:t>
            </a:r>
            <a:r>
              <a:rPr lang="ar-DZ" sz="3000" b="1" dirty="0"/>
              <a:t>السيّارة أثناء تناقص سرعتها.</a:t>
            </a:r>
          </a:p>
          <a:p>
            <a:pPr marL="514350" indent="-514350" algn="justLow" rtl="1">
              <a:lnSpc>
                <a:spcPts val="4200"/>
              </a:lnSpc>
              <a:buFont typeface="+mj-cs"/>
              <a:buAutoNum type="arabic2Minus"/>
            </a:pPr>
            <a:r>
              <a:rPr lang="ar-DZ" sz="3000" b="1" dirty="0"/>
              <a:t>استخدم التمثيل البياني لاستنتاج المسافة التي</a:t>
            </a:r>
            <a:r>
              <a:rPr lang="ar-OM" sz="3000" b="1" dirty="0"/>
              <a:t> </a:t>
            </a:r>
            <a:r>
              <a:rPr lang="ar-DZ" sz="3000" b="1" dirty="0"/>
              <a:t>قطعتها السيّارة خلال</a:t>
            </a:r>
            <a:r>
              <a:rPr lang="ar-OM" sz="3000" b="1" dirty="0"/>
              <a:t> (</a:t>
            </a:r>
            <a:r>
              <a:rPr lang="en-US" sz="3000" b="1" dirty="0"/>
              <a:t>18s</a:t>
            </a:r>
            <a:r>
              <a:rPr lang="ar-OM" sz="3000" b="1" dirty="0"/>
              <a:t>).</a:t>
            </a:r>
            <a:endParaRPr lang="ar-DZ" sz="30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QA" dirty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000" b="1" dirty="0">
                <a:solidFill>
                  <a:srgbClr val="7030A0"/>
                </a:solidFill>
              </a:rPr>
              <a:t>السرعة والسرعة المُتَّجهة</a:t>
            </a: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/>
              <a:t>يختلف، في الفيزياء، مصطلحا السرعة والسرعة المُتَّجهة</a:t>
            </a:r>
            <a:r>
              <a:rPr lang="ar-OM" sz="3000" b="1" dirty="0"/>
              <a:t> </a:t>
            </a:r>
            <a:r>
              <a:rPr lang="ar-DZ" sz="3000" b="1" dirty="0"/>
              <a:t>من حيث المعنى، بالرغم من ارتباط إحداهما بالأخرى</a:t>
            </a:r>
            <a:r>
              <a:rPr lang="ar-OM" sz="3000" b="1" dirty="0"/>
              <a:t> </a:t>
            </a:r>
            <a:r>
              <a:rPr lang="ar-DZ" sz="3000" b="1" dirty="0"/>
              <a:t>ارتباطًا وثيقًا: </a:t>
            </a:r>
            <a:endParaRPr lang="ar-OM" sz="3000" b="1" dirty="0"/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>
                <a:solidFill>
                  <a:srgbClr val="C00000"/>
                </a:solidFill>
              </a:rPr>
              <a:t>السرعة المُتَّجهة </a:t>
            </a:r>
            <a:r>
              <a:rPr lang="en-US" sz="3000" b="1" dirty="0">
                <a:solidFill>
                  <a:srgbClr val="C00000"/>
                </a:solidFill>
              </a:rPr>
              <a:t>velocity</a:t>
            </a:r>
            <a:r>
              <a:rPr lang="ar-OM" sz="3000" b="1" dirty="0">
                <a:solidFill>
                  <a:srgbClr val="C00000"/>
                </a:solidFill>
              </a:rPr>
              <a:t> </a:t>
            </a:r>
            <a:r>
              <a:rPr lang="ar-DZ" sz="3000" b="1" dirty="0">
                <a:solidFill>
                  <a:srgbClr val="C00000"/>
                </a:solidFill>
              </a:rPr>
              <a:t>هي سرعة جسم</a:t>
            </a:r>
            <a:r>
              <a:rPr lang="ar-OM" sz="3000" b="1" dirty="0">
                <a:solidFill>
                  <a:srgbClr val="C00000"/>
                </a:solidFill>
              </a:rPr>
              <a:t> </a:t>
            </a:r>
            <a:r>
              <a:rPr lang="ar-DZ" sz="3000" b="1" dirty="0">
                <a:solidFill>
                  <a:srgbClr val="C00000"/>
                </a:solidFill>
              </a:rPr>
              <a:t>ما باتجاه معيّن.</a:t>
            </a:r>
          </a:p>
          <a:p>
            <a:pPr marL="514350" indent="-514350" algn="justLow" rtl="1">
              <a:buFont typeface="Wingdings" pitchFamily="2" charset="2"/>
              <a:buChar char="Ø"/>
            </a:pPr>
            <a:r>
              <a:rPr lang="ar-DZ" sz="3000" b="1" dirty="0">
                <a:solidFill>
                  <a:srgbClr val="002060"/>
                </a:solidFill>
              </a:rPr>
              <a:t>لذلك، يمكننا القول إن سرعة الطائرة تبلغ</a:t>
            </a:r>
            <a:r>
              <a:rPr lang="en-US" sz="3000" b="1" dirty="0">
                <a:solidFill>
                  <a:srgbClr val="002060"/>
                </a:solidFill>
              </a:rPr>
              <a:t>200m/s ،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ولكن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سرعتها المتَّجهة هي</a:t>
            </a:r>
            <a:r>
              <a:rPr lang="en-US" sz="3000" b="1" dirty="0">
                <a:solidFill>
                  <a:srgbClr val="002060"/>
                </a:solidFill>
              </a:rPr>
              <a:t>200m/s 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نحو الشمال. يجب أن نعطي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اتجاه السرعة، وإلا فلن تكون المعلومات مُكتمِلة.</a:t>
            </a:r>
            <a:endParaRPr lang="ar-OM" sz="3000" b="1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399472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>
                <a:solidFill>
                  <a:srgbClr val="006600"/>
                </a:solidFill>
              </a:rPr>
              <a:t>يمكنك التفكير بالتسارع، في معظم الحالات، كتغيّر في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السرعة. مع ذلك، فإن مصطلح التسارع يُعرَّف من خلال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ربطه بمصطلح السرعة المتَّجهة، بدلً</a:t>
            </a:r>
            <a:r>
              <a:rPr lang="ar-OM" sz="3000" b="1" dirty="0">
                <a:solidFill>
                  <a:srgbClr val="006600"/>
                </a:solidFill>
              </a:rPr>
              <a:t>ا</a:t>
            </a:r>
            <a:r>
              <a:rPr lang="ar-DZ" sz="3000" b="1" dirty="0">
                <a:solidFill>
                  <a:srgbClr val="006600"/>
                </a:solidFill>
              </a:rPr>
              <a:t> من السرعة، كالآتي:</a:t>
            </a:r>
          </a:p>
        </p:txBody>
      </p:sp>
      <p:sp>
        <p:nvSpPr>
          <p:cNvPr id="6" name="Freeform 5"/>
          <p:cNvSpPr/>
          <p:nvPr/>
        </p:nvSpPr>
        <p:spPr>
          <a:xfrm>
            <a:off x="152400" y="4876800"/>
            <a:ext cx="8839200" cy="533400"/>
          </a:xfrm>
          <a:custGeom>
            <a:avLst/>
            <a:gdLst>
              <a:gd name="connsiteX0" fmla="*/ 0 w 6858000"/>
              <a:gd name="connsiteY0" fmla="*/ 0 h 3048000"/>
              <a:gd name="connsiteX1" fmla="*/ 6858000 w 6858000"/>
              <a:gd name="connsiteY1" fmla="*/ 0 h 3048000"/>
              <a:gd name="connsiteX2" fmla="*/ 6858000 w 6858000"/>
              <a:gd name="connsiteY2" fmla="*/ 3048000 h 3048000"/>
              <a:gd name="connsiteX3" fmla="*/ 0 w 6858000"/>
              <a:gd name="connsiteY3" fmla="*/ 3048000 h 3048000"/>
              <a:gd name="connsiteX4" fmla="*/ 0 w 6858000"/>
              <a:gd name="connsiteY4" fmla="*/ 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3048000">
                <a:moveTo>
                  <a:pt x="0" y="0"/>
                </a:moveTo>
                <a:lnTo>
                  <a:pt x="6858000" y="0"/>
                </a:lnTo>
                <a:lnTo>
                  <a:pt x="6858000" y="3048000"/>
                </a:lnTo>
                <a:lnTo>
                  <a:pt x="0" y="3048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OM" sz="3000" b="1" dirty="0"/>
              <a:t>     </a:t>
            </a:r>
            <a:r>
              <a:rPr lang="ar-DZ" sz="3000" b="1" dirty="0"/>
              <a:t>مصطلحات علمي</a:t>
            </a:r>
            <a:r>
              <a:rPr lang="ar-OM" sz="3000" b="1" dirty="0"/>
              <a:t>ة</a:t>
            </a:r>
          </a:p>
        </p:txBody>
      </p:sp>
      <p:sp>
        <p:nvSpPr>
          <p:cNvPr id="7" name="Freeform 6"/>
          <p:cNvSpPr/>
          <p:nvPr/>
        </p:nvSpPr>
        <p:spPr>
          <a:xfrm>
            <a:off x="152399" y="5334000"/>
            <a:ext cx="8839201" cy="1447800"/>
          </a:xfrm>
          <a:custGeom>
            <a:avLst/>
            <a:gdLst>
              <a:gd name="connsiteX0" fmla="*/ 0 w 6858000"/>
              <a:gd name="connsiteY0" fmla="*/ 0 h 3048000"/>
              <a:gd name="connsiteX1" fmla="*/ 6858000 w 6858000"/>
              <a:gd name="connsiteY1" fmla="*/ 0 h 3048000"/>
              <a:gd name="connsiteX2" fmla="*/ 6858000 w 6858000"/>
              <a:gd name="connsiteY2" fmla="*/ 3048000 h 3048000"/>
              <a:gd name="connsiteX3" fmla="*/ 0 w 6858000"/>
              <a:gd name="connsiteY3" fmla="*/ 3048000 h 3048000"/>
              <a:gd name="connsiteX4" fmla="*/ 0 w 6858000"/>
              <a:gd name="connsiteY4" fmla="*/ 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3048000">
                <a:moveTo>
                  <a:pt x="0" y="0"/>
                </a:moveTo>
                <a:lnTo>
                  <a:pt x="6858000" y="0"/>
                </a:lnTo>
                <a:lnTo>
                  <a:pt x="6858000" y="3048000"/>
                </a:lnTo>
                <a:lnTo>
                  <a:pt x="0" y="3048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/>
            <a:endParaRPr lang="ar-OM" sz="3000" b="1" dirty="0"/>
          </a:p>
        </p:txBody>
      </p:sp>
      <p:sp>
        <p:nvSpPr>
          <p:cNvPr id="8" name="Oval 7"/>
          <p:cNvSpPr/>
          <p:nvPr/>
        </p:nvSpPr>
        <p:spPr>
          <a:xfrm>
            <a:off x="8610600" y="4724400"/>
            <a:ext cx="484174" cy="685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en-US" sz="3200" b="1" dirty="0">
                <a:sym typeface="Webdings"/>
              </a:rPr>
              <a:t></a:t>
            </a:r>
            <a:endParaRPr lang="ar-DZ" sz="3200" dirty="0"/>
          </a:p>
        </p:txBody>
      </p:sp>
      <p:sp>
        <p:nvSpPr>
          <p:cNvPr id="9" name="Rectangle 8"/>
          <p:cNvSpPr/>
          <p:nvPr/>
        </p:nvSpPr>
        <p:spPr>
          <a:xfrm>
            <a:off x="0" y="5334000"/>
            <a:ext cx="90678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/>
            <a:r>
              <a:rPr lang="ar-DZ" sz="3000" b="1" dirty="0">
                <a:solidFill>
                  <a:srgbClr val="C00000"/>
                </a:solidFill>
              </a:rPr>
              <a:t>التسارع </a:t>
            </a:r>
            <a:r>
              <a:rPr lang="en-US" sz="3000" b="1" dirty="0">
                <a:solidFill>
                  <a:srgbClr val="C00000"/>
                </a:solidFill>
              </a:rPr>
              <a:t>Acceleration</a:t>
            </a:r>
            <a:r>
              <a:rPr lang="ar-OM" sz="3000" b="1" dirty="0">
                <a:solidFill>
                  <a:srgbClr val="C00000"/>
                </a:solidFill>
              </a:rPr>
              <a:t>: </a:t>
            </a:r>
            <a:r>
              <a:rPr lang="ar-DZ" sz="3000" b="1" dirty="0"/>
              <a:t>معدّل</a:t>
            </a:r>
            <a:r>
              <a:rPr lang="ar-OM" sz="3000" b="1" dirty="0"/>
              <a:t> </a:t>
            </a:r>
            <a:r>
              <a:rPr lang="ar-DZ" sz="3000" b="1" dirty="0"/>
              <a:t>التغيّر في السرعة المتَّجهة</a:t>
            </a:r>
            <a:r>
              <a:rPr lang="ar-OM" sz="3000" b="1" dirty="0"/>
              <a:t> </a:t>
            </a:r>
            <a:r>
              <a:rPr lang="ar-DZ" sz="3000" b="1" dirty="0"/>
              <a:t>لجسم ما.</a:t>
            </a:r>
          </a:p>
        </p:txBody>
      </p:sp>
      <p:sp>
        <p:nvSpPr>
          <p:cNvPr id="10" name="Rectangle 9"/>
          <p:cNvSpPr/>
          <p:nvPr/>
        </p:nvSpPr>
        <p:spPr>
          <a:xfrm>
            <a:off x="7000038" y="6096000"/>
            <a:ext cx="149271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 algn="justLow" rtl="1"/>
            <a:r>
              <a:rPr lang="ar-DZ" sz="3000" b="1" dirty="0">
                <a:solidFill>
                  <a:srgbClr val="660033"/>
                </a:solidFill>
              </a:rPr>
              <a:t>التسارع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29000" y="5842337"/>
            <a:ext cx="344838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 algn="ctr" rtl="1"/>
            <a:r>
              <a:rPr lang="ar-DZ" sz="3000" b="1" dirty="0">
                <a:solidFill>
                  <a:srgbClr val="660033"/>
                </a:solidFill>
              </a:rPr>
              <a:t>التغيّر في السرعة المتّجهة</a:t>
            </a:r>
            <a:endParaRPr lang="ar-OM" sz="3000" b="1" dirty="0">
              <a:solidFill>
                <a:srgbClr val="660033"/>
              </a:solidFill>
            </a:endParaRPr>
          </a:p>
          <a:p>
            <a:pPr marL="514350" indent="-514350" algn="ctr" rtl="1"/>
            <a:r>
              <a:rPr lang="ar-DZ" sz="3000" b="1" dirty="0">
                <a:solidFill>
                  <a:srgbClr val="660033"/>
                </a:solidFill>
              </a:rPr>
              <a:t>الزمن المُستغرَق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H="1" flipV="1">
            <a:off x="3629190" y="6400800"/>
            <a:ext cx="3248191" cy="0"/>
          </a:xfrm>
          <a:prstGeom prst="line">
            <a:avLst/>
          </a:prstGeom>
          <a:ln w="28575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ar-QA" dirty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200" b="1" dirty="0">
                <a:solidFill>
                  <a:schemeClr val="bg1"/>
                </a:solidFill>
              </a:rPr>
              <a:t>ملخَّص</a:t>
            </a:r>
          </a:p>
          <a:p>
            <a:pPr algn="r" rtl="1"/>
            <a:r>
              <a:rPr lang="ar-DZ" sz="3000" b="1" i="1" dirty="0"/>
              <a:t>ما يجب أن تعرفه:</a:t>
            </a:r>
            <a:endParaRPr lang="ar-DZ" sz="3000" i="1" dirty="0"/>
          </a:p>
        </p:txBody>
      </p:sp>
      <p:sp>
        <p:nvSpPr>
          <p:cNvPr id="5" name="Rectangle 4"/>
          <p:cNvSpPr/>
          <p:nvPr/>
        </p:nvSpPr>
        <p:spPr>
          <a:xfrm>
            <a:off x="0" y="1066800"/>
            <a:ext cx="9144000" cy="4161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r" rtl="1">
              <a:lnSpc>
                <a:spcPct val="150000"/>
              </a:lnSpc>
              <a:buClr>
                <a:srgbClr val="800080"/>
              </a:buClr>
              <a:buFont typeface="Wingdings" pitchFamily="2" charset="2"/>
              <a:buChar char="§"/>
            </a:pPr>
            <a:r>
              <a:rPr lang="ar-DZ" sz="3000" b="1" dirty="0"/>
              <a:t>كيفية تفسير التمثيلَين البيانيّين </a:t>
            </a:r>
            <a:r>
              <a:rPr lang="ar-OM" sz="3000" b="1" dirty="0"/>
              <a:t>(</a:t>
            </a:r>
            <a:r>
              <a:rPr lang="ar-DZ" sz="3000" b="1" dirty="0"/>
              <a:t>المسافة/الزمن</a:t>
            </a:r>
            <a:r>
              <a:rPr lang="ar-OM" sz="3000" b="1" dirty="0"/>
              <a:t>) </a:t>
            </a:r>
            <a:r>
              <a:rPr lang="ar-DZ" sz="3000" b="1" dirty="0"/>
              <a:t>و</a:t>
            </a:r>
            <a:r>
              <a:rPr lang="ar-OM" sz="3000" b="1" dirty="0"/>
              <a:t> (</a:t>
            </a:r>
            <a:r>
              <a:rPr lang="ar-DZ" sz="3000" b="1" dirty="0"/>
              <a:t>السرعة/الزمن</a:t>
            </a:r>
            <a:r>
              <a:rPr lang="ar-OM" sz="3000" b="1" dirty="0"/>
              <a:t>)</a:t>
            </a:r>
            <a:r>
              <a:rPr lang="ar-DZ" sz="3000" b="1" dirty="0"/>
              <a:t>.</a:t>
            </a:r>
          </a:p>
          <a:p>
            <a:pPr marL="514350" indent="-514350" algn="r" rtl="1">
              <a:lnSpc>
                <a:spcPct val="150000"/>
              </a:lnSpc>
              <a:buClr>
                <a:srgbClr val="800080"/>
              </a:buClr>
              <a:buFont typeface="Wingdings" pitchFamily="2" charset="2"/>
              <a:buChar char="§"/>
            </a:pPr>
            <a:r>
              <a:rPr lang="ar-DZ" sz="3000" b="1" dirty="0"/>
              <a:t>حساب السرعة.</a:t>
            </a:r>
          </a:p>
          <a:p>
            <a:pPr marL="514350" indent="-514350" algn="r" rtl="1">
              <a:lnSpc>
                <a:spcPct val="150000"/>
              </a:lnSpc>
              <a:buClr>
                <a:srgbClr val="800080"/>
              </a:buClr>
              <a:buFont typeface="Wingdings" pitchFamily="2" charset="2"/>
              <a:buChar char="§"/>
            </a:pPr>
            <a:r>
              <a:rPr lang="ar-DZ" sz="3000" b="1" dirty="0"/>
              <a:t>مفهوم التسارع.</a:t>
            </a:r>
          </a:p>
          <a:p>
            <a:pPr marL="514350" indent="-514350" algn="r" rtl="1">
              <a:lnSpc>
                <a:spcPct val="150000"/>
              </a:lnSpc>
              <a:buClr>
                <a:srgbClr val="800080"/>
              </a:buClr>
              <a:buFont typeface="Wingdings" pitchFamily="2" charset="2"/>
              <a:buChar char="§"/>
            </a:pPr>
            <a:r>
              <a:rPr lang="ar-DZ" sz="3000" b="1" dirty="0"/>
              <a:t>حساب التسارع.</a:t>
            </a:r>
          </a:p>
          <a:p>
            <a:pPr marL="514350" indent="-514350" algn="r" rtl="1">
              <a:lnSpc>
                <a:spcPct val="150000"/>
              </a:lnSpc>
              <a:buClr>
                <a:srgbClr val="800080"/>
              </a:buClr>
              <a:buFont typeface="Wingdings" pitchFamily="2" charset="2"/>
              <a:buChar char="§"/>
            </a:pPr>
            <a:r>
              <a:rPr lang="ar-DZ" sz="3000" b="1" dirty="0"/>
              <a:t>تسارع الجاذبية الأرضية ثابت قرب سطح الأرض.</a:t>
            </a:r>
          </a:p>
          <a:p>
            <a:pPr marL="514350" indent="-514350" algn="r" rtl="1">
              <a:lnSpc>
                <a:spcPct val="150000"/>
              </a:lnSpc>
              <a:buClr>
                <a:srgbClr val="800080"/>
              </a:buClr>
              <a:buFont typeface="Wingdings" pitchFamily="2" charset="2"/>
              <a:buChar char="§"/>
            </a:pPr>
            <a:r>
              <a:rPr lang="ar-DZ" sz="3000" b="1" dirty="0"/>
              <a:t>الفرق بين السرعة والسرعة المتَّجهة.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</TotalTime>
  <Words>1682</Words>
  <Application>Microsoft Office PowerPoint</Application>
  <PresentationFormat>عرض على الشاشة (4:3)</PresentationFormat>
  <Paragraphs>209</Paragraphs>
  <Slides>19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Office Theme</vt:lpstr>
      <vt:lpstr>2-4 حساب السرعة والتسارُع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96893833765</cp:lastModifiedBy>
  <cp:revision>521</cp:revision>
  <dcterms:created xsi:type="dcterms:W3CDTF">2019-05-27T13:48:50Z</dcterms:created>
  <dcterms:modified xsi:type="dcterms:W3CDTF">2021-09-24T21:25:59Z</dcterms:modified>
</cp:coreProperties>
</file>