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>
      <a:defRPr lang="ar-ER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6D7D68-07F8-47D1-AEF9-CFA55716E453}" type="datetimeFigureOut">
              <a:rPr lang="ar-OM" smtClean="0"/>
              <a:t>03/04/1445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2BA82A-776F-420A-86A2-8171287CA7C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55329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BA82A-776F-420A-86A2-8171287CA7C7}" type="slidenum">
              <a:rPr lang="ar-OM" smtClean="0"/>
              <a:t>6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61352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93E1F7-BBAE-8B6F-220E-AE6F56D5B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R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37BF229-DC54-0256-33B6-DE075DFBD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R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57340B-CECC-2E2B-C6C1-CE4AD7A6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4EA82A-D7C1-7E06-CF03-957D2CB5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R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04D5DE-7C2B-B8A1-EB36-AD3D7C48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153967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AF2A1D-AAD3-DCB0-CE44-1402967D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R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D85B587-C334-545E-F078-5D4F69426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R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8CEB2F-8A1B-4991-BDBC-49B9AFBC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66AF5-85F5-48D6-F6C0-FBFAE0C5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R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8CD0B8-3E8D-866F-604D-5E924D48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155745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79557F8-C6E3-5BD9-58EE-077DCE35B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R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5E35D7-E8C4-B0F9-FA68-1B61EE244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R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602757-3FD9-0B53-5B51-D067001D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7A8B49-ED65-00B8-B555-5D767C45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R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784A85-AA87-27FD-987C-A54F8366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25285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3379CC-9F8A-9747-D1E0-A9E25567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R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84DE32-6B2F-9411-96E4-85DE4DCFB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R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C7D46-0251-4F9B-CFFF-A8C187C7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CCF32A-488A-78D5-DFA8-49FA8FD7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R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E2569B-F89B-87D1-3AC9-324C08DC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105190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5DB863-3497-2B60-65EB-86741FBF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R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4D8AEE2-AC3D-69AC-677E-C42985B7E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2D4984-AD42-14F0-434C-C839F121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A87BA-C711-0838-9AA3-69C087F8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R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52EC19-02E2-E949-02EB-0E061DB7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402397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33EDA2-7FE5-DCDE-2003-5A74134F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R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4CE75C0-3665-8618-ACA1-C8CB3C41E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R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47CA56C-15FA-C192-392F-9A93C2759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R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F4E4E4-CA75-9F35-C942-A331E42E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C6EEBE-78CE-B9CA-ABF9-3B0F8B29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R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79432F-28DF-EDBF-1822-AA560C0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330218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0AD26E-F67F-3751-6C1F-A5B6D0FD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R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E5CF3A5-AE66-35B0-7F67-5584806A0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842BB2C-2794-06CF-EBF8-C0C82BA41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R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85B917B-57B1-BBBC-1D31-02BDD17FE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34E4E04-80F0-3973-B853-57E67C5DE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R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B9E46C1-F800-9040-7A14-90034BB4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286FC34-54CA-177B-AAFD-D65B4FE9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R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4D2710C-D92F-69EC-B189-5F0D6972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371182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F343CC-9A3F-5CC7-14F8-1EDA5DEB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R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E518B07-1927-91A1-8911-98E036FA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3C3E5E7-C910-0F96-4018-B84FA641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R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3EFCB51-86E9-E5F1-AED5-11880BCB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264643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10876D7-5144-F494-0F42-2CCBEEF4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B7ACD0-B7A6-351F-D894-E7E29563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R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93ECC0-C5CB-D6B7-2C91-7BC6BA6D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37477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0A780A-0F38-C6CF-F660-30895D16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R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980724-CCFE-50D3-EE65-4715CCCE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R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C5C250-4766-0998-1B8F-A32F26219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00D1AA8-8A24-8FFA-4B40-2ADEBA7E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D111081-CA8B-3089-96FB-5D6E0F72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R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B2F8449-151E-79FC-4663-EBEBDC79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308034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760AE6-CB4C-FAF4-9522-AE3B23A1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R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8F4BC31-4826-BF89-2546-1B386A914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R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9C95EAB-152C-921D-E290-9725AC9F0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F86132-3DE6-8AA6-DDD9-61E08942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1C89DB-6FCA-6094-8874-DAB47A3E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R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D40F03-C3A9-9B24-00DC-85E4AFA8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18778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BF286F0-B421-6D11-89B1-C78CD96F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R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022631-1789-B3D0-1B0B-75CA87F12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R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EA6B14-7484-79FB-DC7A-C310F8829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8DC06-0D20-4632-8B1F-9E4CD3649A3D}" type="datetimeFigureOut">
              <a:rPr lang="ar-ER" smtClean="0"/>
              <a:t>10/17/2023</a:t>
            </a:fld>
            <a:endParaRPr lang="ar-ER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2A179D-E8A3-1FD9-8D2F-47BD65883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R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B6CE3-1B20-E770-CB3A-2D7E6D9B1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1BA2E-D48C-4813-984E-2C192CAEDFE8}" type="slidenum">
              <a:rPr lang="ar-ER" smtClean="0"/>
              <a:t>‹#›</a:t>
            </a:fld>
            <a:endParaRPr lang="ar-ER"/>
          </a:p>
        </p:txBody>
      </p:sp>
    </p:spTree>
    <p:extLst>
      <p:ext uri="{BB962C8B-B14F-4D97-AF65-F5344CB8AC3E}">
        <p14:creationId xmlns:p14="http://schemas.microsoft.com/office/powerpoint/2010/main" val="392341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1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B14E450-BB98-E11B-C4F9-005911E32407}"/>
              </a:ext>
            </a:extLst>
          </p:cNvPr>
          <p:cNvSpPr txBox="1"/>
          <p:nvPr/>
        </p:nvSpPr>
        <p:spPr>
          <a:xfrm>
            <a:off x="5472070" y="1250694"/>
            <a:ext cx="6719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OM" sz="7200" b="1" dirty="0"/>
              <a:t>التطبيقات الإملائية 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39910C9-CA08-D765-1BC0-6A900AB1C001}"/>
              </a:ext>
            </a:extLst>
          </p:cNvPr>
          <p:cNvSpPr txBox="1"/>
          <p:nvPr/>
        </p:nvSpPr>
        <p:spPr>
          <a:xfrm>
            <a:off x="3424335" y="2886826"/>
            <a:ext cx="8556654" cy="35702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8000" b="1">
                <a:solidFill>
                  <a:srgbClr val="C00000"/>
                </a:solidFill>
              </a:rPr>
              <a:t>رسم الألف اللينة </a:t>
            </a:r>
            <a:r>
              <a:rPr lang="ar-OM" sz="8000" b="1" dirty="0">
                <a:solidFill>
                  <a:srgbClr val="C00000"/>
                </a:solidFill>
              </a:rPr>
              <a:t>في أواخر الأسماء </a:t>
            </a:r>
          </a:p>
          <a:p>
            <a:pPr algn="ctr"/>
            <a:r>
              <a:rPr lang="ar-OM" sz="6600" dirty="0"/>
              <a:t>                         ص80</a:t>
            </a:r>
            <a:r>
              <a:rPr lang="ar-OM" sz="66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7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A5728527-18BD-3709-7742-3E7F6C25108A}"/>
              </a:ext>
            </a:extLst>
          </p:cNvPr>
          <p:cNvSpPr txBox="1"/>
          <p:nvPr/>
        </p:nvSpPr>
        <p:spPr>
          <a:xfrm>
            <a:off x="3467101" y="306710"/>
            <a:ext cx="85389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b="1" dirty="0">
                <a:solidFill>
                  <a:srgbClr val="FF0000"/>
                </a:solidFill>
              </a:rPr>
              <a:t>وإذا سُبقت بياء ترسم </a:t>
            </a:r>
            <a:r>
              <a:rPr lang="ar-OM" sz="5400" b="1" u="sng" dirty="0">
                <a:solidFill>
                  <a:srgbClr val="FF0000"/>
                </a:solidFill>
              </a:rPr>
              <a:t>قائمة</a:t>
            </a:r>
            <a:r>
              <a:rPr lang="ar-OM" sz="5400" b="1" dirty="0">
                <a:solidFill>
                  <a:srgbClr val="FF0000"/>
                </a:solidFill>
              </a:rPr>
              <a:t> ، مثل :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4B5DB69-78FA-095C-B5A6-F82D2951F87D}"/>
              </a:ext>
            </a:extLst>
          </p:cNvPr>
          <p:cNvSpPr/>
          <p:nvPr/>
        </p:nvSpPr>
        <p:spPr>
          <a:xfrm>
            <a:off x="8782050" y="1660972"/>
            <a:ext cx="2647950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6000" dirty="0"/>
              <a:t>هداي</a:t>
            </a:r>
            <a:r>
              <a:rPr lang="ar-OM" sz="6000" dirty="0">
                <a:solidFill>
                  <a:srgbClr val="C00000"/>
                </a:solidFill>
              </a:rPr>
              <a:t>ا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01ED20D-A546-877F-6026-A3DAA4CB5D03}"/>
              </a:ext>
            </a:extLst>
          </p:cNvPr>
          <p:cNvSpPr/>
          <p:nvPr/>
        </p:nvSpPr>
        <p:spPr>
          <a:xfrm>
            <a:off x="6795840" y="3859932"/>
            <a:ext cx="264795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OM" sz="6600" dirty="0"/>
              <a:t>دني</a:t>
            </a:r>
            <a:r>
              <a:rPr lang="ar-OM" sz="6600" dirty="0">
                <a:solidFill>
                  <a:srgbClr val="C00000"/>
                </a:solidFill>
              </a:rPr>
              <a:t>ا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0A8FAE6-B85A-89B3-03BD-D5D8FE2B18E1}"/>
              </a:ext>
            </a:extLst>
          </p:cNvPr>
          <p:cNvSpPr/>
          <p:nvPr/>
        </p:nvSpPr>
        <p:spPr>
          <a:xfrm>
            <a:off x="2962275" y="3859932"/>
            <a:ext cx="264795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OM" sz="6000" dirty="0"/>
              <a:t>مراي</a:t>
            </a:r>
            <a:r>
              <a:rPr lang="ar-OM" sz="6000" dirty="0">
                <a:solidFill>
                  <a:srgbClr val="C00000"/>
                </a:solidFill>
              </a:rPr>
              <a:t>ا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0420E0E-E0BA-8731-842B-830A1DAC99B2}"/>
              </a:ext>
            </a:extLst>
          </p:cNvPr>
          <p:cNvSpPr/>
          <p:nvPr/>
        </p:nvSpPr>
        <p:spPr>
          <a:xfrm>
            <a:off x="4867275" y="1698415"/>
            <a:ext cx="264795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OM" sz="6000" dirty="0"/>
              <a:t>سجاي</a:t>
            </a:r>
            <a:r>
              <a:rPr lang="ar-OM" sz="6000" dirty="0">
                <a:solidFill>
                  <a:srgbClr val="C00000"/>
                </a:solidFill>
              </a:rPr>
              <a:t>ا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BB7B527-39B5-68CA-B556-D5184CC6C52C}"/>
              </a:ext>
            </a:extLst>
          </p:cNvPr>
          <p:cNvSpPr/>
          <p:nvPr/>
        </p:nvSpPr>
        <p:spPr>
          <a:xfrm>
            <a:off x="952500" y="1660972"/>
            <a:ext cx="264795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OM" sz="6000"/>
              <a:t>مناي</a:t>
            </a:r>
            <a:r>
              <a:rPr lang="ar-OM" sz="6000">
                <a:solidFill>
                  <a:srgbClr val="C00000"/>
                </a:solidFill>
              </a:rPr>
              <a:t>ا</a:t>
            </a:r>
            <a:endParaRPr lang="ar-OM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6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AED52B6-8217-0B72-175C-ECFE49794378}"/>
              </a:ext>
            </a:extLst>
          </p:cNvPr>
          <p:cNvSpPr/>
          <p:nvPr/>
        </p:nvSpPr>
        <p:spPr>
          <a:xfrm>
            <a:off x="108049" y="1329035"/>
            <a:ext cx="61847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OM" sz="12000" b="1" cap="none" spc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تم بحمد الله</a:t>
            </a:r>
            <a:endParaRPr lang="ar-SA" sz="12000" b="1" cap="none" spc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558475E-AFCB-176B-F7DD-7725DAEBB617}"/>
              </a:ext>
            </a:extLst>
          </p:cNvPr>
          <p:cNvSpPr txBox="1"/>
          <p:nvPr/>
        </p:nvSpPr>
        <p:spPr>
          <a:xfrm>
            <a:off x="631924" y="5372100"/>
            <a:ext cx="29018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400" dirty="0">
                <a:solidFill>
                  <a:schemeClr val="bg1"/>
                </a:solidFill>
              </a:rPr>
              <a:t>معلم المادة : </a:t>
            </a:r>
          </a:p>
          <a:p>
            <a:pPr algn="ctr"/>
            <a:r>
              <a:rPr lang="ar-OM" sz="2400" dirty="0">
                <a:solidFill>
                  <a:schemeClr val="bg1"/>
                </a:solidFill>
              </a:rPr>
              <a:t>أ. يعقوب بن بدر البوسعيدي</a:t>
            </a:r>
            <a:endParaRPr lang="ar-E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4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BA8A41E-2D14-F31D-B026-B901CEF3613A}"/>
              </a:ext>
            </a:extLst>
          </p:cNvPr>
          <p:cNvSpPr txBox="1"/>
          <p:nvPr/>
        </p:nvSpPr>
        <p:spPr>
          <a:xfrm>
            <a:off x="3324225" y="381000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OM" sz="6000" dirty="0">
                <a:solidFill>
                  <a:srgbClr val="FF0000"/>
                </a:solidFill>
              </a:rPr>
              <a:t>أي</a:t>
            </a:r>
            <a:r>
              <a:rPr lang="ar-OM" sz="6000" baseline="0" dirty="0">
                <a:solidFill>
                  <a:srgbClr val="FF0000"/>
                </a:solidFill>
              </a:rPr>
              <a:t> الكلمتين كتبت كتابة صحيحة ؟</a:t>
            </a:r>
            <a:endParaRPr lang="ar-OM" sz="6000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460FEFD-9ABB-0901-C1FF-AD9C01F66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938" y1="36875" x2="46250" y2="36875"/>
                        <a14:foregroundMark x1="47969" y1="36719" x2="47031" y2="36563"/>
                        <a14:foregroundMark x1="44688" y1="35938" x2="50938" y2="40781"/>
                        <a14:foregroundMark x1="50938" y1="40781" x2="44063" y2="36250"/>
                        <a14:foregroundMark x1="55625" y1="34688" x2="55781" y2="35156"/>
                        <a14:foregroundMark x1="57500" y1="33750" x2="57813" y2="33438"/>
                        <a14:foregroundMark x1="56406" y1="33438" x2="55469" y2="34844"/>
                        <a14:foregroundMark x1="56406" y1="35000" x2="56406" y2="35156"/>
                        <a14:foregroundMark x1="59219" y1="35156" x2="58906" y2="33906"/>
                        <a14:foregroundMark x1="59844" y1="32031" x2="55313" y2="38750"/>
                        <a14:foregroundMark x1="55313" y1="38750" x2="59688" y2="32500"/>
                        <a14:foregroundMark x1="75156" y1="33125" x2="75000" y2="25156"/>
                        <a14:foregroundMark x1="75000" y1="25156" x2="84531" y2="25781"/>
                        <a14:foregroundMark x1="84531" y1="25781" x2="88906" y2="33594"/>
                        <a14:foregroundMark x1="88906" y1="33594" x2="76563" y2="45313"/>
                        <a14:foregroundMark x1="76563" y1="45313" x2="71875" y2="52344"/>
                        <a14:foregroundMark x1="71875" y1="52344" x2="71563" y2="43750"/>
                        <a14:foregroundMark x1="71563" y1="43750" x2="76563" y2="37500"/>
                        <a14:foregroundMark x1="76563" y1="37500" x2="75781" y2="33750"/>
                        <a14:foregroundMark x1="76250" y1="25156" x2="76406" y2="25313"/>
                        <a14:foregroundMark x1="76563" y1="25156" x2="76094" y2="25938"/>
                        <a14:foregroundMark x1="75156" y1="27500" x2="73906" y2="27187"/>
                        <a14:foregroundMark x1="77188" y1="29844" x2="76719" y2="29844"/>
                        <a14:foregroundMark x1="79531" y1="29219" x2="79219" y2="29063"/>
                        <a14:foregroundMark x1="79219" y1="29063" x2="78906" y2="29531"/>
                        <a14:foregroundMark x1="80469" y1="27187" x2="80781" y2="27656"/>
                        <a14:foregroundMark x1="81719" y1="25000" x2="81250" y2="25469"/>
                        <a14:foregroundMark x1="78281" y1="28438" x2="78438" y2="28438"/>
                        <a14:foregroundMark x1="78438" y1="28438" x2="80313" y2="27344"/>
                        <a14:foregroundMark x1="76563" y1="25313" x2="75938" y2="25469"/>
                        <a14:foregroundMark x1="79063" y1="25313" x2="78281" y2="25625"/>
                        <a14:foregroundMark x1="79375" y1="25781" x2="77813" y2="2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381000"/>
            <a:ext cx="6096000" cy="6096000"/>
          </a:xfrm>
          <a:prstGeom prst="rect">
            <a:avLst/>
          </a:prstGeom>
        </p:spPr>
      </p:pic>
      <p:sp>
        <p:nvSpPr>
          <p:cNvPr id="6" name="سحابة 5">
            <a:extLst>
              <a:ext uri="{FF2B5EF4-FFF2-40B4-BE49-F238E27FC236}">
                <a16:creationId xmlns:a16="http://schemas.microsoft.com/office/drawing/2014/main" id="{A48B602C-7729-0757-1BB3-20DFDE48604B}"/>
              </a:ext>
            </a:extLst>
          </p:cNvPr>
          <p:cNvSpPr/>
          <p:nvPr/>
        </p:nvSpPr>
        <p:spPr>
          <a:xfrm>
            <a:off x="6696075" y="2693610"/>
            <a:ext cx="2943225" cy="165759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6600" dirty="0">
                <a:solidFill>
                  <a:schemeClr val="tx1"/>
                </a:solidFill>
              </a:rPr>
              <a:t>القُرى</a:t>
            </a:r>
            <a:endParaRPr lang="ar-ER" sz="6600" dirty="0">
              <a:solidFill>
                <a:schemeClr val="tx1"/>
              </a:solidFill>
            </a:endParaRPr>
          </a:p>
        </p:txBody>
      </p:sp>
      <p:sp>
        <p:nvSpPr>
          <p:cNvPr id="7" name="سحابة 6">
            <a:extLst>
              <a:ext uri="{FF2B5EF4-FFF2-40B4-BE49-F238E27FC236}">
                <a16:creationId xmlns:a16="http://schemas.microsoft.com/office/drawing/2014/main" id="{DED452C8-3B0C-7B12-A063-1293A5E6DA42}"/>
              </a:ext>
            </a:extLst>
          </p:cNvPr>
          <p:cNvSpPr/>
          <p:nvPr/>
        </p:nvSpPr>
        <p:spPr>
          <a:xfrm>
            <a:off x="3324225" y="3141285"/>
            <a:ext cx="2943225" cy="165759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6600" dirty="0">
                <a:solidFill>
                  <a:schemeClr val="tx1"/>
                </a:solidFill>
              </a:rPr>
              <a:t>القُرا</a:t>
            </a:r>
            <a:endParaRPr lang="ar-ER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907B3DA-2323-1D1E-7674-72575923D4D5}"/>
              </a:ext>
            </a:extLst>
          </p:cNvPr>
          <p:cNvSpPr txBox="1"/>
          <p:nvPr/>
        </p:nvSpPr>
        <p:spPr>
          <a:xfrm>
            <a:off x="6496050" y="530419"/>
            <a:ext cx="523259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dirty="0">
                <a:solidFill>
                  <a:srgbClr val="FF0000"/>
                </a:solidFill>
              </a:rPr>
              <a:t>ماذا تسمى هذه الألف ؟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A6CC24BB-8256-0E5E-B11D-8F44A0EE0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86731"/>
              </p:ext>
            </p:extLst>
          </p:nvPr>
        </p:nvGraphicFramePr>
        <p:xfrm>
          <a:off x="1378895" y="1315934"/>
          <a:ext cx="4998663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66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حلو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عص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قر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9C8B64D3-C2DF-C243-0ECC-075410FCC7CC}"/>
              </a:ext>
            </a:extLst>
          </p:cNvPr>
          <p:cNvSpPr txBox="1"/>
          <p:nvPr/>
        </p:nvSpPr>
        <p:spPr>
          <a:xfrm>
            <a:off x="0" y="2504008"/>
            <a:ext cx="11849099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dirty="0"/>
              <a:t>تسمى هذه الألف ( الألف اللينة )</a:t>
            </a:r>
          </a:p>
          <a:p>
            <a:r>
              <a:rPr lang="ar-OM" sz="5400" dirty="0"/>
              <a:t> وهي ألف ( قائمة </a:t>
            </a:r>
            <a:r>
              <a:rPr lang="ar-OM" sz="5400" dirty="0">
                <a:solidFill>
                  <a:srgbClr val="FF0000"/>
                </a:solidFill>
              </a:rPr>
              <a:t>ـا </a:t>
            </a:r>
            <a:r>
              <a:rPr lang="ar-OM" sz="5400" dirty="0"/>
              <a:t>أو مقصورة </a:t>
            </a:r>
            <a:r>
              <a:rPr lang="ar-OM" sz="5400" dirty="0">
                <a:solidFill>
                  <a:srgbClr val="FF0000"/>
                </a:solidFill>
              </a:rPr>
              <a:t>ى</a:t>
            </a:r>
            <a:r>
              <a:rPr lang="ar-OM" sz="5400" dirty="0"/>
              <a:t> ) ساكنة  قبلها حرف مفتوح ، وتأتي في الوسط والآخر ، في الأسماء والأفعال والحروف .  </a:t>
            </a:r>
          </a:p>
          <a:p>
            <a:r>
              <a:rPr lang="ar-OM" sz="5400" dirty="0"/>
              <a:t>مثال : </a:t>
            </a:r>
            <a:r>
              <a:rPr lang="ar-OM" sz="5400" dirty="0">
                <a:solidFill>
                  <a:srgbClr val="0208EC"/>
                </a:solidFill>
              </a:rPr>
              <a:t>مرعَى ، خُطَا ، فتَى </a:t>
            </a:r>
            <a:r>
              <a:rPr lang="ar-OM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3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A72E8CB9-E9F2-2506-F9CA-E47AEA39F81C}"/>
              </a:ext>
            </a:extLst>
          </p:cNvPr>
          <p:cNvSpPr txBox="1"/>
          <p:nvPr/>
        </p:nvSpPr>
        <p:spPr>
          <a:xfrm>
            <a:off x="1441351" y="1827074"/>
            <a:ext cx="94426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dirty="0">
                <a:solidFill>
                  <a:srgbClr val="C00000"/>
                </a:solidFill>
              </a:rPr>
              <a:t>متى تُرسم الألف اللينة في أواخر الأسماء </a:t>
            </a:r>
            <a:r>
              <a:rPr lang="ar-OM" sz="5400" u="sng" dirty="0">
                <a:solidFill>
                  <a:srgbClr val="C00000"/>
                </a:solidFill>
              </a:rPr>
              <a:t>الثلاثية</a:t>
            </a:r>
            <a:r>
              <a:rPr lang="ar-OM" sz="5400" dirty="0">
                <a:solidFill>
                  <a:srgbClr val="C00000"/>
                </a:solidFill>
              </a:rPr>
              <a:t> قائمة </a:t>
            </a:r>
            <a:r>
              <a:rPr lang="ar-OM" sz="5400" dirty="0">
                <a:solidFill>
                  <a:schemeClr val="accent6">
                    <a:lumMod val="50000"/>
                  </a:schemeClr>
                </a:solidFill>
              </a:rPr>
              <a:t>ـا</a:t>
            </a:r>
            <a:r>
              <a:rPr lang="ar-OM" sz="5400" dirty="0">
                <a:solidFill>
                  <a:srgbClr val="C00000"/>
                </a:solidFill>
              </a:rPr>
              <a:t> ؟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6B4A6FA-AB2B-E678-0084-C033A1C6FD0F}"/>
              </a:ext>
            </a:extLst>
          </p:cNvPr>
          <p:cNvSpPr txBox="1"/>
          <p:nvPr/>
        </p:nvSpPr>
        <p:spPr>
          <a:xfrm>
            <a:off x="1057274" y="2814861"/>
            <a:ext cx="4733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800" dirty="0">
                <a:solidFill>
                  <a:schemeClr val="accent1">
                    <a:lumMod val="75000"/>
                  </a:schemeClr>
                </a:solidFill>
              </a:rPr>
              <a:t>ثلاثية تعني : مكونة من ثلاثة  حروف 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0BEF42E-2C61-F7D1-8EE4-02A60BE3DB1F}"/>
              </a:ext>
            </a:extLst>
          </p:cNvPr>
          <p:cNvSpPr txBox="1"/>
          <p:nvPr/>
        </p:nvSpPr>
        <p:spPr>
          <a:xfrm>
            <a:off x="1304925" y="3876675"/>
            <a:ext cx="810381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تُرسم قائمة إذا كانت منقلبة عن واو . ( أي أنّ أصلها واو)  </a:t>
            </a:r>
          </a:p>
        </p:txBody>
      </p:sp>
    </p:spTree>
    <p:extLst>
      <p:ext uri="{BB962C8B-B14F-4D97-AF65-F5344CB8AC3E}">
        <p14:creationId xmlns:p14="http://schemas.microsoft.com/office/powerpoint/2010/main" val="190965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A72E8CB9-E9F2-2506-F9CA-E47AEA39F81C}"/>
              </a:ext>
            </a:extLst>
          </p:cNvPr>
          <p:cNvSpPr txBox="1"/>
          <p:nvPr/>
        </p:nvSpPr>
        <p:spPr>
          <a:xfrm>
            <a:off x="1441351" y="1827074"/>
            <a:ext cx="94426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dirty="0">
                <a:solidFill>
                  <a:srgbClr val="C00000"/>
                </a:solidFill>
              </a:rPr>
              <a:t>متى تُرسم الألف اللينة في أواخر الأسماء </a:t>
            </a:r>
            <a:r>
              <a:rPr lang="ar-OM" sz="5400" u="sng" dirty="0">
                <a:solidFill>
                  <a:srgbClr val="C00000"/>
                </a:solidFill>
              </a:rPr>
              <a:t>الثلاثية</a:t>
            </a:r>
            <a:r>
              <a:rPr lang="ar-OM" sz="5400" dirty="0">
                <a:solidFill>
                  <a:srgbClr val="C00000"/>
                </a:solidFill>
              </a:rPr>
              <a:t> مقصورة ( </a:t>
            </a:r>
            <a:r>
              <a:rPr lang="ar-OM" sz="5400" dirty="0">
                <a:solidFill>
                  <a:srgbClr val="006600"/>
                </a:solidFill>
              </a:rPr>
              <a:t>ى </a:t>
            </a:r>
            <a:r>
              <a:rPr lang="ar-OM" sz="5400" dirty="0">
                <a:solidFill>
                  <a:srgbClr val="C00000"/>
                </a:solidFill>
              </a:rPr>
              <a:t>)؟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0BEF42E-2C61-F7D1-8EE4-02A60BE3DB1F}"/>
              </a:ext>
            </a:extLst>
          </p:cNvPr>
          <p:cNvSpPr txBox="1"/>
          <p:nvPr/>
        </p:nvSpPr>
        <p:spPr>
          <a:xfrm>
            <a:off x="1304925" y="3876675"/>
            <a:ext cx="81038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dirty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15D56A-8E7D-DDEF-D236-4C4445737035}"/>
              </a:ext>
            </a:extLst>
          </p:cNvPr>
          <p:cNvSpPr txBox="1"/>
          <p:nvPr/>
        </p:nvSpPr>
        <p:spPr>
          <a:xfrm>
            <a:off x="1019175" y="4065717"/>
            <a:ext cx="884412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تُرسم مقصورة إذا كانت منقلبة عن ياء .</a:t>
            </a:r>
          </a:p>
        </p:txBody>
      </p:sp>
    </p:spTree>
    <p:extLst>
      <p:ext uri="{BB962C8B-B14F-4D97-AF65-F5344CB8AC3E}">
        <p14:creationId xmlns:p14="http://schemas.microsoft.com/office/powerpoint/2010/main" val="333508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4CEC684-3D25-2D43-04A0-94BBC8D83919}"/>
              </a:ext>
            </a:extLst>
          </p:cNvPr>
          <p:cNvSpPr txBox="1"/>
          <p:nvPr/>
        </p:nvSpPr>
        <p:spPr>
          <a:xfrm>
            <a:off x="1453426" y="189781"/>
            <a:ext cx="1046797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dirty="0">
                <a:solidFill>
                  <a:srgbClr val="002060"/>
                </a:solidFill>
              </a:rPr>
              <a:t> نعرف أصل الألف في أواخر الأسماء </a:t>
            </a:r>
            <a:r>
              <a:rPr lang="ar-OM" sz="5400" u="sng" dirty="0">
                <a:solidFill>
                  <a:srgbClr val="002060"/>
                </a:solidFill>
              </a:rPr>
              <a:t>الثلاثية</a:t>
            </a:r>
            <a:r>
              <a:rPr lang="ar-OM" sz="5400" dirty="0">
                <a:solidFill>
                  <a:srgbClr val="002060"/>
                </a:solidFill>
              </a:rPr>
              <a:t> من خلال ثلاث نقاط ، هي :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261E67-32D3-F5EE-B4C2-A17DDE2FCE97}"/>
              </a:ext>
            </a:extLst>
          </p:cNvPr>
          <p:cNvSpPr txBox="1"/>
          <p:nvPr/>
        </p:nvSpPr>
        <p:spPr>
          <a:xfrm>
            <a:off x="4772844" y="2023224"/>
            <a:ext cx="72667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b="1" dirty="0">
                <a:solidFill>
                  <a:srgbClr val="FF0000"/>
                </a:solidFill>
              </a:rPr>
              <a:t>1- رد الجمع إلى مفرده ، مثل : 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87BC554-4601-A86A-E3D5-E293019F0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41039"/>
              </p:ext>
            </p:extLst>
          </p:nvPr>
        </p:nvGraphicFramePr>
        <p:xfrm>
          <a:off x="8566372" y="3324225"/>
          <a:ext cx="3473228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36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قُر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قر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ي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ة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076ADE48-4F3A-6157-A1C9-5F2B09438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225461"/>
              </p:ext>
            </p:extLst>
          </p:nvPr>
        </p:nvGraphicFramePr>
        <p:xfrm>
          <a:off x="4550060" y="3324225"/>
          <a:ext cx="3091880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5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دُم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دُم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ي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ة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9904564C-09A2-FEFB-47F7-011D4425C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57116"/>
              </p:ext>
            </p:extLst>
          </p:nvPr>
        </p:nvGraphicFramePr>
        <p:xfrm>
          <a:off x="1418060" y="3324225"/>
          <a:ext cx="2207568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0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مُن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مُنْ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يَ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ة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1C3D2ED1-650F-C8E2-DEFD-0DE78B708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78770"/>
              </p:ext>
            </p:extLst>
          </p:nvPr>
        </p:nvGraphicFramePr>
        <p:xfrm>
          <a:off x="790573" y="5068198"/>
          <a:ext cx="2835054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1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رُب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ا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رَبْ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و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ة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8469CF2-90BA-5E8E-B380-5DD1B4C7D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10530"/>
              </p:ext>
            </p:extLst>
          </p:nvPr>
        </p:nvGraphicFramePr>
        <p:xfrm>
          <a:off x="4550060" y="5068198"/>
          <a:ext cx="3091880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5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خُط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ا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خط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و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ة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DE0A6F5C-BA59-2F5B-FEEF-7FAD17CD5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73276"/>
              </p:ext>
            </p:extLst>
          </p:nvPr>
        </p:nvGraphicFramePr>
        <p:xfrm>
          <a:off x="8566372" y="5068198"/>
          <a:ext cx="3473228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36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630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عُر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ا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عُرْ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و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ة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BF2030D-CE58-0C75-6190-B0D489BA9298}"/>
              </a:ext>
            </a:extLst>
          </p:cNvPr>
          <p:cNvSpPr txBox="1"/>
          <p:nvPr/>
        </p:nvSpPr>
        <p:spPr>
          <a:xfrm>
            <a:off x="6343650" y="321990"/>
            <a:ext cx="56833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b="1" dirty="0">
                <a:solidFill>
                  <a:srgbClr val="FF0000"/>
                </a:solidFill>
              </a:rPr>
              <a:t>2- تأنيث الاسم ، مثل :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2DFB2809-9F34-66ED-99F2-B41ADE29B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788096"/>
              </p:ext>
            </p:extLst>
          </p:nvPr>
        </p:nvGraphicFramePr>
        <p:xfrm>
          <a:off x="6848524" y="1960975"/>
          <a:ext cx="3237682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1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العم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العمْ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ي</a:t>
                      </a:r>
                      <a:r>
                        <a:rPr lang="ar-OM" sz="5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اء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FE1476A7-73AB-A7C5-D903-3274B6394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8039"/>
              </p:ext>
            </p:extLst>
          </p:nvPr>
        </p:nvGraphicFramePr>
        <p:xfrm>
          <a:off x="3127660" y="3646132"/>
          <a:ext cx="2913484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5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ثَر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ى  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ثَرَ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يَ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ة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17B665E-399E-AB5A-3899-114D63C24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288755"/>
              </p:ext>
            </p:extLst>
          </p:nvPr>
        </p:nvGraphicFramePr>
        <p:xfrm>
          <a:off x="6981824" y="3646132"/>
          <a:ext cx="3237682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1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دُجَ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دُجْ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يَ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ة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0AB0920C-4A2C-023F-92B6-59A0AAFA6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91902"/>
              </p:ext>
            </p:extLst>
          </p:nvPr>
        </p:nvGraphicFramePr>
        <p:xfrm>
          <a:off x="2825154" y="1960975"/>
          <a:ext cx="3518496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59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الجف</a:t>
                      </a:r>
                      <a:r>
                        <a:rPr lang="ar-OM" sz="5400" dirty="0" err="1">
                          <a:solidFill>
                            <a:srgbClr val="FF0000"/>
                          </a:solidFill>
                        </a:rPr>
                        <a:t>ا</a:t>
                      </a:r>
                      <a:endParaRPr lang="ar-OM" sz="5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الجف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و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ة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3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F735424C-38B5-B0BB-0241-F2481B94F8BE}"/>
              </a:ext>
            </a:extLst>
          </p:cNvPr>
          <p:cNvSpPr txBox="1"/>
          <p:nvPr/>
        </p:nvSpPr>
        <p:spPr>
          <a:xfrm>
            <a:off x="6096000" y="384051"/>
            <a:ext cx="575647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b="1" dirty="0">
                <a:solidFill>
                  <a:srgbClr val="FF0000"/>
                </a:solidFill>
              </a:rPr>
              <a:t>3 – تثنية الاسم ، مثال :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2D85DF82-BC43-DB2A-2987-4FAF8F322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67347"/>
              </p:ext>
            </p:extLst>
          </p:nvPr>
        </p:nvGraphicFramePr>
        <p:xfrm>
          <a:off x="2214672" y="5226541"/>
          <a:ext cx="3016324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0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فت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فت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ي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ان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83049AA-92C0-BC43-3A70-1CB90AF38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38575"/>
              </p:ext>
            </p:extLst>
          </p:nvPr>
        </p:nvGraphicFramePr>
        <p:xfrm>
          <a:off x="1076328" y="3339568"/>
          <a:ext cx="4168848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84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د</a:t>
                      </a:r>
                      <a:r>
                        <a:rPr lang="ar-OM" sz="5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ُم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دُم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يَ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تان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25F6DF9C-798F-BCC9-6D91-3694CF2A0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68358"/>
              </p:ext>
            </p:extLst>
          </p:nvPr>
        </p:nvGraphicFramePr>
        <p:xfrm>
          <a:off x="8164987" y="5376272"/>
          <a:ext cx="3473526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3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قُر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قَر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ي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تان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CE5349AE-E314-5EFD-F3EE-DD824881E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75000"/>
              </p:ext>
            </p:extLst>
          </p:nvPr>
        </p:nvGraphicFramePr>
        <p:xfrm>
          <a:off x="1076328" y="1481728"/>
          <a:ext cx="4168848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84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خُط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ا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خط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و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تان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A7AD375E-5B5E-F5F9-0631-8AFD3597E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7418"/>
              </p:ext>
            </p:extLst>
          </p:nvPr>
        </p:nvGraphicFramePr>
        <p:xfrm>
          <a:off x="7587015" y="3376900"/>
          <a:ext cx="4051498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2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عص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ا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عَصَ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و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ان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70A93EA1-402D-8EBC-5F6C-7A0932447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49966"/>
              </p:ext>
            </p:extLst>
          </p:nvPr>
        </p:nvGraphicFramePr>
        <p:xfrm>
          <a:off x="7239003" y="1481728"/>
          <a:ext cx="4399510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9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ذُر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ا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ذر</a:t>
                      </a:r>
                      <a:r>
                        <a:rPr lang="ar-OM" sz="5400" dirty="0">
                          <a:solidFill>
                            <a:srgbClr val="FF0000"/>
                          </a:solidFill>
                        </a:rPr>
                        <a:t>و</a:t>
                      </a:r>
                      <a:r>
                        <a:rPr lang="ar-OM" sz="5400" dirty="0">
                          <a:solidFill>
                            <a:srgbClr val="002060"/>
                          </a:solidFill>
                        </a:rPr>
                        <a:t>تان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92D1B46-E282-BA55-82FA-36B2CE667881}"/>
              </a:ext>
            </a:extLst>
          </p:cNvPr>
          <p:cNvSpPr txBox="1"/>
          <p:nvPr/>
        </p:nvSpPr>
        <p:spPr>
          <a:xfrm>
            <a:off x="752475" y="109389"/>
            <a:ext cx="112165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5400" dirty="0">
                <a:solidFill>
                  <a:srgbClr val="FF0000"/>
                </a:solidFill>
              </a:rPr>
              <a:t>ترسم الألف اللينة في أواخر الأسماء غير الثلاثية ألفًا </a:t>
            </a:r>
            <a:r>
              <a:rPr lang="ar-OM" sz="5400" u="sng" dirty="0">
                <a:solidFill>
                  <a:srgbClr val="FF0000"/>
                </a:solidFill>
              </a:rPr>
              <a:t>مقصورة</a:t>
            </a:r>
            <a:r>
              <a:rPr lang="ar-OM" sz="5400" dirty="0">
                <a:solidFill>
                  <a:srgbClr val="FF0000"/>
                </a:solidFill>
              </a:rPr>
              <a:t> إذا لم تُسبق بياء ، مثل :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7D68FD4F-78C5-CC83-D157-26B3C99B14B0}"/>
              </a:ext>
            </a:extLst>
          </p:cNvPr>
          <p:cNvSpPr/>
          <p:nvPr/>
        </p:nvSpPr>
        <p:spPr>
          <a:xfrm>
            <a:off x="9997380" y="2426206"/>
            <a:ext cx="1971675" cy="16745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5400" dirty="0">
                <a:solidFill>
                  <a:schemeClr val="tx1"/>
                </a:solidFill>
              </a:rPr>
              <a:t>سلم</a:t>
            </a:r>
            <a:r>
              <a:rPr lang="ar-OM" sz="5400" dirty="0">
                <a:solidFill>
                  <a:srgbClr val="C00000"/>
                </a:solidFill>
              </a:rPr>
              <a:t>ى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02B9AE77-F775-35C2-1F67-5F028DB2D841}"/>
              </a:ext>
            </a:extLst>
          </p:cNvPr>
          <p:cNvSpPr/>
          <p:nvPr/>
        </p:nvSpPr>
        <p:spPr>
          <a:xfrm>
            <a:off x="4386111" y="4100771"/>
            <a:ext cx="2476500" cy="1674565"/>
          </a:xfrm>
          <a:prstGeom prst="ellipse">
            <a:avLst/>
          </a:prstGeom>
          <a:solidFill>
            <a:srgbClr val="CFBDFB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5400" dirty="0">
                <a:solidFill>
                  <a:schemeClr val="tx1"/>
                </a:solidFill>
              </a:rPr>
              <a:t>حلو</a:t>
            </a:r>
            <a:r>
              <a:rPr lang="ar-OM" sz="5400" dirty="0">
                <a:solidFill>
                  <a:srgbClr val="C00000"/>
                </a:solidFill>
              </a:rPr>
              <a:t>ى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7D68397-16A4-C8F1-33AC-DC85AFE54859}"/>
              </a:ext>
            </a:extLst>
          </p:cNvPr>
          <p:cNvSpPr/>
          <p:nvPr/>
        </p:nvSpPr>
        <p:spPr>
          <a:xfrm>
            <a:off x="6779419" y="3113253"/>
            <a:ext cx="3071813" cy="16745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5400" dirty="0">
                <a:solidFill>
                  <a:schemeClr val="tx1"/>
                </a:solidFill>
              </a:rPr>
              <a:t>مستشف</a:t>
            </a:r>
            <a:r>
              <a:rPr lang="ar-OM" sz="5400" dirty="0">
                <a:solidFill>
                  <a:srgbClr val="C00000"/>
                </a:solidFill>
              </a:rPr>
              <a:t>ى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A12BC0B-8939-FA64-09A5-CF3E6593F45A}"/>
              </a:ext>
            </a:extLst>
          </p:cNvPr>
          <p:cNvSpPr/>
          <p:nvPr/>
        </p:nvSpPr>
        <p:spPr>
          <a:xfrm>
            <a:off x="404813" y="1517707"/>
            <a:ext cx="2452688" cy="1674565"/>
          </a:xfrm>
          <a:prstGeom prst="ellipse">
            <a:avLst/>
          </a:prstGeom>
          <a:solidFill>
            <a:srgbClr val="FDC3FD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OM" sz="5400" dirty="0">
                <a:solidFill>
                  <a:schemeClr val="tx1"/>
                </a:solidFill>
              </a:rPr>
              <a:t>مرع</a:t>
            </a:r>
            <a:r>
              <a:rPr lang="ar-OM" sz="5400" dirty="0">
                <a:solidFill>
                  <a:srgbClr val="C00000"/>
                </a:solidFill>
              </a:rPr>
              <a:t>ى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14BC56F3-E9BE-76E6-D61A-333052EF2446}"/>
              </a:ext>
            </a:extLst>
          </p:cNvPr>
          <p:cNvSpPr/>
          <p:nvPr/>
        </p:nvSpPr>
        <p:spPr>
          <a:xfrm>
            <a:off x="4217194" y="2069843"/>
            <a:ext cx="2562225" cy="1674565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OM" sz="5400" dirty="0">
                <a:solidFill>
                  <a:schemeClr val="tx1"/>
                </a:solidFill>
              </a:rPr>
              <a:t>صغر</a:t>
            </a:r>
            <a:r>
              <a:rPr lang="ar-OM" sz="5400" dirty="0">
                <a:solidFill>
                  <a:srgbClr val="C00000"/>
                </a:solidFill>
              </a:rPr>
              <a:t>ى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2EEE4FA-4839-B086-6148-11CD749FAFA2}"/>
              </a:ext>
            </a:extLst>
          </p:cNvPr>
          <p:cNvSpPr/>
          <p:nvPr/>
        </p:nvSpPr>
        <p:spPr>
          <a:xfrm>
            <a:off x="572836" y="3665728"/>
            <a:ext cx="3071814" cy="1674565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OM" sz="5400" dirty="0">
                <a:solidFill>
                  <a:schemeClr val="tx1"/>
                </a:solidFill>
              </a:rPr>
              <a:t>مصطف</a:t>
            </a:r>
            <a:r>
              <a:rPr lang="ar-OM" sz="5400" dirty="0">
                <a:solidFill>
                  <a:srgbClr val="C00000"/>
                </a:solidFill>
              </a:rPr>
              <a:t>ى</a:t>
            </a:r>
          </a:p>
        </p:txBody>
      </p:sp>
    </p:spTree>
    <p:extLst>
      <p:ext uri="{BB962C8B-B14F-4D97-AF65-F5344CB8AC3E}">
        <p14:creationId xmlns:p14="http://schemas.microsoft.com/office/powerpoint/2010/main" val="365002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