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</p:sldIdLst>
  <p:sldSz cy="5143500" cx="9144000"/>
  <p:notesSz cx="6858000" cy="9144000"/>
  <p:defaultTextStyle>
    <a:defPPr lvl="0">
      <a:defRPr lang="ar-OM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OM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69657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18418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93911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84940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660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36656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45140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6045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89734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669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OM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58784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OM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D029C-E0D7-4CE7-A2C1-317D0028B96B}" type="datetimeFigureOut">
              <a:rPr lang="ar-OM" smtClean="0"/>
              <a:t>01/03/1446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47412-DB6C-45C6-B9B7-ED0BD12F86E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21715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OM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 rot="2002049">
            <a:off x="5852336" y="531993"/>
            <a:ext cx="3228975" cy="1314450"/>
          </a:xfrm>
          <a:prstGeom prst="round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cs typeface="Arial" panose="020B0604020202020204" pitchFamily="34" charset="0"/>
              </a:rPr>
              <a:t>عنوان القصيدة</a:t>
            </a: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371600" y="1625961"/>
            <a:ext cx="5514975" cy="2000250"/>
          </a:xfrm>
          <a:prstGeom prst="round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8" name="عنوان فرعي 2"/>
          <p:cNvSpPr txBox="1">
            <a:spLocks/>
          </p:cNvSpPr>
          <p:nvPr/>
        </p:nvSpPr>
        <p:spPr>
          <a:xfrm>
            <a:off x="2286000" y="2190750"/>
            <a:ext cx="4159251" cy="15763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cs typeface="Arial" panose="020B0604020202020204" pitchFamily="34" charset="0"/>
              </a:rPr>
              <a:t>قصيدة يا سماء...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للبوصيري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SA" sz="320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الصف التاسع</a:t>
            </a:r>
            <a:endParaRPr kumimoji="0" lang="ar-SA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0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3867150"/>
            <a:ext cx="9144000" cy="12763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800" b="1" dirty="0"/>
              <a:t>ج /  منع وصول الأنبياء إلى الرسول (ص) ضوؤه و ضياؤه  و نوروه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1" y="3295650"/>
            <a:ext cx="8757494" cy="6477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س2/ ماذا حال دون وصول الأنبياء و الرسول لمنزلة الرسول (ص)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7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 txBox="1">
            <a:spLocks/>
          </p:cNvSpPr>
          <p:nvPr/>
        </p:nvSpPr>
        <p:spPr>
          <a:xfrm>
            <a:off x="1600200" y="461665"/>
            <a:ext cx="7391400" cy="2795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ar-OM" sz="2400" b="1"/>
              <a:t>1/ كيــف ترقــى رقيــك الأنبياء     يا سماء ما طاولتها سماء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2400" b="1"/>
              <a:t>2/ لم يساووك في علاك وقد حا     ل سنا منك دونهم و سناء 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2400" b="1"/>
              <a:t>3/ أنت مصباح كل فضل فما تصـ  در إلا عن ضوئك الأضواء 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2400" b="1"/>
              <a:t>4/ تتباهى بك العصور و تسمو     بــك عليــاء بعدها عليــاء 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2400" b="1"/>
              <a:t>5/ نسـب تحسب العـلا بحـلاه       قلّـدتها نجومـها الجـوزاء 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2400" b="1"/>
              <a:t>6/ حبـذا عقـدُ سـؤدد و فخـار       أنت فيه اليتيمة العصماء </a:t>
            </a:r>
            <a:endParaRPr lang="ar-OM" sz="2400" b="1" dirty="0"/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23324" y="3867150"/>
            <a:ext cx="9120676" cy="12954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فضل الرسول على الخلائق بهدايتهم و إخراجهم من الظلمات إلى النور كذلك الضوء الذي يبدد ظلمة المكان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33400" y="3257550"/>
            <a:ext cx="8458201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800" b="1" dirty="0"/>
              <a:t>س3/ من خلال فهمك للبيت الثالث بيني فضل الرسول على الخلق 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5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23324" y="4171950"/>
            <a:ext cx="9108892" cy="9144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 البيت الرابع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01401" y="3238500"/>
            <a:ext cx="8966399" cy="85725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800" b="1" dirty="0"/>
              <a:t>س4/ أين تجدين المعنى التالي في الأبيات </a:t>
            </a:r>
            <a:r>
              <a:rPr lang="ar-OM" sz="2800" b="1" dirty="0">
                <a:sym typeface="Wingdings" pitchFamily="2" charset="2"/>
              </a:rPr>
              <a:t>: ( الرسول مصدر الفخر على مر العصور) </a:t>
            </a:r>
            <a:r>
              <a:rPr lang="ar-OM" sz="2800" b="1" dirty="0"/>
              <a:t>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3790950"/>
            <a:ext cx="9132216" cy="12954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600" b="1" dirty="0"/>
              <a:t>ج / يفتخر الشاعر بنسب الرسول (ص) وحتى أبراج السماء (الجوزاء ) العالية تفتخر به فنسبك أصبحت العلياء به ذات نسب و حسب و كأنه نجوم الجوزاء تتلألأ في السماء 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253735" y="3257550"/>
            <a:ext cx="7737865" cy="6477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س5/ اشرحي البيت (5) شرحا أدبيا 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19550"/>
            <a:ext cx="9132216" cy="10668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600" b="1" dirty="0"/>
              <a:t>ج / العقد هو سلسلة الأنبياء و الرسل أو سلسلة نسب الرسول ( ص) و الرسول (ص) هو بمثابة الدرة اليتيمة التي لا مثيل لها العصماء التي </a:t>
            </a:r>
            <a:r>
              <a:rPr lang="ar-OM" sz="2600" b="1" dirty="0" err="1"/>
              <a:t>تتوسطه</a:t>
            </a:r>
            <a:r>
              <a:rPr lang="ar-OM" sz="2600" b="1" dirty="0"/>
              <a:t> 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181350"/>
            <a:ext cx="8763001" cy="9144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700" b="1" dirty="0"/>
              <a:t>س6/ ما المقصود بالعقد ؟ مبينة مكانة الرسول بالنسبة له كما تفهمين من البيت (6) 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أسلوب استفهام غرضه التعجب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144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700" b="1" dirty="0"/>
              <a:t>س1/ ( </a:t>
            </a:r>
            <a:r>
              <a:rPr lang="ar-OM" sz="2800" b="1" dirty="0">
                <a:solidFill>
                  <a:schemeClr val="accent2">
                    <a:lumMod val="50000"/>
                  </a:schemeClr>
                </a:solidFill>
              </a:rPr>
              <a:t>كيف ترقى رقيك الأنبياء </a:t>
            </a:r>
            <a:r>
              <a:rPr lang="ar-OM" sz="2700" b="1" dirty="0"/>
              <a:t>) ما نوع الأسلوب و ما غرضه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3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أسلوب نداء  غرضه المدح و التعجب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144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700" b="1" dirty="0"/>
              <a:t>س1/ ( </a:t>
            </a:r>
            <a:r>
              <a:rPr lang="ar-OM" sz="2800" b="1" dirty="0">
                <a:solidFill>
                  <a:schemeClr val="accent2">
                    <a:lumMod val="50000"/>
                  </a:schemeClr>
                </a:solidFill>
              </a:rPr>
              <a:t>يا سماء ما طاولتها سماء </a:t>
            </a:r>
            <a:r>
              <a:rPr lang="ar-OM" sz="2700" b="1" dirty="0"/>
              <a:t>) ما نوع الأسلوب و ما غرضه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2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الرسول (ص) بالسماء  و وجه الشبه علو المنزلة و المكانة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س2/ اشرحي الصورة الجمالية الواردة في قول الشاعر</a:t>
            </a:r>
            <a:r>
              <a:rPr lang="ar-OM" sz="2400" b="1" dirty="0"/>
              <a:t> </a:t>
            </a:r>
            <a:r>
              <a:rPr lang="ar-OM" sz="2700" b="1" dirty="0"/>
              <a:t>( </a:t>
            </a:r>
            <a:r>
              <a:rPr lang="ar-OM" sz="2700" b="1" dirty="0">
                <a:solidFill>
                  <a:schemeClr val="accent2">
                    <a:lumMod val="50000"/>
                  </a:schemeClr>
                </a:solidFill>
              </a:rPr>
              <a:t>يا سماء ما طاولتها سماء </a:t>
            </a:r>
            <a:r>
              <a:rPr lang="ar-OM" sz="2700" b="1" dirty="0"/>
              <a:t>) مبينة وجه الشبه 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99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أسلوب نفي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س3/ ما نوع الأسلوب  في الشطر الأول من البيت 2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جناس ناقص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س4/ أكملي :  يسمى المحسن البديعي بين كلمتي (سنا ، سناء ) . . .  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OM" sz="4800" b="1" u="sng" dirty="0">
                <a:solidFill>
                  <a:srgbClr val="FF0000"/>
                </a:solidFill>
              </a:rPr>
              <a:t>التقديم المادي للنص :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943600" y="1200151"/>
            <a:ext cx="2743200" cy="3394472"/>
          </a:xfrm>
        </p:spPr>
        <p:txBody>
          <a:bodyPr>
            <a:normAutofit/>
          </a:bodyPr>
          <a:lstStyle/>
          <a:p>
            <a:r>
              <a:rPr lang="ar-OM" sz="3600" b="1" dirty="0">
                <a:solidFill>
                  <a:srgbClr val="FF0000"/>
                </a:solidFill>
              </a:rPr>
              <a:t>نوع النص </a:t>
            </a:r>
          </a:p>
          <a:p>
            <a:r>
              <a:rPr lang="ar-OM" sz="3600" b="1" dirty="0">
                <a:solidFill>
                  <a:srgbClr val="FF0000"/>
                </a:solidFill>
              </a:rPr>
              <a:t>الغرض</a:t>
            </a:r>
            <a:r>
              <a:rPr lang="ar-OM" sz="3600" b="1" dirty="0"/>
              <a:t>  </a:t>
            </a:r>
          </a:p>
          <a:p>
            <a:r>
              <a:rPr lang="ar-OM" sz="3600" b="1" dirty="0">
                <a:solidFill>
                  <a:srgbClr val="FF0000"/>
                </a:solidFill>
              </a:rPr>
              <a:t>قائل النص </a:t>
            </a:r>
            <a:r>
              <a:rPr lang="ar-OM" sz="3600" b="1" dirty="0"/>
              <a:t> </a:t>
            </a:r>
          </a:p>
          <a:p>
            <a:r>
              <a:rPr lang="ar-OM" sz="3600" b="1" dirty="0">
                <a:solidFill>
                  <a:srgbClr val="FF0000"/>
                </a:solidFill>
              </a:rPr>
              <a:t>مصدر النص </a:t>
            </a:r>
          </a:p>
          <a:p>
            <a:r>
              <a:rPr lang="ar-OM" sz="3600" b="1" dirty="0">
                <a:solidFill>
                  <a:srgbClr val="FF0000"/>
                </a:solidFill>
              </a:rPr>
              <a:t>العاطفة</a:t>
            </a:r>
            <a:endParaRPr lang="ar-OM" sz="3600" b="1" dirty="0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457200" y="1181101"/>
            <a:ext cx="56388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3600" b="1" dirty="0"/>
              <a:t>: شعر عمودي </a:t>
            </a:r>
          </a:p>
          <a:p>
            <a:pPr marL="0" indent="0">
              <a:buNone/>
            </a:pPr>
            <a:r>
              <a:rPr lang="ar-OM" sz="3600" b="1" dirty="0"/>
              <a:t>: المدح  (المدائح النبوية )</a:t>
            </a:r>
          </a:p>
          <a:p>
            <a:pPr marL="0" indent="0">
              <a:buNone/>
            </a:pPr>
            <a:r>
              <a:rPr lang="ar-OM" sz="3600" b="1" dirty="0"/>
              <a:t>: البوصيري </a:t>
            </a:r>
          </a:p>
          <a:p>
            <a:pPr marL="0" indent="0">
              <a:buNone/>
            </a:pPr>
            <a:r>
              <a:rPr lang="ar-OM" sz="3600" b="1" dirty="0"/>
              <a:t>: ديوان البوصيري </a:t>
            </a:r>
          </a:p>
          <a:p>
            <a:pPr marL="0" indent="0">
              <a:buNone/>
            </a:pPr>
            <a:r>
              <a:rPr lang="ar-OM" sz="3600" b="1" dirty="0"/>
              <a:t>: عاطفة الحب و هي عاطفة صادقة </a:t>
            </a:r>
          </a:p>
        </p:txBody>
      </p:sp>
    </p:spTree>
    <p:extLst>
      <p:ext uri="{BB962C8B-B14F-4D97-AF65-F5344CB8AC3E}">
        <p14:creationId xmlns:p14="http://schemas.microsoft.com/office/powerpoint/2010/main" val="131486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الرسول (ص) بالمصباح  و وجه الشبه الهداية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س5/ وضحي الصورة الفنية في قول الشاعر ( أنت مصباح  ) مبينة وجه الشبه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العصور بإنسان يتفاخر و يتباهى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س6/ اشرحي الصورة الفنية في البيت 4 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نسب الرسول ( ص) في رفعته و علوه كالجوزاء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س6/ اشرحي الصورة الفنية في البيت 5 .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40957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سلسلة نسب الرسول بالعقد و الرسول بالدرة المنفردة الثمينة التي </a:t>
            </a:r>
            <a:r>
              <a:rPr lang="ar-OM" b="1" dirty="0" err="1"/>
              <a:t>تتوسطه</a:t>
            </a:r>
            <a:r>
              <a:rPr lang="ar-OM" b="1" dirty="0"/>
              <a:t>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3257550"/>
            <a:ext cx="8763001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س7/ اشرحي الصورة البيانية  في البيت 6 .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417799" y="788283"/>
            <a:ext cx="181168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534400" cy="4804172"/>
          </a:xfrm>
        </p:spPr>
        <p:txBody>
          <a:bodyPr>
            <a:normAutofit fontScale="90000"/>
          </a:bodyPr>
          <a:lstStyle/>
          <a:p>
            <a:pPr algn="r"/>
            <a:r>
              <a:rPr lang="ar-OM" dirty="0"/>
              <a:t>خاطب الشاعر الرسول في عالمه العلوي المضيء . </a:t>
            </a:r>
            <a:br>
              <a:rPr lang="ar-OM" dirty="0"/>
            </a:br>
            <a:r>
              <a:rPr lang="ar-OM" dirty="0"/>
              <a:t>أـ عين الألفاظ المشعرة بالعلو ، و بين دلالتها . </a:t>
            </a:r>
            <a:br>
              <a:rPr lang="ar-OM" dirty="0"/>
            </a:br>
            <a:br>
              <a:rPr lang="ar-OM" sz="1100" dirty="0"/>
            </a:br>
            <a:br>
              <a:rPr lang="ar-OM" dirty="0"/>
            </a:br>
            <a:br>
              <a:rPr lang="ar-OM" dirty="0"/>
            </a:br>
            <a:r>
              <a:rPr lang="ar-OM" dirty="0"/>
              <a:t>ب ـ عين الألفاظ التي تشير إلى الضياء ، و بين دلالتها . </a:t>
            </a:r>
            <a:br>
              <a:rPr lang="ar-OM" dirty="0"/>
            </a:br>
            <a:br>
              <a:rPr lang="ar-OM" dirty="0"/>
            </a:br>
            <a:endParaRPr lang="ar-OM" dirty="0"/>
          </a:p>
        </p:txBody>
      </p:sp>
      <p:sp>
        <p:nvSpPr>
          <p:cNvPr id="3" name="عنصر نائب للمحتوى 2"/>
          <p:cNvSpPr txBox="1">
            <a:spLocks/>
          </p:cNvSpPr>
          <p:nvPr/>
        </p:nvSpPr>
        <p:spPr>
          <a:xfrm>
            <a:off x="1905000" y="1504950"/>
            <a:ext cx="7046686" cy="11430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ترقى ، رقيك ، سماء ، طاولتها ، سناء ، علاك )  تدل على ارتفاع مكانة الرسول  ( ص)  . </a:t>
            </a:r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486229" y="3257550"/>
            <a:ext cx="7162800" cy="16002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مصباح، ضوئك ، الأضواء ، الشمس ، سنا ، مضيء )  تدل على انتشار دعوة الرسول  ( ص) و هديه ( نور الرسالة و الهدي  ) . </a:t>
            </a:r>
          </a:p>
        </p:txBody>
      </p:sp>
      <p:sp>
        <p:nvSpPr>
          <p:cNvPr id="5" name="مستطيل 4"/>
          <p:cNvSpPr/>
          <p:nvPr/>
        </p:nvSpPr>
        <p:spPr>
          <a:xfrm rot="572135">
            <a:off x="327137" y="1255182"/>
            <a:ext cx="1466109" cy="1077218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تقويم ختامي 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864"/>
            <a:ext cx="8229600" cy="857250"/>
          </a:xfrm>
        </p:spPr>
        <p:txBody>
          <a:bodyPr/>
          <a:lstStyle/>
          <a:p>
            <a:r>
              <a:rPr lang="ar-OM" dirty="0"/>
              <a:t>الوحدة المعنوية الثانية </a:t>
            </a:r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895350"/>
            <a:ext cx="8268140" cy="36576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800" b="1" dirty="0"/>
              <a:t>8/ سيّـد ضحكه التبسم و المشـ      ـي </a:t>
            </a:r>
            <a:r>
              <a:rPr lang="ar-OM" sz="2800" b="1" dirty="0" err="1"/>
              <a:t>الهوينا</a:t>
            </a:r>
            <a:r>
              <a:rPr lang="ar-OM" sz="28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8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8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8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800" b="1" dirty="0"/>
              <a:t>12/ فانقضت </a:t>
            </a:r>
            <a:r>
              <a:rPr lang="ar-OM" sz="2800" b="1" dirty="0" err="1"/>
              <a:t>آي</a:t>
            </a:r>
            <a:r>
              <a:rPr lang="ar-OM" sz="2800" b="1" dirty="0"/>
              <a:t> الأنبياء و آيا       تك  في الناس ما لهن انقضاء</a:t>
            </a:r>
          </a:p>
        </p:txBody>
      </p:sp>
    </p:spTree>
    <p:extLst>
      <p:ext uri="{BB962C8B-B14F-4D97-AF65-F5344CB8AC3E}">
        <p14:creationId xmlns:p14="http://schemas.microsoft.com/office/powerpoint/2010/main" val="2060710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254713" y="1052616"/>
            <a:ext cx="8660687" cy="38813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3600" b="1" dirty="0"/>
              <a:t>1/  محيا : . . .      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2/ ليلة غرّاء : </a:t>
            </a:r>
            <a:r>
              <a:rPr lang="ar-OM" b="1" dirty="0"/>
              <a:t>. . .  </a:t>
            </a:r>
            <a:endParaRPr lang="ar-OM" sz="3600" b="1" dirty="0"/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3/ الإغفاء: . . .         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4/ الروضة الغناء : . . .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5 / الضلال : ...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6/ مضيء </a:t>
            </a:r>
            <a:r>
              <a:rPr lang="ar-OM" sz="3600" b="1" dirty="0" err="1"/>
              <a:t>مضادها</a:t>
            </a:r>
            <a:r>
              <a:rPr lang="ar-OM" sz="3600" b="1" dirty="0"/>
              <a:t> اللغوي :  . . .   </a:t>
            </a:r>
          </a:p>
        </p:txBody>
      </p:sp>
      <p:sp>
        <p:nvSpPr>
          <p:cNvPr id="5" name="مستطيل 4"/>
          <p:cNvSpPr/>
          <p:nvPr/>
        </p:nvSpPr>
        <p:spPr>
          <a:xfrm rot="358028">
            <a:off x="6221777" y="273602"/>
            <a:ext cx="2753550" cy="5207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dirty="0"/>
              <a:t>المعجم و الدلالة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990600" y="209550"/>
            <a:ext cx="48329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b="1" dirty="0"/>
              <a:t>هاتي معاني الكلمات التالية : </a:t>
            </a:r>
          </a:p>
        </p:txBody>
      </p:sp>
      <p:sp>
        <p:nvSpPr>
          <p:cNvPr id="12" name="مربع نص 11"/>
          <p:cNvSpPr txBox="1"/>
          <p:nvPr/>
        </p:nvSpPr>
        <p:spPr>
          <a:xfrm rot="21315886">
            <a:off x="5843004" y="1020480"/>
            <a:ext cx="1305561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الوجه</a:t>
            </a:r>
          </a:p>
        </p:txBody>
      </p:sp>
      <p:sp>
        <p:nvSpPr>
          <p:cNvPr id="11" name="مربع نص 10"/>
          <p:cNvSpPr txBox="1"/>
          <p:nvPr/>
        </p:nvSpPr>
        <p:spPr>
          <a:xfrm rot="315038">
            <a:off x="2883281" y="1582713"/>
            <a:ext cx="3616051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مقمرة بيضاء مضيئة  </a:t>
            </a:r>
          </a:p>
        </p:txBody>
      </p:sp>
      <p:sp>
        <p:nvSpPr>
          <p:cNvPr id="13" name="مربع نص 12"/>
          <p:cNvSpPr txBox="1"/>
          <p:nvPr/>
        </p:nvSpPr>
        <p:spPr>
          <a:xfrm rot="365742">
            <a:off x="5081238" y="2257878"/>
            <a:ext cx="1932429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النوم الخفيف</a:t>
            </a:r>
          </a:p>
        </p:txBody>
      </p:sp>
      <p:sp>
        <p:nvSpPr>
          <p:cNvPr id="18" name="مربع نص 17"/>
          <p:cNvSpPr txBox="1"/>
          <p:nvPr/>
        </p:nvSpPr>
        <p:spPr>
          <a:xfrm rot="21273734">
            <a:off x="2600321" y="2879089"/>
            <a:ext cx="3297747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البستان الغني بالخضرة</a:t>
            </a:r>
          </a:p>
        </p:txBody>
      </p:sp>
      <p:sp>
        <p:nvSpPr>
          <p:cNvPr id="9" name="مربع نص 8"/>
          <p:cNvSpPr txBox="1"/>
          <p:nvPr/>
        </p:nvSpPr>
        <p:spPr>
          <a:xfrm rot="21315886">
            <a:off x="5495033" y="3460566"/>
            <a:ext cx="1305561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الباطل </a:t>
            </a:r>
          </a:p>
        </p:txBody>
      </p:sp>
      <p:sp>
        <p:nvSpPr>
          <p:cNvPr id="10" name="مربع نص 9"/>
          <p:cNvSpPr txBox="1"/>
          <p:nvPr/>
        </p:nvSpPr>
        <p:spPr>
          <a:xfrm rot="21315886">
            <a:off x="2820032" y="4114340"/>
            <a:ext cx="174009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مظلم</a:t>
            </a:r>
          </a:p>
        </p:txBody>
      </p:sp>
    </p:spTree>
    <p:extLst>
      <p:ext uri="{BB962C8B-B14F-4D97-AF65-F5344CB8AC3E}">
        <p14:creationId xmlns:p14="http://schemas.microsoft.com/office/powerpoint/2010/main" val="79961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  <p:bldP spid="18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457200" y="1809750"/>
            <a:ext cx="8355887" cy="21363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3600" b="1" dirty="0"/>
              <a:t>1/  نجّى الله فرعون ليكون آية للناس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2/ جعل الله عيسى و أمه آية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3/ قرأت من القرآن آية . </a:t>
            </a:r>
            <a:endParaRPr lang="ar-OM" b="1" dirty="0"/>
          </a:p>
        </p:txBody>
      </p:sp>
      <p:sp>
        <p:nvSpPr>
          <p:cNvPr id="5" name="مستطيل 4"/>
          <p:cNvSpPr/>
          <p:nvPr/>
        </p:nvSpPr>
        <p:spPr>
          <a:xfrm rot="358028">
            <a:off x="6217911" y="273400"/>
            <a:ext cx="2753550" cy="5951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dirty="0"/>
              <a:t>المعجم و الدلالة 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533400" y="209550"/>
            <a:ext cx="529018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b="1" dirty="0"/>
              <a:t>بيني الفرق بين المعاني المعجمية لكلمة ( آية ) في كل من العبارات الآتية  : </a:t>
            </a:r>
          </a:p>
        </p:txBody>
      </p:sp>
      <p:sp>
        <p:nvSpPr>
          <p:cNvPr id="12" name="مربع نص 11"/>
          <p:cNvSpPr txBox="1"/>
          <p:nvPr/>
        </p:nvSpPr>
        <p:spPr>
          <a:xfrm rot="21315886">
            <a:off x="553545" y="1946176"/>
            <a:ext cx="2339064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عبرة و عظة </a:t>
            </a:r>
          </a:p>
        </p:txBody>
      </p:sp>
      <p:sp>
        <p:nvSpPr>
          <p:cNvPr id="11" name="مربع نص 10"/>
          <p:cNvSpPr txBox="1"/>
          <p:nvPr/>
        </p:nvSpPr>
        <p:spPr>
          <a:xfrm rot="612113">
            <a:off x="3425860" y="3301744"/>
            <a:ext cx="1554373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جملة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2286000" y="2565304"/>
            <a:ext cx="1917048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معجزة </a:t>
            </a:r>
          </a:p>
        </p:txBody>
      </p:sp>
    </p:spTree>
    <p:extLst>
      <p:ext uri="{BB962C8B-B14F-4D97-AF65-F5344CB8AC3E}">
        <p14:creationId xmlns:p14="http://schemas.microsoft.com/office/powerpoint/2010/main" val="22920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مستدير الزوايا 16"/>
          <p:cNvSpPr/>
          <p:nvPr/>
        </p:nvSpPr>
        <p:spPr>
          <a:xfrm>
            <a:off x="2662257" y="317070"/>
            <a:ext cx="5583681" cy="16965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3600" b="1" dirty="0">
                <a:solidFill>
                  <a:schemeClr val="tx1"/>
                </a:solidFill>
              </a:rPr>
              <a:t>س</a:t>
            </a:r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ar-OM" sz="3600" b="1" dirty="0">
                <a:solidFill>
                  <a:schemeClr val="tx1"/>
                </a:solidFill>
              </a:rPr>
              <a:t> / أكملي : كلمة ( وارثو )جمع نوعه : . . .   و مفرده : . . . .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662256" y="317072"/>
            <a:ext cx="5583681" cy="1646052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1</a:t>
            </a:r>
            <a:r>
              <a:rPr lang="ar-OM" sz="4000" b="1" dirty="0">
                <a:solidFill>
                  <a:schemeClr val="tx1"/>
                </a:solidFill>
              </a:rPr>
              <a:t>/ هاتي جمع كلمة </a:t>
            </a:r>
          </a:p>
          <a:p>
            <a:pPr algn="ctr"/>
            <a:r>
              <a:rPr lang="ar-OM" sz="4000" b="1" dirty="0">
                <a:solidFill>
                  <a:schemeClr val="tx1"/>
                </a:solidFill>
              </a:rPr>
              <a:t>( روضة )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2679551" y="317071"/>
            <a:ext cx="5583681" cy="16965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3</a:t>
            </a:r>
            <a:r>
              <a:rPr lang="ar-OM" sz="4000" b="1" dirty="0">
                <a:solidFill>
                  <a:schemeClr val="tx1"/>
                </a:solidFill>
              </a:rPr>
              <a:t>/</a:t>
            </a:r>
            <a:r>
              <a:rPr lang="ar-SA" sz="4000" b="1" dirty="0">
                <a:solidFill>
                  <a:schemeClr val="tx1"/>
                </a:solidFill>
              </a:rPr>
              <a:t> </a:t>
            </a:r>
            <a:r>
              <a:rPr lang="ar-OM" sz="4000" b="1" dirty="0">
                <a:solidFill>
                  <a:schemeClr val="tx1"/>
                </a:solidFill>
              </a:rPr>
              <a:t>هاتي مرادف كلمة </a:t>
            </a:r>
          </a:p>
          <a:p>
            <a:pPr algn="ctr"/>
            <a:r>
              <a:rPr lang="ar-OM" sz="4000" b="1" dirty="0">
                <a:solidFill>
                  <a:schemeClr val="tx1"/>
                </a:solidFill>
              </a:rPr>
              <a:t>( انقضت )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874979" y="3710340"/>
            <a:ext cx="5158239" cy="112400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جمع مذكر سالم / وارث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679551" y="3599647"/>
            <a:ext cx="5370959" cy="1261377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روض / رياض / روضات 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-533400" y="179726"/>
            <a:ext cx="38928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6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التقويم الختامي </a:t>
            </a:r>
            <a:endParaRPr lang="ar-SA" sz="36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 rot="1521869">
            <a:off x="929333" y="1906207"/>
            <a:ext cx="874231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2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rot="20906696">
            <a:off x="297038" y="933391"/>
            <a:ext cx="874231" cy="1107996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 rot="261236">
            <a:off x="514641" y="2891330"/>
            <a:ext cx="874231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3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12" name="رابط مستقيم 11"/>
          <p:cNvCxnSpPr/>
          <p:nvPr/>
        </p:nvCxnSpPr>
        <p:spPr>
          <a:xfrm>
            <a:off x="2057400" y="971550"/>
            <a:ext cx="76200" cy="39359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 rot="16200000">
            <a:off x="7139638" y="676006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السؤال</a:t>
            </a:r>
            <a:endParaRPr lang="ar-SA" sz="40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 rot="16200000">
            <a:off x="7139639" y="3006330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الجواب</a:t>
            </a:r>
            <a:endParaRPr lang="ar-SA" sz="54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22" name="سهم إلى اليسار 21">
            <a:hlinkClick r:id="" action="ppaction://hlinkshowjump?jump=nextslide"/>
          </p:cNvPr>
          <p:cNvSpPr/>
          <p:nvPr/>
        </p:nvSpPr>
        <p:spPr>
          <a:xfrm>
            <a:off x="8153400" y="4417126"/>
            <a:ext cx="611349" cy="49035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679551" y="3710340"/>
            <a:ext cx="5366219" cy="109754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انتهت . </a:t>
            </a:r>
            <a:endParaRPr lang="ar-OM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6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5" grpId="0" animBg="1"/>
      <p:bldP spid="5" grpId="1" animBg="1"/>
      <p:bldP spid="18" grpId="0" animBg="1"/>
      <p:bldP spid="18" grpId="1" animBg="1"/>
      <p:bldP spid="16" grpId="0" animBg="1"/>
      <p:bldP spid="16" grpId="1" animBg="1"/>
      <p:bldP spid="10" grpId="0" animBg="1"/>
      <p:bldP spid="10" grpId="1" animBg="1"/>
      <p:bldP spid="19" grpId="0" animBg="1"/>
      <p:bldP spid="1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وصف وجهه بأنه مضيء منير مشرق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1/ بم وصف الشاعر وجه الرسول  في البيت 7 ؟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572088"/>
            <a:ext cx="5328366" cy="3999323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1524000" y="863589"/>
            <a:ext cx="5181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ا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لبطاقة الشخصية للشاعر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اسمه 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شرف الدين محمد بن سعيد بن حماد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الصهناجي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مولده 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دلاص/ مصر عام 608هـ 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منشأه :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بوصير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ثقافته: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درس القرآن وحفظه، والعلوم الدينية واللغوية والتاريخية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والتصوف وكتب الأديان الأخرى.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مواهبه: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الكتابة والأدب.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عمله: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ولي منصب في كتابة الدواوين.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أشهر أعماله 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البردة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والهمزية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وفاته 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في الإسكندرية عام 696هـ.</a:t>
            </a:r>
          </a:p>
        </p:txBody>
      </p:sp>
    </p:spTree>
    <p:extLst>
      <p:ext uri="{BB962C8B-B14F-4D97-AF65-F5344CB8AC3E}">
        <p14:creationId xmlns:p14="http://schemas.microsoft.com/office/powerpoint/2010/main" val="155473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ضحكه التبسم لا قهقهة فيه و يمشي بتواضع و تمهل و نومه غفوة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2/ صور الشاعر في البيت 8 بعضا من ملامح الرسول (ص ) بينيها .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وصف الشاعر أخلاقه بالنسيم 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3/ بم وصف الشاعر خلق الرسول (ص ) في البيت 9 ؟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اتصف الرسول بالرحمة و الرأفة لأمته و الحزم و العزم و الوقار و العصمة و الحياء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4/ يقول الرسول (ص ) : أدبني ربي فأحسن تأديبي ) من خلال فهمك للبيت 10 عددي الصفات التي اتصف بها .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لأن فيهم العلماء الذين ورثوا النور و هدي الرسول (ص )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5/ عللي : أمنت البرية الضلال بعد وفاة الرسول ( ص ) .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16354" y="104533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-40829" y="4019550"/>
            <a:ext cx="9132216" cy="1047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معجزة الرسول ( القرآن ) خالدة  و باقية تدل على صدق نبوته و باقي الأنبياء </a:t>
            </a:r>
            <a:r>
              <a:rPr lang="ar-OM" b="1" dirty="0" err="1"/>
              <a:t>معجزاتهم</a:t>
            </a:r>
            <a:r>
              <a:rPr lang="ar-OM" b="1" dirty="0"/>
              <a:t> انتهت بنهاية عصرهم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6/ ما الفرق بين الرسول (ص) و غيره من الأنبياء كما تفهمين من البيت 12.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33351"/>
            <a:ext cx="6324600" cy="2285999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000" b="1" dirty="0"/>
              <a:t>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000" b="1" dirty="0"/>
              <a:t>سيّـد ضحكه التبسم و المشـ      ـي </a:t>
            </a:r>
            <a:r>
              <a:rPr lang="ar-OM" sz="2000" b="1" dirty="0" err="1"/>
              <a:t>الهوينا</a:t>
            </a:r>
            <a:r>
              <a:rPr lang="ar-OM" sz="20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000" b="1" dirty="0"/>
              <a:t>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000" b="1" dirty="0"/>
              <a:t>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000" b="1" dirty="0"/>
              <a:t>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000" b="1" dirty="0"/>
              <a:t>فانقضت </a:t>
            </a:r>
            <a:r>
              <a:rPr lang="ar-OM" sz="2000" b="1" dirty="0" err="1"/>
              <a:t>آي</a:t>
            </a:r>
            <a:r>
              <a:rPr lang="ar-OM" sz="20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6477000" y="547236"/>
            <a:ext cx="2491523" cy="18158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152307">
            <a:off x="7513958" y="66719"/>
            <a:ext cx="1059102" cy="523220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4267200" y="3804253"/>
            <a:ext cx="4686545" cy="1205896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600" b="1" dirty="0"/>
              <a:t>               وجهه كالشمس و ضحكه التبسم بدون قهقهة و مشيه التواضع و نومه إغفاءة لا عمق فيه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0" y="2419350"/>
            <a:ext cx="8763000" cy="905307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س1/ مدح الشاعر الرسول (ص) بمجموعة من الصفات في الأبيات . حدديها و ما الفرق بين المجموعتين من الصفات؟   </a:t>
            </a: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152400" y="3638550"/>
            <a:ext cx="3962400" cy="13716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600" b="1" dirty="0"/>
              <a:t>           أخلاقه هي النسيم و محياه كالروضة و خلقه عزم و حزم و وقار و عصمة و حياء و رحمة، الهداية ، </a:t>
            </a:r>
            <a:r>
              <a:rPr lang="ar-OM" sz="2600" b="1"/>
              <a:t>المعجزة الخالدة .</a:t>
            </a:r>
            <a:endParaRPr lang="ar-OM" sz="2600" b="1" dirty="0"/>
          </a:p>
        </p:txBody>
      </p:sp>
      <p:sp>
        <p:nvSpPr>
          <p:cNvPr id="13" name="مستطيل 12"/>
          <p:cNvSpPr/>
          <p:nvPr/>
        </p:nvSpPr>
        <p:spPr>
          <a:xfrm rot="21263885">
            <a:off x="252018" y="2979907"/>
            <a:ext cx="2146246" cy="584775"/>
          </a:xfrm>
          <a:prstGeom prst="rect">
            <a:avLst/>
          </a:prstGeom>
          <a:solidFill>
            <a:srgbClr val="92D05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/>
              <a:t>صفات معنوية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 rot="20704844">
            <a:off x="3337166" y="3437207"/>
            <a:ext cx="1034261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10-12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070560" y="3257550"/>
            <a:ext cx="2146246" cy="584775"/>
          </a:xfrm>
          <a:prstGeom prst="rect">
            <a:avLst/>
          </a:prstGeom>
          <a:solidFill>
            <a:srgbClr val="92D05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/>
              <a:t>صفات حسية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 rot="20707865">
            <a:off x="7836619" y="3688792"/>
            <a:ext cx="1034261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7-9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 rot="20887236">
            <a:off x="199085" y="778458"/>
            <a:ext cx="1356242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صديق الساعة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1719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وجه الرسول بالشمس و وجه الشبه الهداية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1/ وضحي الصورة الفنية الواردة  في قول الشاعر ( ومحيا كالشمس ) مبينة وجه الشبه .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0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019550"/>
            <a:ext cx="9132216" cy="11239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خلق الرسول بالنسيم و وجه الشبه الرقة . </a:t>
            </a:r>
          </a:p>
          <a:p>
            <a:pPr marL="0" indent="0">
              <a:buFont typeface="Arial" pitchFamily="34" charset="0"/>
              <a:buNone/>
            </a:pPr>
            <a:r>
              <a:rPr lang="ar-OM" b="1" dirty="0"/>
              <a:t>و شبه محياه  بالحديقة الغناء و وجه الشبه الحسن و الجمال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2/ ورد في البيت 9 صورتين اشرحيهما مبينة وجه الشبه .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1719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العموم و الشمول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3/ ما فائدة استخدام الشاعر كلمة ( كل ) في قوله ( رحمة كله ) ؟ 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0195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( حزم ، عزم ) جناس ناقص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3ورد في البيت  ال10 جناس ناقص حدديه .  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938622" y="285750"/>
            <a:ext cx="5213767" cy="1066800"/>
          </a:xfrm>
          <a:prstGeom prst="roundRect">
            <a:avLst/>
          </a:prstGeom>
          <a:solidFill>
            <a:srgbClr val="FFC000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chemeClr val="tx1"/>
                </a:solidFill>
              </a:rPr>
              <a:t>إعجاب الشاعر بالرسول (ص) و حبه له و عاطفته الدينية المتأججة </a:t>
            </a:r>
            <a:r>
              <a:rPr lang="ar-OM" sz="3200" b="1" dirty="0">
                <a:solidFill>
                  <a:schemeClr val="tx1"/>
                </a:solidFill>
              </a:rPr>
              <a:t>. </a:t>
            </a:r>
            <a:endParaRPr lang="ar-OM" sz="16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 rot="882383">
            <a:off x="7134394" y="322158"/>
            <a:ext cx="1717349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الفكرة العامة </a:t>
            </a:r>
            <a:endParaRPr lang="ar-SA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600200" y="3817173"/>
            <a:ext cx="6108183" cy="108398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2800" b="1" dirty="0">
                <a:solidFill>
                  <a:schemeClr val="tx1"/>
                </a:solidFill>
              </a:rPr>
              <a:t>مكانة الرسول صلى الله عليه و سلم بين الأنبياء فهو مصدر الفخر على مر العصور  </a:t>
            </a:r>
            <a:r>
              <a:rPr lang="ar-SA" sz="2800" b="1" dirty="0">
                <a:solidFill>
                  <a:schemeClr val="tx1"/>
                </a:solidFill>
              </a:rPr>
              <a:t>. </a:t>
            </a:r>
            <a:endParaRPr lang="ar-OM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461703" y="1805913"/>
            <a:ext cx="6167603" cy="8980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2800" b="1" dirty="0"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endParaRPr lang="ar-OM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rot="4381368">
            <a:off x="6676993" y="2632821"/>
            <a:ext cx="3058981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الوحدات المعنوية </a:t>
            </a:r>
            <a:endParaRPr lang="ar-SA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551568" y="2825228"/>
            <a:ext cx="6197328" cy="89003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ar-OM" sz="2800" b="1" dirty="0">
                <a:solidFill>
                  <a:schemeClr val="tx1"/>
                </a:solidFill>
              </a:rPr>
              <a:t>هدف الشاعر من تعداد صفات الرسول (ص )  و مدحه .</a:t>
            </a:r>
          </a:p>
        </p:txBody>
      </p:sp>
      <p:sp>
        <p:nvSpPr>
          <p:cNvPr id="10" name="مستطيل 9"/>
          <p:cNvSpPr/>
          <p:nvPr/>
        </p:nvSpPr>
        <p:spPr>
          <a:xfrm rot="20472951">
            <a:off x="128363" y="281226"/>
            <a:ext cx="107433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12-7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 rot="19654445">
            <a:off x="1092272" y="500770"/>
            <a:ext cx="972038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6 - 1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 rot="526931">
            <a:off x="74285" y="1049161"/>
            <a:ext cx="1401104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15 - 13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0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91813E-6 L -0.02379 4.91813E-6 C -0.03455 4.91813E-6 -0.04757 0.1974 -0.04757 0.35866 L -0.04757 0.71671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358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01514E-6 L 0.02188 -3.01514E-6 C 0.03177 -3.01514E-6 0.04393 0.09052 0.04393 0.16497 L 0.04393 0.32963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164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17671E-6 L 0.01597 -4.17671E-6 C 0.02292 -4.17671E-6 0.03195 0.10658 0.03195 0.19401 L 0.03195 0.38771 " pathEditMode="relative" rAng="0" ptsTypes="FfFF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19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1719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الضلال /  نور هدي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4/ ورد في البيت 11 كلمتين متضادتين . استخرجيهما .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1719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أسلوب نفي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5/ ما نوع الأسلوب في قول الشاعر ( لم نخف ...) .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/>
          <p:cNvSpPr>
            <a:spLocks noGrp="1"/>
          </p:cNvSpPr>
          <p:nvPr>
            <p:ph idx="1"/>
          </p:nvPr>
        </p:nvSpPr>
        <p:spPr>
          <a:xfrm>
            <a:off x="444060" y="514350"/>
            <a:ext cx="8623740" cy="2743200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7/ و محيا كالشمس منك مضيء     أسفـرت عنه ليلة غرّاء </a:t>
            </a:r>
          </a:p>
          <a:p>
            <a:pPr marL="0" indent="0" algn="just">
              <a:buNone/>
            </a:pPr>
            <a:r>
              <a:rPr lang="ar-OM" sz="2400" b="1" dirty="0"/>
              <a:t>8/ سيّـد ضحكه التبسم و المشـ      ـي </a:t>
            </a:r>
            <a:r>
              <a:rPr lang="ar-OM" sz="2400" b="1" dirty="0" err="1"/>
              <a:t>الهوينا</a:t>
            </a:r>
            <a:r>
              <a:rPr lang="ar-OM" sz="2400" b="1" dirty="0"/>
              <a:t> و نومه الإغفاء </a:t>
            </a:r>
          </a:p>
          <a:p>
            <a:pPr marL="0" indent="0" algn="just">
              <a:buNone/>
            </a:pPr>
            <a:r>
              <a:rPr lang="ar-OM" sz="2400" b="1" dirty="0"/>
              <a:t>9/ و ما سوى خلقِه النسيم ولا غيـ   ـر محياه الروضة الغناء</a:t>
            </a:r>
          </a:p>
          <a:p>
            <a:pPr marL="0" indent="0" algn="just">
              <a:buNone/>
            </a:pPr>
            <a:r>
              <a:rPr lang="ar-OM" sz="2400" b="1" dirty="0"/>
              <a:t>10/ رحمة كله و حزم و عـزم        و وقار و عصمة و حياء </a:t>
            </a:r>
          </a:p>
          <a:p>
            <a:pPr marL="0" indent="0" algn="just">
              <a:buNone/>
            </a:pPr>
            <a:r>
              <a:rPr lang="ar-OM" sz="2400" b="1" dirty="0"/>
              <a:t>11/ لم نخف بعدك الضلال و فينا    وارثو نور هديك العلماء </a:t>
            </a:r>
          </a:p>
          <a:p>
            <a:pPr marL="0" indent="0" algn="just">
              <a:buNone/>
            </a:pPr>
            <a:r>
              <a:rPr lang="ar-OM" sz="2400" b="1" dirty="0"/>
              <a:t>12/ فانقضت </a:t>
            </a:r>
            <a:r>
              <a:rPr lang="ar-OM" sz="2400" b="1" dirty="0" err="1"/>
              <a:t>آي</a:t>
            </a:r>
            <a:r>
              <a:rPr lang="ar-OM" sz="2400" b="1" dirty="0"/>
              <a:t> الأنبياء و آيا       تك  في الناس ما لهن انقضاء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مدح الشاعر الرسول (ص ) بمجموعة من الصفات الحسية و المعنوية .</a:t>
            </a:r>
            <a:endParaRPr lang="ar-SA" sz="240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079815" y="90925"/>
            <a:ext cx="1011572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7-12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1784" y="4019550"/>
            <a:ext cx="9132216" cy="9715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الشاعر هدي الرسول (ص ) بالشيء المادي الذي يورث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5468" y="3257550"/>
            <a:ext cx="8986134" cy="9906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2700" b="1" dirty="0"/>
              <a:t>س 3/ وضحي الصورة الجمالية في قول الشاعر ( وارثو ور هديك العلماء ).     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65572" y="887445"/>
            <a:ext cx="24593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التأملية 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2679551" y="317070"/>
            <a:ext cx="5583681" cy="2622443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1</a:t>
            </a:r>
            <a:r>
              <a:rPr lang="ar-OM" sz="4000" b="1" dirty="0">
                <a:solidFill>
                  <a:schemeClr val="tx1"/>
                </a:solidFill>
              </a:rPr>
              <a:t>/ أي الأبيات يحمل المعنى نفسه : </a:t>
            </a:r>
          </a:p>
          <a:p>
            <a:r>
              <a:rPr lang="ar-OM" sz="4000" b="1" dirty="0">
                <a:solidFill>
                  <a:schemeClr val="tx1"/>
                </a:solidFill>
              </a:rPr>
              <a:t>لقد وضعته و هاجا منيرا </a:t>
            </a:r>
          </a:p>
          <a:p>
            <a:pPr algn="ctr"/>
            <a:r>
              <a:rPr lang="ar-OM" sz="4000" b="1" dirty="0">
                <a:solidFill>
                  <a:schemeClr val="tx1"/>
                </a:solidFill>
              </a:rPr>
              <a:t>       كما تلد السماوات </a:t>
            </a:r>
            <a:r>
              <a:rPr lang="ar-OM" sz="4000" b="1" dirty="0" err="1">
                <a:solidFill>
                  <a:schemeClr val="tx1"/>
                </a:solidFill>
              </a:rPr>
              <a:t>الشهابا</a:t>
            </a:r>
            <a:r>
              <a:rPr lang="ar-OM" sz="4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809655" y="3400925"/>
            <a:ext cx="5210703" cy="1261377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البيت السابع.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855423" y="3360273"/>
            <a:ext cx="5175531" cy="109754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 err="1">
                <a:solidFill>
                  <a:schemeClr val="tx1"/>
                </a:solidFill>
              </a:rPr>
              <a:t>آي</a:t>
            </a:r>
            <a:r>
              <a:rPr lang="ar-OM" sz="4000" b="1" dirty="0">
                <a:solidFill>
                  <a:schemeClr val="tx1"/>
                </a:solidFill>
              </a:rPr>
              <a:t> ، آيات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2679551" y="317071"/>
            <a:ext cx="5583681" cy="16965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3</a:t>
            </a:r>
            <a:r>
              <a:rPr lang="ar-OM" sz="4000" b="1" dirty="0">
                <a:solidFill>
                  <a:schemeClr val="tx1"/>
                </a:solidFill>
              </a:rPr>
              <a:t>/</a:t>
            </a:r>
            <a:r>
              <a:rPr lang="ar-SA" sz="4000" b="1" dirty="0">
                <a:solidFill>
                  <a:schemeClr val="tx1"/>
                </a:solidFill>
              </a:rPr>
              <a:t> </a:t>
            </a:r>
            <a:r>
              <a:rPr lang="ar-OM" sz="4000" b="1" dirty="0">
                <a:solidFill>
                  <a:schemeClr val="tx1"/>
                </a:solidFill>
              </a:rPr>
              <a:t>عين من البيت 12 جمعين للمفرد نفسه </a:t>
            </a: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662257" y="317070"/>
            <a:ext cx="5583681" cy="262244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3600" b="1" dirty="0">
                <a:solidFill>
                  <a:schemeClr val="tx1"/>
                </a:solidFill>
              </a:rPr>
              <a:t>س</a:t>
            </a:r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ar-OM" sz="3600" b="1" dirty="0">
                <a:solidFill>
                  <a:schemeClr val="tx1"/>
                </a:solidFill>
              </a:rPr>
              <a:t> / حددي البيت الذي يوافق معنى البيت الآتي : </a:t>
            </a:r>
          </a:p>
          <a:p>
            <a:r>
              <a:rPr lang="ar-OM" sz="3600" b="1" dirty="0">
                <a:solidFill>
                  <a:schemeClr val="tx1"/>
                </a:solidFill>
              </a:rPr>
              <a:t>جاء النبيون بالآيات فانصرمت </a:t>
            </a:r>
          </a:p>
          <a:p>
            <a:pPr algn="ctr"/>
            <a:r>
              <a:rPr lang="ar-OM" sz="3600" b="1" dirty="0">
                <a:solidFill>
                  <a:schemeClr val="tx1"/>
                </a:solidFill>
              </a:rPr>
              <a:t>       و جيئتنا بحكيم غير منصرم </a:t>
            </a: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855423" y="3360273"/>
            <a:ext cx="5158239" cy="130202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البيت الثاني عشر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-533400" y="179726"/>
            <a:ext cx="38928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6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التقويم الختامي </a:t>
            </a:r>
            <a:endParaRPr lang="ar-SA" sz="36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 rot="1521869">
            <a:off x="929335" y="1697673"/>
            <a:ext cx="874231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2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rot="20906696">
            <a:off x="297038" y="933391"/>
            <a:ext cx="874231" cy="1107996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 rot="261236">
            <a:off x="276213" y="2536894"/>
            <a:ext cx="874231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3</a:t>
            </a:r>
            <a:endParaRPr lang="ar-SA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12" name="رابط مستقيم 11"/>
          <p:cNvCxnSpPr/>
          <p:nvPr/>
        </p:nvCxnSpPr>
        <p:spPr>
          <a:xfrm>
            <a:off x="2057400" y="971550"/>
            <a:ext cx="76200" cy="39359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 rot="16200000">
            <a:off x="7139638" y="676006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السؤال</a:t>
            </a:r>
            <a:endParaRPr lang="ar-SA" sz="40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 rot="16200000">
            <a:off x="7139639" y="3006330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الجواب</a:t>
            </a:r>
            <a:endParaRPr lang="ar-SA" sz="54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22" name="سهم إلى اليسار 21">
            <a:hlinkClick r:id="" action="ppaction://hlinkshowjump?jump=nextslide"/>
          </p:cNvPr>
          <p:cNvSpPr/>
          <p:nvPr/>
        </p:nvSpPr>
        <p:spPr>
          <a:xfrm>
            <a:off x="8153400" y="4417126"/>
            <a:ext cx="611349" cy="49035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82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9" grpId="0" animBg="1"/>
      <p:bldP spid="19" grpId="1" animBg="1"/>
      <p:bldP spid="18" grpId="0" animBg="1"/>
      <p:bldP spid="18" grpId="1" animBg="1"/>
      <p:bldP spid="17" grpId="0" animBg="1"/>
      <p:bldP spid="17" grpId="1" animBg="1"/>
      <p:bldP spid="16" grpId="0" animBg="1"/>
      <p:bldP spid="16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الوحدة المعنوية الثالثة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228600" y="1276350"/>
            <a:ext cx="8610600" cy="2209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ar-OM" sz="3400"/>
              <a:t>إنّ من معجزاتك العجز عن وصـ   ـفك إذ لا يحدّه الإحصاء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3400"/>
              <a:t>لم أطل في تعـداد مدحك نُطقي     و مـرادي بذلك استقصاء</a:t>
            </a:r>
          </a:p>
          <a:p>
            <a:pPr marL="0" indent="0" algn="just">
              <a:buFont typeface="Arial" pitchFamily="34" charset="0"/>
              <a:buNone/>
            </a:pPr>
            <a:r>
              <a:rPr lang="ar-OM" sz="3400"/>
              <a:t>غير أني ظمآنُ وجـدٍ و ما لي       بقليـل من الورود ارتواء  </a:t>
            </a:r>
            <a:endParaRPr lang="ar-OM" sz="3400" dirty="0"/>
          </a:p>
        </p:txBody>
      </p:sp>
    </p:spTree>
    <p:extLst>
      <p:ext uri="{BB962C8B-B14F-4D97-AF65-F5344CB8AC3E}">
        <p14:creationId xmlns:p14="http://schemas.microsoft.com/office/powerpoint/2010/main" val="31943797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3746865" y="870526"/>
            <a:ext cx="5168535" cy="40634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3600" b="1" dirty="0"/>
              <a:t>1/  العجز : . .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2/ الإحصاء  : . . . </a:t>
            </a:r>
            <a:endParaRPr lang="ar-OM" sz="1800" b="1" dirty="0"/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3/ مرادي : . . .</a:t>
            </a:r>
          </a:p>
          <a:p>
            <a:pPr marL="0" indent="0">
              <a:buFont typeface="Arial" pitchFamily="34" charset="0"/>
              <a:buNone/>
            </a:pPr>
            <a:r>
              <a:rPr lang="ar-OM" b="1" dirty="0"/>
              <a:t>4/ ظمآن : . . . 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5/ استقصاء : . .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6/ الوجد: . . .</a:t>
            </a:r>
          </a:p>
        </p:txBody>
      </p:sp>
      <p:sp>
        <p:nvSpPr>
          <p:cNvPr id="5" name="مستطيل 4"/>
          <p:cNvSpPr/>
          <p:nvPr/>
        </p:nvSpPr>
        <p:spPr>
          <a:xfrm rot="358028">
            <a:off x="6221777" y="273602"/>
            <a:ext cx="2753550" cy="5207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dirty="0"/>
              <a:t>المعجم و الدلالة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990600" y="209550"/>
            <a:ext cx="48329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b="1" dirty="0"/>
              <a:t>هاتي معاني الكلمات التالية : </a:t>
            </a:r>
          </a:p>
        </p:txBody>
      </p:sp>
      <p:sp>
        <p:nvSpPr>
          <p:cNvPr id="12" name="مربع نص 11"/>
          <p:cNvSpPr txBox="1"/>
          <p:nvPr/>
        </p:nvSpPr>
        <p:spPr>
          <a:xfrm rot="21315886">
            <a:off x="385959" y="2846997"/>
            <a:ext cx="3342473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الضعف و عدم القدرة </a:t>
            </a:r>
          </a:p>
        </p:txBody>
      </p:sp>
      <p:sp>
        <p:nvSpPr>
          <p:cNvPr id="10" name="مربع نص 9"/>
          <p:cNvSpPr txBox="1"/>
          <p:nvPr/>
        </p:nvSpPr>
        <p:spPr>
          <a:xfrm rot="574386">
            <a:off x="613843" y="1403070"/>
            <a:ext cx="2308535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2800" b="1" dirty="0">
                <a:solidFill>
                  <a:schemeClr val="tx1"/>
                </a:solidFill>
              </a:rPr>
              <a:t>العد</a:t>
            </a:r>
          </a:p>
        </p:txBody>
      </p:sp>
      <p:sp>
        <p:nvSpPr>
          <p:cNvPr id="11" name="مربع نص 10"/>
          <p:cNvSpPr txBox="1"/>
          <p:nvPr/>
        </p:nvSpPr>
        <p:spPr>
          <a:xfrm rot="21275631">
            <a:off x="743191" y="4237161"/>
            <a:ext cx="2405423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هدفي و غايتي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1201654" y="3587175"/>
            <a:ext cx="172291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عطشان</a:t>
            </a:r>
          </a:p>
        </p:txBody>
      </p:sp>
      <p:sp>
        <p:nvSpPr>
          <p:cNvPr id="17" name="مربع نص 16"/>
          <p:cNvSpPr txBox="1"/>
          <p:nvPr/>
        </p:nvSpPr>
        <p:spPr>
          <a:xfrm rot="282156">
            <a:off x="713856" y="904310"/>
            <a:ext cx="3029377" cy="58477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بلغ الغاية في البحث 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593667" y="2114609"/>
            <a:ext cx="244981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>
                <a:solidFill>
                  <a:schemeClr val="tx1"/>
                </a:solidFill>
              </a:rPr>
              <a:t>الشوق و الحب </a:t>
            </a:r>
            <a:endParaRPr lang="ar-OM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8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61538E-6 L 0.38646 -0.39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9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43528E-6 L 0.4066 0.028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30" y="1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64041E-6 L 0.43733 -0.366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58" y="-18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8.03213E-8 L 0.45781 -0.135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82" y="-6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72691E-6 L 0.31458 0.489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24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7797E-6 L 0.42622 0.402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2" y="20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 animBg="1"/>
      <p:bldP spid="13" grpId="0" animBg="1"/>
      <p:bldP spid="17" grpId="0" animBg="1"/>
      <p:bldP spid="1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117129"/>
            <a:ext cx="6858000" cy="1768821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dirty="0"/>
              <a:t>إنّ من </a:t>
            </a:r>
            <a:r>
              <a:rPr lang="ar-OM" sz="2800" dirty="0" err="1"/>
              <a:t>معجزاتك</a:t>
            </a:r>
            <a:r>
              <a:rPr lang="ar-OM" sz="2800" dirty="0"/>
              <a:t> العجز عن </a:t>
            </a:r>
            <a:r>
              <a:rPr lang="ar-OM" sz="2800" dirty="0" err="1"/>
              <a:t>وص</a:t>
            </a:r>
            <a:r>
              <a:rPr lang="ar-OM" sz="2800" dirty="0"/>
              <a:t>ـ   ـفك إذ لا يحدّه الإحصاء</a:t>
            </a:r>
          </a:p>
          <a:p>
            <a:pPr marL="0" indent="0" algn="just">
              <a:buNone/>
            </a:pPr>
            <a:r>
              <a:rPr lang="ar-OM" sz="2800" dirty="0"/>
              <a:t>لم أطل في تعـداد مدحك نُطقي     و مـرادي بذلك استقصاء</a:t>
            </a:r>
          </a:p>
          <a:p>
            <a:pPr marL="0" indent="0" algn="just">
              <a:buNone/>
            </a:pPr>
            <a:r>
              <a:rPr lang="ar-OM" sz="2800" dirty="0"/>
              <a:t>غير أني ظمآنُ وجـدٍ و ما لي       بقليـل من الورود ارتواء  </a:t>
            </a:r>
          </a:p>
        </p:txBody>
      </p:sp>
      <p:sp>
        <p:nvSpPr>
          <p:cNvPr id="5" name="مستطيل 4"/>
          <p:cNvSpPr/>
          <p:nvPr/>
        </p:nvSpPr>
        <p:spPr>
          <a:xfrm rot="241417">
            <a:off x="6860997" y="1014873"/>
            <a:ext cx="2121955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6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cs typeface="+mj-cs"/>
              </a:rPr>
              <a:t>هدف الشاعر من تعداد صفات الرسول (ص )  و مدحه .</a:t>
            </a:r>
            <a:endParaRPr lang="ar-SA" sz="26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7410982" y="250748"/>
            <a:ext cx="1466109" cy="58477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13-15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52400" y="2038350"/>
            <a:ext cx="6553200" cy="1066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س1/ أورد الشاعر في البيت13 إحدى معجزات الرسول (ص) اذكريها مبينة السبب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2400" y="3333750"/>
            <a:ext cx="7174318" cy="14478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عدم الإحاطة بصفاته لأنها كثيرة و عديدة لا يمكن حصرها و عدها . </a:t>
            </a:r>
          </a:p>
        </p:txBody>
      </p:sp>
    </p:spTree>
    <p:extLst>
      <p:ext uri="{BB962C8B-B14F-4D97-AF65-F5344CB8AC3E}">
        <p14:creationId xmlns:p14="http://schemas.microsoft.com/office/powerpoint/2010/main" val="23127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117129"/>
            <a:ext cx="6858000" cy="1768821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dirty="0"/>
              <a:t>إنّ من </a:t>
            </a:r>
            <a:r>
              <a:rPr lang="ar-OM" sz="2800" dirty="0" err="1"/>
              <a:t>معجزاتك</a:t>
            </a:r>
            <a:r>
              <a:rPr lang="ar-OM" sz="2800" dirty="0"/>
              <a:t> العجز عن </a:t>
            </a:r>
            <a:r>
              <a:rPr lang="ar-OM" sz="2800" dirty="0" err="1"/>
              <a:t>وص</a:t>
            </a:r>
            <a:r>
              <a:rPr lang="ar-OM" sz="2800" dirty="0"/>
              <a:t>ـ   ـفك إذ لا يحدّه الإحصاء</a:t>
            </a:r>
          </a:p>
          <a:p>
            <a:pPr marL="0" indent="0" algn="just">
              <a:buNone/>
            </a:pPr>
            <a:r>
              <a:rPr lang="ar-OM" sz="2800" dirty="0"/>
              <a:t>لم أطل في تعـداد مدحك نُطقي     و مـرادي بذلك استقصاء</a:t>
            </a:r>
          </a:p>
          <a:p>
            <a:pPr marL="0" indent="0" algn="just">
              <a:buNone/>
            </a:pPr>
            <a:r>
              <a:rPr lang="ar-OM" sz="2800" dirty="0"/>
              <a:t>غير أني ظمآنُ وجـدٍ و ما لي       بقليـل من الورود ارتواء  </a:t>
            </a:r>
          </a:p>
        </p:txBody>
      </p:sp>
      <p:sp>
        <p:nvSpPr>
          <p:cNvPr id="5" name="مستطيل 4"/>
          <p:cNvSpPr/>
          <p:nvPr/>
        </p:nvSpPr>
        <p:spPr>
          <a:xfrm rot="241417">
            <a:off x="6860997" y="1014873"/>
            <a:ext cx="2121955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6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cs typeface="+mj-cs"/>
              </a:rPr>
              <a:t>هدف الشاعر من تعداد صفات الرسول (ص )  و مدحه .</a:t>
            </a:r>
            <a:endParaRPr lang="ar-SA" sz="26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7410982" y="250748"/>
            <a:ext cx="1466109" cy="58477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13-15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52400" y="3181350"/>
            <a:ext cx="7464774" cy="16002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لأن هدف الشاعر و غايته من تعداد مدح الرسول (ص) ليس استقصاء مدح الرسول و إنما ليرتوي و يذهب ظمأه فهو لا يرتوي من القليل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28600" y="1978511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س2/ برر البوصيري الهدف من تعداده لصفات الرسول الكريم . وضحي ذلك كما تفهمين من البيتين14 و 15 . </a:t>
            </a:r>
          </a:p>
        </p:txBody>
      </p:sp>
    </p:spTree>
    <p:extLst>
      <p:ext uri="{BB962C8B-B14F-4D97-AF65-F5344CB8AC3E}">
        <p14:creationId xmlns:p14="http://schemas.microsoft.com/office/powerpoint/2010/main" val="219432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117129"/>
            <a:ext cx="6858000" cy="1768821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dirty="0"/>
              <a:t>إنّ من </a:t>
            </a:r>
            <a:r>
              <a:rPr lang="ar-OM" sz="2800" dirty="0" err="1"/>
              <a:t>معجزاتك</a:t>
            </a:r>
            <a:r>
              <a:rPr lang="ar-OM" sz="2800" dirty="0"/>
              <a:t> العجز عن </a:t>
            </a:r>
            <a:r>
              <a:rPr lang="ar-OM" sz="2800" dirty="0" err="1"/>
              <a:t>وص</a:t>
            </a:r>
            <a:r>
              <a:rPr lang="ar-OM" sz="2800" dirty="0"/>
              <a:t>ـ   ـفك إذ لا يحدّه الإحصاء</a:t>
            </a:r>
          </a:p>
          <a:p>
            <a:pPr marL="0" indent="0" algn="just">
              <a:buNone/>
            </a:pPr>
            <a:r>
              <a:rPr lang="ar-OM" sz="2800" dirty="0"/>
              <a:t>لم أطل في تعـداد مدحك نُطقي     و مـرادي بذلك استقصاء</a:t>
            </a:r>
          </a:p>
          <a:p>
            <a:pPr marL="0" indent="0" algn="just">
              <a:buNone/>
            </a:pPr>
            <a:r>
              <a:rPr lang="ar-OM" sz="2800" dirty="0"/>
              <a:t>غير أني ظمآنُ وجـدٍ و ما لي       بقليـل من الورود ارتواء  </a:t>
            </a:r>
          </a:p>
        </p:txBody>
      </p:sp>
      <p:sp>
        <p:nvSpPr>
          <p:cNvPr id="5" name="مستطيل 4"/>
          <p:cNvSpPr/>
          <p:nvPr/>
        </p:nvSpPr>
        <p:spPr>
          <a:xfrm rot="241417">
            <a:off x="6860997" y="1014873"/>
            <a:ext cx="2121955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6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cs typeface="+mj-cs"/>
              </a:rPr>
              <a:t>هدف الشاعر من تعداد صفات الرسول (ص )  و مدحه .</a:t>
            </a:r>
            <a:endParaRPr lang="ar-SA" sz="26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7410982" y="250748"/>
            <a:ext cx="1466109" cy="58477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13-15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52400" y="2038350"/>
            <a:ext cx="6553200" cy="1066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س3/ بيني الارتباط الذي يربط بين البيتين ال15 و 14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2400" y="3333750"/>
            <a:ext cx="7174318" cy="14478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علاقة سببية حيث بين سبب تعداد صفات الرسول صلى الله عليه و سلم  .</a:t>
            </a:r>
          </a:p>
        </p:txBody>
      </p:sp>
    </p:spTree>
    <p:extLst>
      <p:ext uri="{BB962C8B-B14F-4D97-AF65-F5344CB8AC3E}">
        <p14:creationId xmlns:p14="http://schemas.microsoft.com/office/powerpoint/2010/main" val="203367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117129"/>
            <a:ext cx="6858000" cy="1768821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dirty="0"/>
              <a:t>إنّ من </a:t>
            </a:r>
            <a:r>
              <a:rPr lang="ar-OM" sz="2800" dirty="0" err="1"/>
              <a:t>معجزاتك</a:t>
            </a:r>
            <a:r>
              <a:rPr lang="ar-OM" sz="2800" dirty="0"/>
              <a:t> العجز عن </a:t>
            </a:r>
            <a:r>
              <a:rPr lang="ar-OM" sz="2800" dirty="0" err="1"/>
              <a:t>وص</a:t>
            </a:r>
            <a:r>
              <a:rPr lang="ar-OM" sz="2800" dirty="0"/>
              <a:t>ـ   ـفك إذ لا يحدّه الإحصاء</a:t>
            </a:r>
          </a:p>
          <a:p>
            <a:pPr marL="0" indent="0" algn="just">
              <a:buNone/>
            </a:pPr>
            <a:r>
              <a:rPr lang="ar-OM" sz="2800" dirty="0"/>
              <a:t>لم أطل في تعـداد مدحك نُطقي     و مـرادي بذلك استقصاء</a:t>
            </a:r>
          </a:p>
          <a:p>
            <a:pPr marL="0" indent="0" algn="just">
              <a:buNone/>
            </a:pPr>
            <a:r>
              <a:rPr lang="ar-OM" sz="2800" dirty="0"/>
              <a:t>غير أني ظمآنُ وجـدٍ و ما لي       بقليـل من الورود ارتواء  </a:t>
            </a:r>
          </a:p>
        </p:txBody>
      </p:sp>
      <p:sp>
        <p:nvSpPr>
          <p:cNvPr id="5" name="مستطيل 4"/>
          <p:cNvSpPr/>
          <p:nvPr/>
        </p:nvSpPr>
        <p:spPr>
          <a:xfrm rot="241417">
            <a:off x="6860997" y="1014873"/>
            <a:ext cx="2121955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6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cs typeface="+mj-cs"/>
              </a:rPr>
              <a:t>هدف الشاعر من تعداد صفات الرسول (ص )  و مدحه .</a:t>
            </a:r>
            <a:endParaRPr lang="ar-SA" sz="26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7410982" y="250748"/>
            <a:ext cx="1466109" cy="58477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13-15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52400" y="2038350"/>
            <a:ext cx="6553200" cy="1066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س4/ ما المعنى الذي أفادته الإضافة في قول الشاعر : (ظمآن وجد ) في البيت 15 ؟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2400" y="3257549"/>
            <a:ext cx="7239000" cy="1594149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أفادت الإضافة إلى نكرة تخصيص ( نوع الظمأ ) فعطش الشاعر ليس للماء , و إنما شوقا إلى الرسول و حبا فيه . </a:t>
            </a:r>
          </a:p>
        </p:txBody>
      </p:sp>
    </p:spTree>
    <p:extLst>
      <p:ext uri="{BB962C8B-B14F-4D97-AF65-F5344CB8AC3E}">
        <p14:creationId xmlns:p14="http://schemas.microsoft.com/office/powerpoint/2010/main" val="203367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4953000" y="1029263"/>
            <a:ext cx="3962400" cy="3530024"/>
          </a:xfrm>
          <a:prstGeom prst="rect">
            <a:avLst/>
          </a:prstGeom>
          <a:solidFill>
            <a:srgbClr val="EFF5A3"/>
          </a:solidFill>
          <a:ln w="38100">
            <a:solidFill>
              <a:schemeClr val="accent3">
                <a:lumMod val="50000"/>
              </a:schemeClr>
            </a:solidFill>
            <a:prstDash val="dash"/>
          </a:ln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3600" b="1" dirty="0"/>
              <a:t>1/  ترقى : . .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2/ رقيّك : . . . </a:t>
            </a:r>
            <a:endParaRPr lang="ar-OM" sz="1800" b="1" dirty="0"/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3/ يساووك : . . </a:t>
            </a:r>
            <a:r>
              <a:rPr lang="ar-OM" b="1" dirty="0"/>
              <a:t>. . .  </a:t>
            </a:r>
          </a:p>
          <a:p>
            <a:pPr marL="0" indent="0">
              <a:buNone/>
            </a:pPr>
            <a:r>
              <a:rPr lang="ar-OM" sz="3600" b="1" dirty="0"/>
              <a:t>4/ تتباهى : . .</a:t>
            </a:r>
          </a:p>
          <a:p>
            <a:pPr marL="0" indent="0">
              <a:buNone/>
            </a:pPr>
            <a:r>
              <a:rPr lang="ar-OM" sz="3600" b="1" dirty="0"/>
              <a:t>5/ علياء : . . . </a:t>
            </a:r>
          </a:p>
        </p:txBody>
      </p:sp>
      <p:sp>
        <p:nvSpPr>
          <p:cNvPr id="5" name="مستطيل 4"/>
          <p:cNvSpPr/>
          <p:nvPr/>
        </p:nvSpPr>
        <p:spPr>
          <a:xfrm rot="358028">
            <a:off x="6221777" y="273602"/>
            <a:ext cx="2753550" cy="5207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dirty="0"/>
              <a:t>المعجم و الدلالة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990600" y="209550"/>
            <a:ext cx="48329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b="1" dirty="0"/>
              <a:t>هاتي معاني الكلمات التالية : </a:t>
            </a:r>
          </a:p>
        </p:txBody>
      </p:sp>
      <p:sp>
        <p:nvSpPr>
          <p:cNvPr id="12" name="مربع نص 11"/>
          <p:cNvSpPr txBox="1"/>
          <p:nvPr/>
        </p:nvSpPr>
        <p:spPr>
          <a:xfrm rot="21315886">
            <a:off x="5145146" y="1067778"/>
            <a:ext cx="1986505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تسمو و تعلو 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5466074" y="1682175"/>
            <a:ext cx="1754886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علو شأنك</a:t>
            </a:r>
          </a:p>
        </p:txBody>
      </p:sp>
      <p:sp>
        <p:nvSpPr>
          <p:cNvPr id="11" name="مربع نص 10"/>
          <p:cNvSpPr txBox="1"/>
          <p:nvPr/>
        </p:nvSpPr>
        <p:spPr>
          <a:xfrm rot="21275631">
            <a:off x="5261565" y="2296052"/>
            <a:ext cx="1554373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يعادلوك</a:t>
            </a:r>
          </a:p>
        </p:txBody>
      </p:sp>
      <p:sp>
        <p:nvSpPr>
          <p:cNvPr id="36" name="عنصر نائب للمحتوى 2"/>
          <p:cNvSpPr txBox="1">
            <a:spLocks/>
          </p:cNvSpPr>
          <p:nvPr/>
        </p:nvSpPr>
        <p:spPr>
          <a:xfrm>
            <a:off x="533400" y="1026252"/>
            <a:ext cx="4038600" cy="3533035"/>
          </a:xfrm>
          <a:prstGeom prst="rect">
            <a:avLst/>
          </a:prstGeom>
          <a:solidFill>
            <a:srgbClr val="EFF5A3"/>
          </a:solidFill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3600" b="1" dirty="0"/>
              <a:t>6/ بحلاه : . . . . . 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7/ حبذا : . . .</a:t>
            </a:r>
          </a:p>
          <a:p>
            <a:pPr marL="0" indent="0">
              <a:buFont typeface="Arial" pitchFamily="34" charset="0"/>
              <a:buNone/>
            </a:pPr>
            <a:r>
              <a:rPr lang="ar-OM" sz="3600" b="1" dirty="0"/>
              <a:t>8/ عقد : . . .  </a:t>
            </a:r>
          </a:p>
        </p:txBody>
      </p:sp>
      <p:sp>
        <p:nvSpPr>
          <p:cNvPr id="37" name="مربع نص 36"/>
          <p:cNvSpPr txBox="1"/>
          <p:nvPr/>
        </p:nvSpPr>
        <p:spPr>
          <a:xfrm rot="282156">
            <a:off x="681955" y="1059167"/>
            <a:ext cx="2117037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جماله و زينته</a:t>
            </a:r>
          </a:p>
        </p:txBody>
      </p:sp>
      <p:sp>
        <p:nvSpPr>
          <p:cNvPr id="39" name="مربع نص 38"/>
          <p:cNvSpPr txBox="1"/>
          <p:nvPr/>
        </p:nvSpPr>
        <p:spPr>
          <a:xfrm rot="152004">
            <a:off x="1500147" y="1716242"/>
            <a:ext cx="1554373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OM" sz="3200" b="1" dirty="0">
                <a:solidFill>
                  <a:schemeClr val="tx1"/>
                </a:solidFill>
              </a:rPr>
              <a:t>أنعم به</a:t>
            </a:r>
          </a:p>
        </p:txBody>
      </p:sp>
      <p:sp>
        <p:nvSpPr>
          <p:cNvPr id="19" name="مربع نص 18"/>
          <p:cNvSpPr txBox="1"/>
          <p:nvPr/>
        </p:nvSpPr>
        <p:spPr>
          <a:xfrm rot="589099">
            <a:off x="5490164" y="2976038"/>
            <a:ext cx="1554373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تتفاخر</a:t>
            </a:r>
          </a:p>
        </p:txBody>
      </p:sp>
      <p:sp>
        <p:nvSpPr>
          <p:cNvPr id="21" name="مربع نص 20"/>
          <p:cNvSpPr txBox="1"/>
          <p:nvPr/>
        </p:nvSpPr>
        <p:spPr>
          <a:xfrm rot="21275631">
            <a:off x="1488222" y="2437574"/>
            <a:ext cx="1554373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قلادة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4572000" y="3739575"/>
            <a:ext cx="2516886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dirty="0"/>
              <a:t>كل شيء مرتفع</a:t>
            </a:r>
          </a:p>
        </p:txBody>
      </p:sp>
    </p:spTree>
    <p:extLst>
      <p:ext uri="{BB962C8B-B14F-4D97-AF65-F5344CB8AC3E}">
        <p14:creationId xmlns:p14="http://schemas.microsoft.com/office/powerpoint/2010/main" val="116991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 animBg="1"/>
      <p:bldP spid="37" grpId="0" animBg="1"/>
      <p:bldP spid="39" grpId="0" animBg="1"/>
      <p:bldP spid="19" grpId="0" animBg="1"/>
      <p:bldP spid="21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117129"/>
            <a:ext cx="6858000" cy="1768821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800" dirty="0"/>
              <a:t>إنّ من </a:t>
            </a:r>
            <a:r>
              <a:rPr lang="ar-OM" sz="2800" dirty="0" err="1"/>
              <a:t>معجزاتك</a:t>
            </a:r>
            <a:r>
              <a:rPr lang="ar-OM" sz="2800" dirty="0"/>
              <a:t> العجز عن </a:t>
            </a:r>
            <a:r>
              <a:rPr lang="ar-OM" sz="2800" dirty="0" err="1"/>
              <a:t>وص</a:t>
            </a:r>
            <a:r>
              <a:rPr lang="ar-OM" sz="2800" dirty="0"/>
              <a:t>ـ   ـفك إذ لا يحدّه الإحصاء</a:t>
            </a:r>
          </a:p>
          <a:p>
            <a:pPr marL="0" indent="0" algn="just">
              <a:buNone/>
            </a:pPr>
            <a:r>
              <a:rPr lang="ar-OM" sz="2800" dirty="0"/>
              <a:t>لم أطل في تعـداد مدحك نُطقي     و مـرادي بذلك استقصاء</a:t>
            </a:r>
          </a:p>
          <a:p>
            <a:pPr marL="0" indent="0" algn="just">
              <a:buNone/>
            </a:pPr>
            <a:r>
              <a:rPr lang="ar-OM" sz="2800" dirty="0"/>
              <a:t>غير أني ظمآنُ وجـدٍ و ما لي       بقليـل من الورود ارتواء  </a:t>
            </a:r>
          </a:p>
        </p:txBody>
      </p:sp>
      <p:sp>
        <p:nvSpPr>
          <p:cNvPr id="5" name="مستطيل 4"/>
          <p:cNvSpPr/>
          <p:nvPr/>
        </p:nvSpPr>
        <p:spPr>
          <a:xfrm rot="241417">
            <a:off x="6860997" y="1014873"/>
            <a:ext cx="2121955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6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cs typeface="+mj-cs"/>
              </a:rPr>
              <a:t>هدف الشاعر من تعداد صفات الرسول (ص )  و مدحه .</a:t>
            </a:r>
            <a:endParaRPr lang="ar-SA" sz="26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7410982" y="250748"/>
            <a:ext cx="1466109" cy="58477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13-15</a:t>
            </a:r>
            <a:endParaRPr lang="ar-SA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52400" y="2038350"/>
            <a:ext cx="6553200" cy="1066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س4/ اشرحي الصورة الجمالية في قول الشاعر : (ظمآن وجد ) في البيت 15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2400" y="3257549"/>
            <a:ext cx="7239000" cy="1594149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شبه الحب و </a:t>
            </a:r>
            <a:r>
              <a:rPr lang="ar-OM" b="1"/>
              <a:t>الشوق بالماء . </a:t>
            </a:r>
            <a:endParaRPr lang="ar-OM" b="1" dirty="0"/>
          </a:p>
        </p:txBody>
      </p:sp>
    </p:spTree>
    <p:extLst>
      <p:ext uri="{BB962C8B-B14F-4D97-AF65-F5344CB8AC3E}">
        <p14:creationId xmlns:p14="http://schemas.microsoft.com/office/powerpoint/2010/main" val="4226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النقد العام للقصيدة :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047750"/>
            <a:ext cx="8839200" cy="3394472"/>
          </a:xfrm>
        </p:spPr>
        <p:txBody>
          <a:bodyPr/>
          <a:lstStyle/>
          <a:p>
            <a:pPr marL="0" indent="0">
              <a:buNone/>
            </a:pPr>
            <a:r>
              <a:rPr lang="ar-OM" dirty="0"/>
              <a:t>س/ بم تحس عند الترنم بقافية القصيدة ؟</a:t>
            </a:r>
          </a:p>
          <a:p>
            <a:pPr marL="0" indent="0">
              <a:buNone/>
            </a:pPr>
            <a:endParaRPr lang="ar-OM" dirty="0"/>
          </a:p>
          <a:p>
            <a:pPr marL="0" indent="0">
              <a:buNone/>
            </a:pPr>
            <a:endParaRPr lang="ar-OM" dirty="0"/>
          </a:p>
          <a:p>
            <a:pPr marL="0" indent="0">
              <a:buNone/>
            </a:pPr>
            <a:r>
              <a:rPr lang="ar-OM" dirty="0"/>
              <a:t>س /  وضح سر جمال القصيدة . </a:t>
            </a:r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152400" y="1684263"/>
            <a:ext cx="8763000" cy="1039887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400" b="1" dirty="0"/>
              <a:t>ج / أشعر بصدق عاطفة الشاعر و صدق تجربته الذاتية و صدق حبه للرسول صلى الله عليه و سلم و رغبتي في نيل شفاعته فقد وفق الشاعر في اختيار القافية . </a:t>
            </a: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52400" y="3333750"/>
            <a:ext cx="8937171" cy="18097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800" b="1" dirty="0"/>
              <a:t>ج / الموسيقى التي تشع من هذه القصيدة و هي ( داخلية ) حسن اختيار الشاعر للألفاظ و الكلمات و الانسجام و التناسب بين الحروف و الكلمات . و ( خارجية ) اعتمد الشاعر بحرا خليليا ( بحر البسيط ) و قافية موحدة و حرف الروي الهمزة  . </a:t>
            </a:r>
          </a:p>
        </p:txBody>
      </p:sp>
    </p:spTree>
    <p:extLst>
      <p:ext uri="{BB962C8B-B14F-4D97-AF65-F5344CB8AC3E}">
        <p14:creationId xmlns:p14="http://schemas.microsoft.com/office/powerpoint/2010/main" val="167073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1371600" y="1625961"/>
            <a:ext cx="5514975" cy="2000250"/>
          </a:xfrm>
          <a:prstGeom prst="round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عنوان فرعي 2"/>
          <p:cNvSpPr txBox="1">
            <a:spLocks/>
          </p:cNvSpPr>
          <p:nvPr/>
        </p:nvSpPr>
        <p:spPr>
          <a:xfrm>
            <a:off x="2257425" y="2190750"/>
            <a:ext cx="4159251" cy="15763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شكرا على حسن المتابعة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4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533400" y="1029263"/>
            <a:ext cx="8229600" cy="3530024"/>
          </a:xfrm>
          <a:prstGeom prst="rect">
            <a:avLst/>
          </a:prstGeom>
          <a:solidFill>
            <a:srgbClr val="EFF5A3"/>
          </a:solidFill>
          <a:ln w="38100">
            <a:solidFill>
              <a:schemeClr val="accent3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4000" b="1" dirty="0"/>
              <a:t>1/  نكشف عن معنى كلمة ( حال ) في</a:t>
            </a:r>
          </a:p>
          <a:p>
            <a:pPr marL="0" indent="0">
              <a:buFont typeface="Arial" pitchFamily="34" charset="0"/>
              <a:buNone/>
            </a:pPr>
            <a:r>
              <a:rPr lang="ar-OM" sz="4000" b="1" dirty="0"/>
              <a:t> مادة :...</a:t>
            </a:r>
          </a:p>
          <a:p>
            <a:pPr marL="0" indent="0">
              <a:buFont typeface="Arial" pitchFamily="34" charset="0"/>
              <a:buNone/>
            </a:pPr>
            <a:r>
              <a:rPr lang="ar-OM" sz="4000" b="1" dirty="0"/>
              <a:t>2/ مرادف  كلمة ( مصباح )  : . . . </a:t>
            </a:r>
            <a:endParaRPr lang="ar-OM" sz="2000" b="1" dirty="0"/>
          </a:p>
          <a:p>
            <a:pPr marL="0" indent="0">
              <a:buFont typeface="Arial" pitchFamily="34" charset="0"/>
              <a:buNone/>
            </a:pPr>
            <a:r>
              <a:rPr lang="ar-OM" sz="4000" b="1" dirty="0"/>
              <a:t>3/ كلمة ( نسب ) مفرد جمعها  : . . </a:t>
            </a:r>
            <a:r>
              <a:rPr lang="ar-OM" sz="3600" b="1" dirty="0"/>
              <a:t>. . .  </a:t>
            </a:r>
          </a:p>
          <a:p>
            <a:pPr marL="0" indent="0">
              <a:buNone/>
            </a:pPr>
            <a:r>
              <a:rPr lang="ar-OM" sz="4000" b="1" dirty="0"/>
              <a:t>4/ مضاد كلمة ( حلاه )  : . . . </a:t>
            </a:r>
          </a:p>
        </p:txBody>
      </p:sp>
      <p:sp>
        <p:nvSpPr>
          <p:cNvPr id="5" name="مستطيل 4"/>
          <p:cNvSpPr/>
          <p:nvPr/>
        </p:nvSpPr>
        <p:spPr>
          <a:xfrm rot="358028">
            <a:off x="6221777" y="273602"/>
            <a:ext cx="2753550" cy="5207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dirty="0"/>
              <a:t>المعجم و الدلالة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990600" y="209550"/>
            <a:ext cx="48329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b="1" dirty="0"/>
              <a:t>هاتي معاني الكلمات التالية : </a:t>
            </a:r>
          </a:p>
        </p:txBody>
      </p:sp>
      <p:sp>
        <p:nvSpPr>
          <p:cNvPr id="12" name="مربع نص 11"/>
          <p:cNvSpPr txBox="1"/>
          <p:nvPr/>
        </p:nvSpPr>
        <p:spPr>
          <a:xfrm rot="21315886">
            <a:off x="6270471" y="1786482"/>
            <a:ext cx="121088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sz="3600" dirty="0"/>
              <a:t>ح و ل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201234" y="2579261"/>
            <a:ext cx="12954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sz="3600" dirty="0"/>
              <a:t>سراج</a:t>
            </a:r>
          </a:p>
        </p:txBody>
      </p:sp>
      <p:sp>
        <p:nvSpPr>
          <p:cNvPr id="11" name="مربع نص 10"/>
          <p:cNvSpPr txBox="1"/>
          <p:nvPr/>
        </p:nvSpPr>
        <p:spPr>
          <a:xfrm rot="21275631">
            <a:off x="1621936" y="3299797"/>
            <a:ext cx="1554373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sz="3600" dirty="0"/>
              <a:t>أنساب 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1371600" y="3968175"/>
            <a:ext cx="295466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OM"/>
            </a:defPPr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ar-OM" sz="3600" dirty="0"/>
              <a:t>القبح و البشاعة </a:t>
            </a:r>
          </a:p>
        </p:txBody>
      </p:sp>
    </p:spTree>
    <p:extLst>
      <p:ext uri="{BB962C8B-B14F-4D97-AF65-F5344CB8AC3E}">
        <p14:creationId xmlns:p14="http://schemas.microsoft.com/office/powerpoint/2010/main" val="257665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ستطيل مستدير الزوايا 15"/>
          <p:cNvSpPr/>
          <p:nvPr/>
        </p:nvSpPr>
        <p:spPr>
          <a:xfrm>
            <a:off x="2874980" y="3318385"/>
            <a:ext cx="5158239" cy="112400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منع و حجز / تحولت / </a:t>
            </a:r>
          </a:p>
          <a:p>
            <a:pPr algn="ctr"/>
            <a:r>
              <a:rPr lang="ar-OM" sz="4000" b="1" dirty="0">
                <a:solidFill>
                  <a:schemeClr val="tx1"/>
                </a:solidFill>
              </a:rPr>
              <a:t>مرت عليه سنة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505199" y="3389440"/>
            <a:ext cx="4156599" cy="1261377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مصابيح 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667000" y="296738"/>
            <a:ext cx="5583681" cy="1532895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1</a:t>
            </a:r>
            <a:r>
              <a:rPr lang="ar-OM" sz="4000" b="1" dirty="0">
                <a:solidFill>
                  <a:schemeClr val="tx1"/>
                </a:solidFill>
              </a:rPr>
              <a:t>/ </a:t>
            </a:r>
            <a:r>
              <a:rPr lang="ar-SA" sz="4000" b="1" dirty="0">
                <a:solidFill>
                  <a:schemeClr val="tx1"/>
                </a:solidFill>
              </a:rPr>
              <a:t>أكملي : </a:t>
            </a:r>
            <a:r>
              <a:rPr lang="ar-OM" sz="4000" b="1" dirty="0">
                <a:solidFill>
                  <a:schemeClr val="tx1"/>
                </a:solidFill>
              </a:rPr>
              <a:t>(مصباح ) مفرد جمعه :... 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-533400" y="179726"/>
            <a:ext cx="38928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36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التقويم الختامي </a:t>
            </a:r>
            <a:endParaRPr lang="ar-SA" sz="36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 rot="1521869">
            <a:off x="482339" y="2114797"/>
            <a:ext cx="10668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2</a:t>
            </a:r>
            <a:endParaRPr lang="ar-SA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rot="20906696">
            <a:off x="321397" y="932047"/>
            <a:ext cx="1066800" cy="1323439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</a:t>
            </a:r>
            <a:endParaRPr lang="ar-SA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 rot="1768368">
            <a:off x="456203" y="3334105"/>
            <a:ext cx="1066800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3</a:t>
            </a:r>
            <a:endParaRPr lang="ar-SA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12" name="رابط مستقيم 11"/>
          <p:cNvCxnSpPr/>
          <p:nvPr/>
        </p:nvCxnSpPr>
        <p:spPr>
          <a:xfrm>
            <a:off x="2057400" y="971550"/>
            <a:ext cx="76200" cy="39359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 rot="16200000">
            <a:off x="7139638" y="676006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السؤال</a:t>
            </a:r>
            <a:endParaRPr lang="ar-SA" sz="40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 rot="16200000">
            <a:off x="7139639" y="3006330"/>
            <a:ext cx="28605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</a:rPr>
              <a:t>الجواب</a:t>
            </a:r>
            <a:endParaRPr lang="ar-SA" sz="54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674172" y="298852"/>
            <a:ext cx="5583681" cy="227289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2800" b="1" dirty="0">
                <a:solidFill>
                  <a:schemeClr val="tx1"/>
                </a:solidFill>
              </a:rPr>
              <a:t>س</a:t>
            </a: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ar-OM" sz="2800" b="1" dirty="0">
                <a:solidFill>
                  <a:schemeClr val="tx1"/>
                </a:solidFill>
              </a:rPr>
              <a:t>/بيني الفرق بين المعاني المعجمية للفعل ( حال ) فيما يلي:</a:t>
            </a:r>
          </a:p>
          <a:p>
            <a:pPr algn="ctr"/>
            <a:r>
              <a:rPr lang="ar-OM" sz="2800" b="1" dirty="0">
                <a:solidFill>
                  <a:schemeClr val="tx1"/>
                </a:solidFill>
              </a:rPr>
              <a:t>/ وقد حال سنا منك دونهم و سناء.</a:t>
            </a:r>
          </a:p>
          <a:p>
            <a:pPr algn="ctr"/>
            <a:r>
              <a:rPr lang="ar-OM" sz="2800" b="1" dirty="0">
                <a:solidFill>
                  <a:schemeClr val="tx1"/>
                </a:solidFill>
              </a:rPr>
              <a:t>/ حالت لفقدكم أيامنا فغدت سودا . </a:t>
            </a:r>
          </a:p>
          <a:p>
            <a:pPr algn="ctr"/>
            <a:r>
              <a:rPr lang="ar-OM" sz="2800" b="1" dirty="0">
                <a:solidFill>
                  <a:schemeClr val="tx1"/>
                </a:solidFill>
              </a:rPr>
              <a:t>/زكاة المال إذا حال عليه الحول .  </a:t>
            </a:r>
          </a:p>
          <a:p>
            <a:pPr algn="ctr"/>
            <a:endParaRPr lang="ar-OM" sz="1400" b="1" dirty="0">
              <a:solidFill>
                <a:schemeClr val="tx1"/>
              </a:solidFill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2674172" y="676330"/>
            <a:ext cx="5583681" cy="16965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س</a:t>
            </a:r>
            <a:r>
              <a:rPr lang="en-US" sz="4000" b="1" dirty="0">
                <a:solidFill>
                  <a:schemeClr val="tx1"/>
                </a:solidFill>
              </a:rPr>
              <a:t>3</a:t>
            </a:r>
            <a:r>
              <a:rPr lang="ar-OM" sz="4000" b="1" dirty="0">
                <a:solidFill>
                  <a:schemeClr val="tx1"/>
                </a:solidFill>
              </a:rPr>
              <a:t>/</a:t>
            </a:r>
            <a:r>
              <a:rPr lang="ar-SA" sz="4000" b="1" dirty="0">
                <a:solidFill>
                  <a:schemeClr val="tx1"/>
                </a:solidFill>
              </a:rPr>
              <a:t> </a:t>
            </a:r>
            <a:r>
              <a:rPr lang="ar-OM" sz="4000" b="1" dirty="0">
                <a:solidFill>
                  <a:schemeClr val="tx1"/>
                </a:solidFill>
              </a:rPr>
              <a:t>ما مضاد كلمة ( حبذا ) ؟</a:t>
            </a:r>
            <a:endParaRPr lang="ar-OM" sz="2000" b="1" dirty="0">
              <a:solidFill>
                <a:schemeClr val="tx1"/>
              </a:solidFill>
            </a:endParaRPr>
          </a:p>
        </p:txBody>
      </p:sp>
      <p:sp>
        <p:nvSpPr>
          <p:cNvPr id="22" name="سهم إلى اليسار 21">
            <a:hlinkClick r:id="" action="ppaction://hlinkshowjump?jump=nextslide"/>
          </p:cNvPr>
          <p:cNvSpPr/>
          <p:nvPr/>
        </p:nvSpPr>
        <p:spPr>
          <a:xfrm>
            <a:off x="8153400" y="4417126"/>
            <a:ext cx="611349" cy="49035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667000" y="3275347"/>
            <a:ext cx="5366219" cy="13754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000" b="1" dirty="0">
                <a:solidFill>
                  <a:schemeClr val="tx1"/>
                </a:solidFill>
              </a:rPr>
              <a:t>بئس / لا حبذا . </a:t>
            </a:r>
            <a:endParaRPr lang="ar-OM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0" grpId="0" animBg="1"/>
      <p:bldP spid="10" grpId="1" animBg="1"/>
      <p:bldP spid="5" grpId="0" animBg="1"/>
      <p:bldP spid="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3905250"/>
            <a:ext cx="9132215" cy="118110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ج / الرسول عليه الصلاة و السلام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31257" y="3257550"/>
            <a:ext cx="7433065" cy="6477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س1/ من يخاطب الشاعر في هذه الأبيات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97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461665"/>
            <a:ext cx="7391400" cy="2795886"/>
          </a:xfr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OM" sz="2400" b="1" dirty="0"/>
              <a:t>1/ كيــف ترقــى رقيــك الأنبياء     يا سماء ما طاولتها سماء</a:t>
            </a:r>
          </a:p>
          <a:p>
            <a:pPr marL="0" indent="0" algn="just">
              <a:buNone/>
            </a:pPr>
            <a:r>
              <a:rPr lang="ar-OM" sz="2400" b="1" dirty="0"/>
              <a:t>2/ لم يساووك في علاك وقد </a:t>
            </a:r>
            <a:r>
              <a:rPr lang="ar-OM" sz="2400" b="1" dirty="0" err="1"/>
              <a:t>حا</a:t>
            </a:r>
            <a:r>
              <a:rPr lang="ar-OM" sz="2400" b="1" dirty="0"/>
              <a:t>     ل سنا منك دونهم و سناء </a:t>
            </a:r>
          </a:p>
          <a:p>
            <a:pPr marL="0" indent="0" algn="just">
              <a:buNone/>
            </a:pPr>
            <a:r>
              <a:rPr lang="ar-OM" sz="2400" b="1" dirty="0"/>
              <a:t>3/ أنت مصباح كل فضل فما تصـ  در إلا عن ضوئك الأضواء </a:t>
            </a:r>
          </a:p>
          <a:p>
            <a:pPr marL="0" indent="0" algn="just">
              <a:buNone/>
            </a:pPr>
            <a:r>
              <a:rPr lang="ar-OM" sz="2400" b="1" dirty="0"/>
              <a:t>4/ تتباهى بك العصور و تسمو     بــك عليــاء بعدها عليــاء </a:t>
            </a:r>
          </a:p>
          <a:p>
            <a:pPr marL="0" indent="0" algn="just">
              <a:buNone/>
            </a:pPr>
            <a:r>
              <a:rPr lang="ar-OM" sz="2400" b="1" dirty="0"/>
              <a:t>5/ نسـب تحسب العـلا بحـلاه       قلّـدتها نجومـها الجـوزاء </a:t>
            </a:r>
          </a:p>
          <a:p>
            <a:pPr marL="0" indent="0" algn="just">
              <a:buNone/>
            </a:pPr>
            <a:r>
              <a:rPr lang="ar-OM" sz="2400" b="1" dirty="0"/>
              <a:t>6/ حبـذا عقـدُ سـؤدد و فخـار       أنت فيه اليتيمة العصماء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467" y="0"/>
            <a:ext cx="870633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</a:rPr>
              <a:t>  مكانة الرسول صلى الله عليه و سلم بين الأنبياء فهو مصدر الفخر على مر العصور .  </a:t>
            </a:r>
            <a:endParaRPr lang="ar-SA" sz="24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 rot="572135">
            <a:off x="8453851" y="52767"/>
            <a:ext cx="644578" cy="461665"/>
          </a:xfrm>
          <a:prstGeom prst="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1-6</a:t>
            </a:r>
            <a:endParaRPr lang="ar-SA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3867150"/>
            <a:ext cx="9144000" cy="1276350"/>
          </a:xfrm>
          <a:prstGeom prst="rect">
            <a:avLst/>
          </a:prstGeom>
          <a:solidFill>
            <a:srgbClr val="EFF5A3"/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sz="2800" b="1" dirty="0"/>
              <a:t>ج / امتدحه بأنه فاق النبيين مكانة و منزلة و شأنا فقد اصطفاه الله ليكون خاتم الأنبياء و المرسلين و خير خلقه فقرنه باسمه لا إله إلا الله ... محمدا رسول الله . </a:t>
            </a: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553029" y="3295650"/>
            <a:ext cx="7433065" cy="6477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OM" b="1" dirty="0"/>
              <a:t>س2/ بم امتدح الشاعر الرسول (ص) في البيتين (2،1) ؟ </a:t>
            </a:r>
          </a:p>
        </p:txBody>
      </p:sp>
      <p:sp>
        <p:nvSpPr>
          <p:cNvPr id="8" name="مستطيل 7"/>
          <p:cNvSpPr/>
          <p:nvPr/>
        </p:nvSpPr>
        <p:spPr>
          <a:xfrm rot="20708025">
            <a:off x="120333" y="657511"/>
            <a:ext cx="1516814" cy="954107"/>
          </a:xfrm>
          <a:prstGeom prst="rect">
            <a:avLst/>
          </a:prstGeom>
          <a:solidFill>
            <a:srgbClr val="FFC000"/>
          </a:solidFill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28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القراءة الاستنطاقية</a:t>
            </a:r>
            <a:endParaRPr lang="ar-SA" sz="2800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