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فارغ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محتوى" type="obj">
  <p:cSld name="OBJEC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شريحة عنوان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ان" type="vertTitleAndTx">
  <p:cSld name="VERTICAL_TITLE_AND_VERTICAL_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 rot="5400000">
            <a:off x="4732350" y="2171688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 rot="5400000">
            <a:off x="541350" y="190488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ونص عمودي" type="vertTx">
  <p:cSld name="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صورة ذو تسمية توضيحية" type="picTx">
  <p:cSld name="PICTURE_WITH_CAPTIO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ى ذو تسمية توضيحية" type="objTx">
  <p:cSld name="OBJECT_WITH_CAPTIO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1" algn="r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1" algn="r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1" algn="r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فقط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قارنة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8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1" algn="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محتويين" type="twoObj">
  <p:cSld name="TWO_OBJECTS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1" algn="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عنوان المقطع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1" algn="r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1" algn="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1" algn="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1" algn="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1" algn="r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1" algn="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1" algn="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1" algn="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1" algn="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1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84" name="Google Shape;84;p13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 rot="312182">
            <a:off x="857224" y="571480"/>
            <a:ext cx="7429552" cy="5286412"/>
          </a:xfrm>
          <a:prstGeom prst="flowChartPunchedTape">
            <a:avLst/>
          </a:prstGeom>
          <a:solidFill>
            <a:srgbClr val="D99593"/>
          </a:solidFill>
          <a:ln cap="flat" cmpd="sng" w="38100">
            <a:solidFill>
              <a:srgbClr val="632423"/>
            </a:solidFill>
            <a:prstDash val="lgDashDot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9600"/>
              <a:buFont typeface="Calibri"/>
              <a:buNone/>
            </a:pPr>
            <a:r>
              <a:rPr b="1" i="0" lang="en-US" sz="9600" u="none" cap="none" strike="noStrike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المفعول المطلق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236" name="Google Shape;236;p22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22"/>
          <p:cNvSpPr/>
          <p:nvPr/>
        </p:nvSpPr>
        <p:spPr>
          <a:xfrm rot="6364115">
            <a:off x="7658977" y="210443"/>
            <a:ext cx="785800" cy="857214"/>
          </a:xfrm>
          <a:prstGeom prst="homePlate">
            <a:avLst>
              <a:gd fmla="val ٤٠٩١٠" name="adj"/>
            </a:avLst>
          </a:prstGeom>
          <a:gradFill>
            <a:gsLst>
              <a:gs pos="0">
                <a:srgbClr val="866866"/>
              </a:gs>
              <a:gs pos="50000">
                <a:srgbClr val="C19696"/>
              </a:gs>
              <a:gs pos="100000">
                <a:srgbClr val="E8B4B3"/>
              </a:gs>
            </a:gsLst>
            <a:path path="circle">
              <a:fillToRect b="50%" l="50%" r="50%" t="50%"/>
            </a:path>
            <a:tileRect/>
          </a:gradFill>
          <a:ln cap="flat" cmpd="sng" w="25400">
            <a:solidFill>
              <a:srgbClr val="6324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2"/>
          <p:cNvSpPr txBox="1"/>
          <p:nvPr/>
        </p:nvSpPr>
        <p:spPr>
          <a:xfrm rot="963004">
            <a:off x="7645618" y="249147"/>
            <a:ext cx="857214" cy="6249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نشاط1</a:t>
            </a:r>
            <a:endParaRPr/>
          </a:p>
        </p:txBody>
      </p:sp>
      <p:sp>
        <p:nvSpPr>
          <p:cNvPr id="239" name="Google Shape;239;p22"/>
          <p:cNvSpPr txBox="1"/>
          <p:nvPr/>
        </p:nvSpPr>
        <p:spPr>
          <a:xfrm>
            <a:off x="571500" y="254000"/>
            <a:ext cx="71439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أعين المفعول المطلق فيما يلي،وأبين نوعه وعلامة نصبه،وفق الجدول المعطى:</a:t>
            </a:r>
            <a:endParaRPr/>
          </a:p>
        </p:txBody>
      </p:sp>
      <p:grpSp>
        <p:nvGrpSpPr>
          <p:cNvPr id="240" name="Google Shape;240;p22"/>
          <p:cNvGrpSpPr/>
          <p:nvPr/>
        </p:nvGrpSpPr>
        <p:grpSpPr>
          <a:xfrm>
            <a:off x="642937" y="1357312"/>
            <a:ext cx="8096250" cy="4505325"/>
            <a:chOff x="405" y="855"/>
            <a:chExt cx="5100" cy="2838"/>
          </a:xfrm>
        </p:grpSpPr>
        <p:sp>
          <p:nvSpPr>
            <p:cNvPr id="241" name="Google Shape;241;p22"/>
            <p:cNvSpPr txBox="1"/>
            <p:nvPr/>
          </p:nvSpPr>
          <p:spPr>
            <a:xfrm>
              <a:off x="3618" y="855"/>
              <a:ext cx="1800" cy="300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الجملة</a:t>
              </a:r>
              <a:endParaRPr/>
            </a:p>
          </p:txBody>
        </p:sp>
        <p:sp>
          <p:nvSpPr>
            <p:cNvPr id="242" name="Google Shape;242;p22"/>
            <p:cNvSpPr txBox="1"/>
            <p:nvPr/>
          </p:nvSpPr>
          <p:spPr>
            <a:xfrm>
              <a:off x="2556" y="855"/>
              <a:ext cx="1200" cy="300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المفعول المطلق</a:t>
              </a:r>
              <a:endParaRPr/>
            </a:p>
          </p:txBody>
        </p:sp>
        <p:sp>
          <p:nvSpPr>
            <p:cNvPr id="243" name="Google Shape;243;p22"/>
            <p:cNvSpPr txBox="1"/>
            <p:nvPr/>
          </p:nvSpPr>
          <p:spPr>
            <a:xfrm>
              <a:off x="1413" y="855"/>
              <a:ext cx="1200" cy="300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نوعه</a:t>
              </a:r>
              <a:endParaRPr/>
            </a:p>
          </p:txBody>
        </p:sp>
        <p:sp>
          <p:nvSpPr>
            <p:cNvPr id="244" name="Google Shape;244;p22"/>
            <p:cNvSpPr txBox="1"/>
            <p:nvPr/>
          </p:nvSpPr>
          <p:spPr>
            <a:xfrm>
              <a:off x="405" y="855"/>
              <a:ext cx="900" cy="300"/>
            </a:xfrm>
            <a:prstGeom prst="rect">
              <a:avLst/>
            </a:prstGeom>
            <a:solidFill>
              <a:srgbClr val="8064A2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علامة نصبه</a:t>
              </a:r>
              <a:endParaRPr/>
            </a:p>
          </p:txBody>
        </p:sp>
        <p:sp>
          <p:nvSpPr>
            <p:cNvPr id="245" name="Google Shape;245;p22"/>
            <p:cNvSpPr txBox="1"/>
            <p:nvPr/>
          </p:nvSpPr>
          <p:spPr>
            <a:xfrm>
              <a:off x="3618" y="1143"/>
              <a:ext cx="18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1.المملكة العربية السعودية بلد مؤمن تلقى الإسلام تلقياً كريماً</a:t>
              </a:r>
              <a:endParaRPr/>
            </a:p>
          </p:txBody>
        </p:sp>
        <p:sp>
          <p:nvSpPr>
            <p:cNvPr id="246" name="Google Shape;246;p22"/>
            <p:cNvSpPr txBox="1"/>
            <p:nvPr/>
          </p:nvSpPr>
          <p:spPr>
            <a:xfrm>
              <a:off x="2556" y="1143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2"/>
            <p:cNvSpPr txBox="1"/>
            <p:nvPr/>
          </p:nvSpPr>
          <p:spPr>
            <a:xfrm>
              <a:off x="1413" y="1143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2"/>
            <p:cNvSpPr txBox="1"/>
            <p:nvPr/>
          </p:nvSpPr>
          <p:spPr>
            <a:xfrm>
              <a:off x="405" y="1143"/>
              <a:ext cx="9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2"/>
            <p:cNvSpPr txBox="1"/>
            <p:nvPr/>
          </p:nvSpPr>
          <p:spPr>
            <a:xfrm>
              <a:off x="3618" y="1631"/>
              <a:ext cx="18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2. زرنا مسجد النبي عليه الصلاة والسلام زيارتين</a:t>
              </a:r>
              <a:endParaRPr/>
            </a:p>
          </p:txBody>
        </p:sp>
        <p:sp>
          <p:nvSpPr>
            <p:cNvPr id="250" name="Google Shape;250;p22"/>
            <p:cNvSpPr txBox="1"/>
            <p:nvPr/>
          </p:nvSpPr>
          <p:spPr>
            <a:xfrm>
              <a:off x="2556" y="1631"/>
              <a:ext cx="12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2"/>
            <p:cNvSpPr txBox="1"/>
            <p:nvPr/>
          </p:nvSpPr>
          <p:spPr>
            <a:xfrm>
              <a:off x="1413" y="1631"/>
              <a:ext cx="12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2"/>
            <p:cNvSpPr txBox="1"/>
            <p:nvPr/>
          </p:nvSpPr>
          <p:spPr>
            <a:xfrm>
              <a:off x="405" y="1631"/>
              <a:ext cx="9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2"/>
            <p:cNvSpPr txBox="1"/>
            <p:nvPr/>
          </p:nvSpPr>
          <p:spPr>
            <a:xfrm>
              <a:off x="3618" y="2118"/>
              <a:ext cx="18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3. الذين يحبون وطنهم يؤدون واجبهم أداءً كاملاً</a:t>
              </a:r>
              <a:endParaRPr/>
            </a:p>
          </p:txBody>
        </p:sp>
        <p:sp>
          <p:nvSpPr>
            <p:cNvPr id="254" name="Google Shape;254;p22"/>
            <p:cNvSpPr txBox="1"/>
            <p:nvPr/>
          </p:nvSpPr>
          <p:spPr>
            <a:xfrm>
              <a:off x="2556" y="2118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2"/>
            <p:cNvSpPr txBox="1"/>
            <p:nvPr/>
          </p:nvSpPr>
          <p:spPr>
            <a:xfrm>
              <a:off x="1413" y="2118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2"/>
            <p:cNvSpPr txBox="1"/>
            <p:nvPr/>
          </p:nvSpPr>
          <p:spPr>
            <a:xfrm>
              <a:off x="405" y="2118"/>
              <a:ext cx="9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2"/>
            <p:cNvSpPr txBox="1"/>
            <p:nvPr/>
          </p:nvSpPr>
          <p:spPr>
            <a:xfrm>
              <a:off x="3618" y="2606"/>
              <a:ext cx="18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4. النشيد الوطني يقوي الانتماء إلى الوطن تقوية</a:t>
              </a:r>
              <a:endParaRPr/>
            </a:p>
          </p:txBody>
        </p:sp>
        <p:sp>
          <p:nvSpPr>
            <p:cNvPr id="258" name="Google Shape;258;p22"/>
            <p:cNvSpPr txBox="1"/>
            <p:nvPr/>
          </p:nvSpPr>
          <p:spPr>
            <a:xfrm>
              <a:off x="2556" y="2606"/>
              <a:ext cx="12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2"/>
            <p:cNvSpPr txBox="1"/>
            <p:nvPr/>
          </p:nvSpPr>
          <p:spPr>
            <a:xfrm>
              <a:off x="1413" y="2606"/>
              <a:ext cx="12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2"/>
            <p:cNvSpPr txBox="1"/>
            <p:nvPr/>
          </p:nvSpPr>
          <p:spPr>
            <a:xfrm>
              <a:off x="405" y="2606"/>
              <a:ext cx="900" cy="600"/>
            </a:xfrm>
            <a:prstGeom prst="rect">
              <a:avLst/>
            </a:prstGeom>
            <a:solidFill>
              <a:srgbClr val="EDEAF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2"/>
            <p:cNvSpPr txBox="1"/>
            <p:nvPr/>
          </p:nvSpPr>
          <p:spPr>
            <a:xfrm>
              <a:off x="3618" y="3093"/>
              <a:ext cx="18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5. يساهم المواطنون في خدمة وطنهم مساهمات.</a:t>
              </a:r>
              <a:endParaRPr/>
            </a:p>
          </p:txBody>
        </p:sp>
        <p:sp>
          <p:nvSpPr>
            <p:cNvPr id="262" name="Google Shape;262;p22"/>
            <p:cNvSpPr txBox="1"/>
            <p:nvPr/>
          </p:nvSpPr>
          <p:spPr>
            <a:xfrm>
              <a:off x="2556" y="3093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2"/>
            <p:cNvSpPr txBox="1"/>
            <p:nvPr/>
          </p:nvSpPr>
          <p:spPr>
            <a:xfrm>
              <a:off x="1413" y="3093"/>
              <a:ext cx="12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2"/>
            <p:cNvSpPr txBox="1"/>
            <p:nvPr/>
          </p:nvSpPr>
          <p:spPr>
            <a:xfrm>
              <a:off x="405" y="3093"/>
              <a:ext cx="900" cy="600"/>
            </a:xfrm>
            <a:prstGeom prst="rect">
              <a:avLst/>
            </a:prstGeom>
            <a:solidFill>
              <a:srgbClr val="D8D3E0"/>
            </a:solidFill>
            <a:ln>
              <a:noFill/>
            </a:ln>
          </p:spPr>
          <p:txBody>
            <a:bodyPr anchorCtr="0" anchor="t" bIns="45725" lIns="91425" spcFirstLastPara="1" rIns="91425" wrap="square" tIns="45725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65" name="Google Shape;265;p22"/>
            <p:cNvCxnSpPr/>
            <p:nvPr/>
          </p:nvCxnSpPr>
          <p:spPr>
            <a:xfrm>
              <a:off x="3618" y="855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6" name="Google Shape;266;p22"/>
            <p:cNvCxnSpPr/>
            <p:nvPr/>
          </p:nvCxnSpPr>
          <p:spPr>
            <a:xfrm>
              <a:off x="2556" y="855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7" name="Google Shape;267;p22"/>
            <p:cNvCxnSpPr/>
            <p:nvPr/>
          </p:nvCxnSpPr>
          <p:spPr>
            <a:xfrm>
              <a:off x="1413" y="855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8" name="Google Shape;268;p22"/>
            <p:cNvCxnSpPr/>
            <p:nvPr/>
          </p:nvCxnSpPr>
          <p:spPr>
            <a:xfrm>
              <a:off x="405" y="1143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9" name="Google Shape;269;p22"/>
            <p:cNvCxnSpPr/>
            <p:nvPr/>
          </p:nvCxnSpPr>
          <p:spPr>
            <a:xfrm>
              <a:off x="405" y="1631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0" name="Google Shape;270;p22"/>
            <p:cNvCxnSpPr/>
            <p:nvPr/>
          </p:nvCxnSpPr>
          <p:spPr>
            <a:xfrm>
              <a:off x="405" y="2118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1" name="Google Shape;271;p22"/>
            <p:cNvCxnSpPr/>
            <p:nvPr/>
          </p:nvCxnSpPr>
          <p:spPr>
            <a:xfrm>
              <a:off x="405" y="2606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2" name="Google Shape;272;p22"/>
            <p:cNvCxnSpPr/>
            <p:nvPr/>
          </p:nvCxnSpPr>
          <p:spPr>
            <a:xfrm>
              <a:off x="405" y="3093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3" name="Google Shape;273;p22"/>
            <p:cNvCxnSpPr/>
            <p:nvPr/>
          </p:nvCxnSpPr>
          <p:spPr>
            <a:xfrm>
              <a:off x="5355" y="855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4" name="Google Shape;274;p22"/>
            <p:cNvCxnSpPr/>
            <p:nvPr/>
          </p:nvCxnSpPr>
          <p:spPr>
            <a:xfrm>
              <a:off x="405" y="855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5" name="Google Shape;275;p22"/>
            <p:cNvCxnSpPr/>
            <p:nvPr/>
          </p:nvCxnSpPr>
          <p:spPr>
            <a:xfrm>
              <a:off x="405" y="855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6" name="Google Shape;276;p22"/>
            <p:cNvCxnSpPr/>
            <p:nvPr/>
          </p:nvCxnSpPr>
          <p:spPr>
            <a:xfrm>
              <a:off x="405" y="3581"/>
              <a:ext cx="51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77" name="Google Shape;277;p22"/>
          <p:cNvSpPr txBox="1"/>
          <p:nvPr/>
        </p:nvSpPr>
        <p:spPr>
          <a:xfrm>
            <a:off x="4143375" y="1916112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تلقياً</a:t>
            </a:r>
            <a:endParaRPr/>
          </a:p>
        </p:txBody>
      </p:sp>
      <p:sp>
        <p:nvSpPr>
          <p:cNvPr id="278" name="Google Shape;278;p22"/>
          <p:cNvSpPr txBox="1"/>
          <p:nvPr/>
        </p:nvSpPr>
        <p:spPr>
          <a:xfrm>
            <a:off x="2286000" y="1928812"/>
            <a:ext cx="16431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للنوع</a:t>
            </a:r>
            <a:endParaRPr/>
          </a:p>
        </p:txBody>
      </p:sp>
      <p:sp>
        <p:nvSpPr>
          <p:cNvPr id="279" name="Google Shape;279;p22"/>
          <p:cNvSpPr txBox="1"/>
          <p:nvPr/>
        </p:nvSpPr>
        <p:spPr>
          <a:xfrm>
            <a:off x="714375" y="1928812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280" name="Google Shape;280;p22"/>
          <p:cNvSpPr txBox="1"/>
          <p:nvPr/>
        </p:nvSpPr>
        <p:spPr>
          <a:xfrm>
            <a:off x="4143375" y="2616200"/>
            <a:ext cx="15003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زيارتين</a:t>
            </a:r>
            <a:endParaRPr/>
          </a:p>
        </p:txBody>
      </p:sp>
      <p:sp>
        <p:nvSpPr>
          <p:cNvPr id="281" name="Google Shape;281;p22"/>
          <p:cNvSpPr txBox="1"/>
          <p:nvPr/>
        </p:nvSpPr>
        <p:spPr>
          <a:xfrm>
            <a:off x="2286000" y="2630487"/>
            <a:ext cx="16431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للعدد</a:t>
            </a:r>
            <a:endParaRPr/>
          </a:p>
        </p:txBody>
      </p:sp>
      <p:sp>
        <p:nvSpPr>
          <p:cNvPr id="282" name="Google Shape;282;p22"/>
          <p:cNvSpPr txBox="1"/>
          <p:nvPr/>
        </p:nvSpPr>
        <p:spPr>
          <a:xfrm>
            <a:off x="714375" y="2630487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الياء</a:t>
            </a:r>
            <a:endParaRPr/>
          </a:p>
        </p:txBody>
      </p:sp>
      <p:sp>
        <p:nvSpPr>
          <p:cNvPr id="283" name="Google Shape;283;p22"/>
          <p:cNvSpPr txBox="1"/>
          <p:nvPr/>
        </p:nvSpPr>
        <p:spPr>
          <a:xfrm>
            <a:off x="4143375" y="3473450"/>
            <a:ext cx="15003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أداءً</a:t>
            </a:r>
            <a:endParaRPr/>
          </a:p>
        </p:txBody>
      </p:sp>
      <p:sp>
        <p:nvSpPr>
          <p:cNvPr id="284" name="Google Shape;284;p22"/>
          <p:cNvSpPr txBox="1"/>
          <p:nvPr/>
        </p:nvSpPr>
        <p:spPr>
          <a:xfrm>
            <a:off x="2286000" y="3487737"/>
            <a:ext cx="16431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للنوع</a:t>
            </a:r>
            <a:endParaRPr/>
          </a:p>
        </p:txBody>
      </p:sp>
      <p:sp>
        <p:nvSpPr>
          <p:cNvPr id="285" name="Google Shape;285;p22"/>
          <p:cNvSpPr txBox="1"/>
          <p:nvPr/>
        </p:nvSpPr>
        <p:spPr>
          <a:xfrm>
            <a:off x="714375" y="3487737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286" name="Google Shape;286;p22"/>
          <p:cNvSpPr txBox="1"/>
          <p:nvPr/>
        </p:nvSpPr>
        <p:spPr>
          <a:xfrm>
            <a:off x="4143375" y="4259262"/>
            <a:ext cx="15003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تقوية</a:t>
            </a:r>
            <a:endParaRPr/>
          </a:p>
        </p:txBody>
      </p:sp>
      <p:sp>
        <p:nvSpPr>
          <p:cNvPr id="287" name="Google Shape;287;p22"/>
          <p:cNvSpPr txBox="1"/>
          <p:nvPr/>
        </p:nvSpPr>
        <p:spPr>
          <a:xfrm>
            <a:off x="2286000" y="4273550"/>
            <a:ext cx="16431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مؤكد</a:t>
            </a:r>
            <a:endParaRPr/>
          </a:p>
        </p:txBody>
      </p:sp>
      <p:sp>
        <p:nvSpPr>
          <p:cNvPr id="288" name="Google Shape;288;p22"/>
          <p:cNvSpPr txBox="1"/>
          <p:nvPr/>
        </p:nvSpPr>
        <p:spPr>
          <a:xfrm>
            <a:off x="714375" y="4273550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289" name="Google Shape;289;p22"/>
          <p:cNvSpPr txBox="1"/>
          <p:nvPr/>
        </p:nvSpPr>
        <p:spPr>
          <a:xfrm>
            <a:off x="4143375" y="4973637"/>
            <a:ext cx="1500300" cy="5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مساهمات</a:t>
            </a:r>
            <a:endParaRPr/>
          </a:p>
        </p:txBody>
      </p:sp>
      <p:sp>
        <p:nvSpPr>
          <p:cNvPr id="290" name="Google Shape;290;p22"/>
          <p:cNvSpPr txBox="1"/>
          <p:nvPr/>
        </p:nvSpPr>
        <p:spPr>
          <a:xfrm>
            <a:off x="2286000" y="4987925"/>
            <a:ext cx="16431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للعدد</a:t>
            </a:r>
            <a:endParaRPr/>
          </a:p>
        </p:txBody>
      </p:sp>
      <p:sp>
        <p:nvSpPr>
          <p:cNvPr id="291" name="Google Shape;291;p22"/>
          <p:cNvSpPr txBox="1"/>
          <p:nvPr/>
        </p:nvSpPr>
        <p:spPr>
          <a:xfrm>
            <a:off x="714375" y="4987925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الكسرة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296" name="Google Shape;296;p23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Google Shape;297;p23"/>
          <p:cNvSpPr/>
          <p:nvPr/>
        </p:nvSpPr>
        <p:spPr>
          <a:xfrm rot="6364115">
            <a:off x="7658977" y="210443"/>
            <a:ext cx="785800" cy="857214"/>
          </a:xfrm>
          <a:prstGeom prst="homePlate">
            <a:avLst>
              <a:gd fmla="val ٤٠٩١٠" name="adj"/>
            </a:avLst>
          </a:prstGeom>
          <a:gradFill>
            <a:gsLst>
              <a:gs pos="0">
                <a:srgbClr val="866866"/>
              </a:gs>
              <a:gs pos="50000">
                <a:srgbClr val="C19696"/>
              </a:gs>
              <a:gs pos="100000">
                <a:srgbClr val="E8B4B3"/>
              </a:gs>
            </a:gsLst>
            <a:path path="circle">
              <a:fillToRect b="50%" l="50%" r="50%" t="50%"/>
            </a:path>
            <a:tileRect/>
          </a:gradFill>
          <a:ln cap="flat" cmpd="sng" w="25400">
            <a:solidFill>
              <a:srgbClr val="6324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3"/>
          <p:cNvSpPr txBox="1"/>
          <p:nvPr/>
        </p:nvSpPr>
        <p:spPr>
          <a:xfrm rot="963004">
            <a:off x="7645618" y="249147"/>
            <a:ext cx="857214" cy="6249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نشاط2</a:t>
            </a:r>
            <a:endParaRPr/>
          </a:p>
        </p:txBody>
      </p:sp>
      <p:sp>
        <p:nvSpPr>
          <p:cNvPr id="299" name="Google Shape;299;p23"/>
          <p:cNvSpPr txBox="1"/>
          <p:nvPr/>
        </p:nvSpPr>
        <p:spPr>
          <a:xfrm>
            <a:off x="571500" y="214312"/>
            <a:ext cx="71439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أميز المفعول المطلق من المفعول به في الآيات التالية من سورة المزمل:</a:t>
            </a:r>
            <a:endParaRPr/>
          </a:p>
        </p:txBody>
      </p:sp>
      <p:sp>
        <p:nvSpPr>
          <p:cNvPr id="300" name="Google Shape;300;p23"/>
          <p:cNvSpPr txBox="1"/>
          <p:nvPr/>
        </p:nvSpPr>
        <p:spPr>
          <a:xfrm>
            <a:off x="1928794" y="1571612"/>
            <a:ext cx="5857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قال تعالى:(أو زد عليه ورتل القرءان ترتيلا)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23"/>
          <p:cNvSpPr txBox="1"/>
          <p:nvPr/>
        </p:nvSpPr>
        <p:spPr>
          <a:xfrm>
            <a:off x="1928794" y="2905780"/>
            <a:ext cx="5857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قال تعالى:(واذكر اسم ربك وتبتل إليه تبتيلا)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23"/>
          <p:cNvSpPr txBox="1"/>
          <p:nvPr/>
        </p:nvSpPr>
        <p:spPr>
          <a:xfrm>
            <a:off x="857224" y="4620292"/>
            <a:ext cx="70008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قال تعالى:(واصبر على مايقولون واهجرهم هجرا جميلا)</a:t>
            </a:r>
            <a:endParaRPr b="1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23"/>
          <p:cNvSpPr/>
          <p:nvPr/>
        </p:nvSpPr>
        <p:spPr>
          <a:xfrm>
            <a:off x="4857750" y="2214562"/>
            <a:ext cx="32862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به:</a:t>
            </a:r>
            <a:endParaRPr/>
          </a:p>
        </p:txBody>
      </p:sp>
      <p:sp>
        <p:nvSpPr>
          <p:cNvPr id="304" name="Google Shape;304;p23"/>
          <p:cNvSpPr/>
          <p:nvPr/>
        </p:nvSpPr>
        <p:spPr>
          <a:xfrm>
            <a:off x="857250" y="2214562"/>
            <a:ext cx="37149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المطلق:</a:t>
            </a:r>
            <a:endParaRPr/>
          </a:p>
        </p:txBody>
      </p:sp>
      <p:sp>
        <p:nvSpPr>
          <p:cNvPr id="305" name="Google Shape;305;p23"/>
          <p:cNvSpPr/>
          <p:nvPr/>
        </p:nvSpPr>
        <p:spPr>
          <a:xfrm>
            <a:off x="4857750" y="3714750"/>
            <a:ext cx="32862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به:</a:t>
            </a:r>
            <a:endParaRPr/>
          </a:p>
        </p:txBody>
      </p:sp>
      <p:sp>
        <p:nvSpPr>
          <p:cNvPr id="306" name="Google Shape;306;p23"/>
          <p:cNvSpPr/>
          <p:nvPr/>
        </p:nvSpPr>
        <p:spPr>
          <a:xfrm>
            <a:off x="857250" y="3714750"/>
            <a:ext cx="37149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المطلق:</a:t>
            </a:r>
            <a:endParaRPr/>
          </a:p>
        </p:txBody>
      </p:sp>
      <p:sp>
        <p:nvSpPr>
          <p:cNvPr id="307" name="Google Shape;307;p23"/>
          <p:cNvSpPr/>
          <p:nvPr/>
        </p:nvSpPr>
        <p:spPr>
          <a:xfrm>
            <a:off x="4857750" y="5286375"/>
            <a:ext cx="32862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به:</a:t>
            </a:r>
            <a:endParaRPr/>
          </a:p>
        </p:txBody>
      </p:sp>
      <p:sp>
        <p:nvSpPr>
          <p:cNvPr id="308" name="Google Shape;308;p23"/>
          <p:cNvSpPr/>
          <p:nvPr/>
        </p:nvSpPr>
        <p:spPr>
          <a:xfrm>
            <a:off x="857250" y="5286375"/>
            <a:ext cx="3714900" cy="428700"/>
          </a:xfrm>
          <a:prstGeom prst="roundRect">
            <a:avLst>
              <a:gd fmla="val ١٦٦٦٧" name="adj"/>
            </a:avLst>
          </a:prstGeom>
          <a:noFill/>
          <a:ln cap="flat" cmpd="sng" w="25400">
            <a:solidFill>
              <a:srgbClr val="8064A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المطلق:</a:t>
            </a:r>
            <a:endParaRPr/>
          </a:p>
        </p:txBody>
      </p:sp>
      <p:sp>
        <p:nvSpPr>
          <p:cNvPr id="309" name="Google Shape;309;p23"/>
          <p:cNvSpPr txBox="1"/>
          <p:nvPr/>
        </p:nvSpPr>
        <p:spPr>
          <a:xfrm>
            <a:off x="5357812" y="2143125"/>
            <a:ext cx="13572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القرآن</a:t>
            </a:r>
            <a:endParaRPr/>
          </a:p>
        </p:txBody>
      </p:sp>
      <p:sp>
        <p:nvSpPr>
          <p:cNvPr id="310" name="Google Shape;310;p23"/>
          <p:cNvSpPr txBox="1"/>
          <p:nvPr/>
        </p:nvSpPr>
        <p:spPr>
          <a:xfrm>
            <a:off x="1214437" y="2143125"/>
            <a:ext cx="13572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ترتيلا</a:t>
            </a:r>
            <a:endParaRPr/>
          </a:p>
        </p:txBody>
      </p:sp>
      <p:sp>
        <p:nvSpPr>
          <p:cNvPr id="311" name="Google Shape;311;p23"/>
          <p:cNvSpPr txBox="1"/>
          <p:nvPr/>
        </p:nvSpPr>
        <p:spPr>
          <a:xfrm>
            <a:off x="5357812" y="3643312"/>
            <a:ext cx="13572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اذكر</a:t>
            </a:r>
            <a:endParaRPr/>
          </a:p>
        </p:txBody>
      </p:sp>
      <p:sp>
        <p:nvSpPr>
          <p:cNvPr id="312" name="Google Shape;312;p23"/>
          <p:cNvSpPr txBox="1"/>
          <p:nvPr/>
        </p:nvSpPr>
        <p:spPr>
          <a:xfrm>
            <a:off x="1214437" y="3643312"/>
            <a:ext cx="13572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تبتيلا</a:t>
            </a:r>
            <a:endParaRPr/>
          </a:p>
        </p:txBody>
      </p:sp>
      <p:sp>
        <p:nvSpPr>
          <p:cNvPr id="313" name="Google Shape;313;p23"/>
          <p:cNvSpPr txBox="1"/>
          <p:nvPr/>
        </p:nvSpPr>
        <p:spPr>
          <a:xfrm>
            <a:off x="4857750" y="5214937"/>
            <a:ext cx="19287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الضمير(الهاء)</a:t>
            </a:r>
            <a:endParaRPr/>
          </a:p>
        </p:txBody>
      </p:sp>
      <p:sp>
        <p:nvSpPr>
          <p:cNvPr id="314" name="Google Shape;314;p23"/>
          <p:cNvSpPr txBox="1"/>
          <p:nvPr/>
        </p:nvSpPr>
        <p:spPr>
          <a:xfrm>
            <a:off x="1214437" y="5214937"/>
            <a:ext cx="13572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هجرا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319" name="Google Shape;319;p24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4"/>
          <p:cNvSpPr/>
          <p:nvPr/>
        </p:nvSpPr>
        <p:spPr>
          <a:xfrm rot="6364115">
            <a:off x="7658977" y="210443"/>
            <a:ext cx="785800" cy="857214"/>
          </a:xfrm>
          <a:prstGeom prst="homePlate">
            <a:avLst>
              <a:gd fmla="val ٤٠٩١٠" name="adj"/>
            </a:avLst>
          </a:prstGeom>
          <a:gradFill>
            <a:gsLst>
              <a:gs pos="0">
                <a:srgbClr val="866866"/>
              </a:gs>
              <a:gs pos="50000">
                <a:srgbClr val="C19696"/>
              </a:gs>
              <a:gs pos="100000">
                <a:srgbClr val="E8B4B3"/>
              </a:gs>
            </a:gsLst>
            <a:path path="circle">
              <a:fillToRect b="50%" l="50%" r="50%" t="50%"/>
            </a:path>
            <a:tileRect/>
          </a:gradFill>
          <a:ln cap="flat" cmpd="sng" w="25400">
            <a:solidFill>
              <a:srgbClr val="6324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4"/>
          <p:cNvSpPr txBox="1"/>
          <p:nvPr/>
        </p:nvSpPr>
        <p:spPr>
          <a:xfrm rot="963004">
            <a:off x="7645618" y="249147"/>
            <a:ext cx="857214" cy="6249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نشاط3</a:t>
            </a:r>
            <a:endParaRPr/>
          </a:p>
        </p:txBody>
      </p:sp>
      <p:sp>
        <p:nvSpPr>
          <p:cNvPr id="322" name="Google Shape;322;p24"/>
          <p:cNvSpPr txBox="1"/>
          <p:nvPr/>
        </p:nvSpPr>
        <p:spPr>
          <a:xfrm>
            <a:off x="571500" y="214312"/>
            <a:ext cx="71439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أتمم الجملة التالية بمفعول مطلق وفق المطلوب:</a:t>
            </a:r>
            <a:endParaRPr/>
          </a:p>
        </p:txBody>
      </p:sp>
      <p:sp>
        <p:nvSpPr>
          <p:cNvPr id="323" name="Google Shape;323;p24"/>
          <p:cNvSpPr/>
          <p:nvPr/>
        </p:nvSpPr>
        <p:spPr>
          <a:xfrm>
            <a:off x="1071562" y="857250"/>
            <a:ext cx="2357400" cy="785700"/>
          </a:xfrm>
          <a:prstGeom prst="homePlate">
            <a:avLst>
              <a:gd fmla="val ١٨٠٠٠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24"/>
          <p:cNvSpPr/>
          <p:nvPr/>
        </p:nvSpPr>
        <p:spPr>
          <a:xfrm>
            <a:off x="1071562" y="1785937"/>
            <a:ext cx="2357400" cy="785700"/>
          </a:xfrm>
          <a:prstGeom prst="homePlate">
            <a:avLst>
              <a:gd fmla="val ١٨٠٠٠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24"/>
          <p:cNvSpPr/>
          <p:nvPr/>
        </p:nvSpPr>
        <p:spPr>
          <a:xfrm>
            <a:off x="1071562" y="2714625"/>
            <a:ext cx="2357400" cy="785700"/>
          </a:xfrm>
          <a:prstGeom prst="homePlate">
            <a:avLst>
              <a:gd fmla="val ١٨٠٠٠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24"/>
          <p:cNvSpPr/>
          <p:nvPr/>
        </p:nvSpPr>
        <p:spPr>
          <a:xfrm>
            <a:off x="6072187" y="1428750"/>
            <a:ext cx="2714700" cy="1214400"/>
          </a:xfrm>
          <a:prstGeom prst="leftArrow">
            <a:avLst>
              <a:gd fmla="val ٤٤٦٤" name="adj1"/>
              <a:gd fmla="val ٢٣١٤" name="adj2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قبلت أرض بلادي.....</a:t>
            </a:r>
            <a:endParaRPr/>
          </a:p>
        </p:txBody>
      </p:sp>
      <p:sp>
        <p:nvSpPr>
          <p:cNvPr id="327" name="Google Shape;327;p24"/>
          <p:cNvSpPr txBox="1"/>
          <p:nvPr/>
        </p:nvSpPr>
        <p:spPr>
          <a:xfrm rot="840049">
            <a:off x="3714775" y="1139828"/>
            <a:ext cx="2000119" cy="522204"/>
          </a:xfrm>
          <a:prstGeom prst="rect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مؤكد للفعل</a:t>
            </a:r>
            <a:endParaRPr/>
          </a:p>
        </p:txBody>
      </p:sp>
      <p:sp>
        <p:nvSpPr>
          <p:cNvPr id="328" name="Google Shape;328;p24"/>
          <p:cNvSpPr txBox="1"/>
          <p:nvPr/>
        </p:nvSpPr>
        <p:spPr>
          <a:xfrm>
            <a:off x="3748087" y="1905000"/>
            <a:ext cx="2000100" cy="523800"/>
          </a:xfrm>
          <a:prstGeom prst="rect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مبين لنوعه</a:t>
            </a:r>
            <a:endParaRPr/>
          </a:p>
        </p:txBody>
      </p:sp>
      <p:sp>
        <p:nvSpPr>
          <p:cNvPr id="329" name="Google Shape;329;p24"/>
          <p:cNvSpPr txBox="1"/>
          <p:nvPr/>
        </p:nvSpPr>
        <p:spPr>
          <a:xfrm rot="-840049">
            <a:off x="3748017" y="2662254"/>
            <a:ext cx="2000119" cy="523732"/>
          </a:xfrm>
          <a:prstGeom prst="rect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مبين لعدده</a:t>
            </a:r>
            <a:endParaRPr/>
          </a:p>
        </p:txBody>
      </p:sp>
      <p:sp>
        <p:nvSpPr>
          <p:cNvPr id="330" name="Google Shape;330;p24"/>
          <p:cNvSpPr/>
          <p:nvPr/>
        </p:nvSpPr>
        <p:spPr>
          <a:xfrm>
            <a:off x="571500" y="4857750"/>
            <a:ext cx="7858200" cy="12144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 أستفيد من مضمون البيتين السابقين،وأنشئ جملة تحوي مفعولاً مطلقاً: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4"/>
          <p:cNvSpPr/>
          <p:nvPr/>
        </p:nvSpPr>
        <p:spPr>
          <a:xfrm>
            <a:off x="1500187" y="3500437"/>
            <a:ext cx="6072192" cy="1571616"/>
          </a:xfrm>
          <a:custGeom>
            <a:rect b="b" l="l" r="r" t="t"/>
            <a:pathLst>
              <a:path extrusionOk="0" h="43200" w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extrusionOk="0" fill="none" h="43200" w="43200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solidFill>
            <a:srgbClr val="C3D69B"/>
          </a:solidFill>
          <a:ln cap="flat" cmpd="sng" w="9525">
            <a:solidFill>
              <a:srgbClr val="4F622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رعاك بلادي إله السمـــــا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لتبقى ضياء ينير الفضـــــــا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فسقيا كريما بلاد الهدى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من الخير حتى تنالي الرضـا</a:t>
            </a:r>
            <a:endParaRPr/>
          </a:p>
        </p:txBody>
      </p:sp>
      <p:sp>
        <p:nvSpPr>
          <p:cNvPr id="332" name="Google Shape;332;p24"/>
          <p:cNvSpPr txBox="1"/>
          <p:nvPr/>
        </p:nvSpPr>
        <p:spPr>
          <a:xfrm>
            <a:off x="1285875" y="928687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تقبيلا</a:t>
            </a:r>
            <a:endParaRPr/>
          </a:p>
        </p:txBody>
      </p:sp>
      <p:sp>
        <p:nvSpPr>
          <p:cNvPr id="333" name="Google Shape;333;p24"/>
          <p:cNvSpPr txBox="1"/>
          <p:nvPr/>
        </p:nvSpPr>
        <p:spPr>
          <a:xfrm>
            <a:off x="1285875" y="1844675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تقبيل الأم</a:t>
            </a:r>
            <a:endParaRPr/>
          </a:p>
        </p:txBody>
      </p:sp>
      <p:sp>
        <p:nvSpPr>
          <p:cNvPr id="334" name="Google Shape;334;p24"/>
          <p:cNvSpPr txBox="1"/>
          <p:nvPr/>
        </p:nvSpPr>
        <p:spPr>
          <a:xfrm>
            <a:off x="1285875" y="2786062"/>
            <a:ext cx="1500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قبلتين</a:t>
            </a:r>
            <a:endParaRPr/>
          </a:p>
        </p:txBody>
      </p:sp>
      <p:sp>
        <p:nvSpPr>
          <p:cNvPr id="335" name="Google Shape;335;p24"/>
          <p:cNvSpPr txBox="1"/>
          <p:nvPr/>
        </p:nvSpPr>
        <p:spPr>
          <a:xfrm>
            <a:off x="1785937" y="5429250"/>
            <a:ext cx="52863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رعاك الله يا بلادي رعاية الأم بوليدها</a:t>
            </a:r>
            <a:endParaRPr/>
          </a:p>
        </p:txBody>
      </p:sp>
      <p:sp>
        <p:nvSpPr>
          <p:cNvPr id="336" name="Google Shape;336;p24"/>
          <p:cNvSpPr/>
          <p:nvPr/>
        </p:nvSpPr>
        <p:spPr>
          <a:xfrm>
            <a:off x="6500812" y="714375"/>
            <a:ext cx="500100" cy="5715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أ</a:t>
            </a:r>
            <a:endParaRPr/>
          </a:p>
        </p:txBody>
      </p:sp>
      <p:sp>
        <p:nvSpPr>
          <p:cNvPr id="337" name="Google Shape;337;p24"/>
          <p:cNvSpPr/>
          <p:nvPr/>
        </p:nvSpPr>
        <p:spPr>
          <a:xfrm>
            <a:off x="7572375" y="3214687"/>
            <a:ext cx="500100" cy="5715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342" name="Google Shape;342;p25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25"/>
          <p:cNvSpPr txBox="1"/>
          <p:nvPr/>
        </p:nvSpPr>
        <p:spPr>
          <a:xfrm>
            <a:off x="1500187" y="547687"/>
            <a:ext cx="6429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2- أكمل الإعراب التالي:</a:t>
            </a:r>
            <a:endParaRPr/>
          </a:p>
        </p:txBody>
      </p:sp>
      <p:grpSp>
        <p:nvGrpSpPr>
          <p:cNvPr id="344" name="Google Shape;344;p25"/>
          <p:cNvGrpSpPr/>
          <p:nvPr/>
        </p:nvGrpSpPr>
        <p:grpSpPr>
          <a:xfrm>
            <a:off x="714375" y="1330325"/>
            <a:ext cx="7643812" cy="4286250"/>
            <a:chOff x="450" y="838"/>
            <a:chExt cx="4815" cy="2700"/>
          </a:xfrm>
        </p:grpSpPr>
        <p:sp>
          <p:nvSpPr>
            <p:cNvPr id="345" name="Google Shape;345;p25"/>
            <p:cNvSpPr txBox="1"/>
            <p:nvPr/>
          </p:nvSpPr>
          <p:spPr>
            <a:xfrm>
              <a:off x="4310" y="838"/>
              <a:ext cx="900" cy="900"/>
            </a:xfrm>
            <a:prstGeom prst="rect">
              <a:avLst/>
            </a:prstGeom>
            <a:solidFill>
              <a:srgbClr val="9BBB5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الكلمة</a:t>
              </a:r>
              <a:endParaRPr/>
            </a:p>
          </p:txBody>
        </p:sp>
        <p:sp>
          <p:nvSpPr>
            <p:cNvPr id="346" name="Google Shape;346;p25"/>
            <p:cNvSpPr txBox="1"/>
            <p:nvPr/>
          </p:nvSpPr>
          <p:spPr>
            <a:xfrm>
              <a:off x="450" y="838"/>
              <a:ext cx="3900" cy="900"/>
            </a:xfrm>
            <a:prstGeom prst="rect">
              <a:avLst/>
            </a:prstGeom>
            <a:solidFill>
              <a:srgbClr val="9BBB5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إعرابها</a:t>
              </a:r>
              <a:endParaRPr/>
            </a:p>
          </p:txBody>
        </p:sp>
        <p:sp>
          <p:nvSpPr>
            <p:cNvPr id="347" name="Google Shape;347;p25"/>
            <p:cNvSpPr txBox="1"/>
            <p:nvPr/>
          </p:nvSpPr>
          <p:spPr>
            <a:xfrm>
              <a:off x="4310" y="1648"/>
              <a:ext cx="900" cy="9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سقياً</a:t>
              </a:r>
              <a:endParaRPr/>
            </a:p>
          </p:txBody>
        </p:sp>
        <p:sp>
          <p:nvSpPr>
            <p:cNvPr id="348" name="Google Shape;348;p25"/>
            <p:cNvSpPr txBox="1"/>
            <p:nvPr/>
          </p:nvSpPr>
          <p:spPr>
            <a:xfrm>
              <a:off x="450" y="1648"/>
              <a:ext cx="3900" cy="900"/>
            </a:xfrm>
            <a:prstGeom prst="rect">
              <a:avLst/>
            </a:prstGeom>
            <a:solidFill>
              <a:srgbClr val="DEE7D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مفعول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</a:t>
              </a: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منصوب بفعل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.............</a:t>
              </a: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تقديره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.............</a:t>
              </a:r>
              <a:endParaRPr/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وعلامة نصبه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</a:t>
              </a: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الظاهرة على آخره</a:t>
              </a:r>
              <a:endParaRPr/>
            </a:p>
          </p:txBody>
        </p:sp>
        <p:sp>
          <p:nvSpPr>
            <p:cNvPr id="349" name="Google Shape;349;p25"/>
            <p:cNvSpPr txBox="1"/>
            <p:nvPr/>
          </p:nvSpPr>
          <p:spPr>
            <a:xfrm>
              <a:off x="4310" y="2627"/>
              <a:ext cx="900" cy="900"/>
            </a:xfrm>
            <a:prstGeom prst="rect">
              <a:avLst/>
            </a:prstGeom>
            <a:solidFill>
              <a:srgbClr val="EFF3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كريماً</a:t>
              </a:r>
              <a:endParaRPr/>
            </a:p>
          </p:txBody>
        </p:sp>
        <p:sp>
          <p:nvSpPr>
            <p:cNvPr id="350" name="Google Shape;350;p25"/>
            <p:cNvSpPr txBox="1"/>
            <p:nvPr/>
          </p:nvSpPr>
          <p:spPr>
            <a:xfrm>
              <a:off x="450" y="2627"/>
              <a:ext cx="3900" cy="900"/>
            </a:xfrm>
            <a:prstGeom prst="rect">
              <a:avLst/>
            </a:prstGeom>
            <a:solidFill>
              <a:srgbClr val="EFF3E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t/>
              </a:r>
              <a:endParaRPr b="1" i="0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1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نعت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</a:t>
              </a: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وعلامة نصبه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.............ا</a:t>
              </a:r>
              <a:r>
                <a:rPr b="1" i="0" lang="en-US" sz="240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لظاهرة</a:t>
              </a:r>
              <a:r>
                <a:rPr b="1" i="0" lang="en-US" sz="2400" u="none">
                  <a:solidFill>
                    <a:srgbClr val="A6A6A6"/>
                  </a:solidFill>
                  <a:latin typeface="Calibri"/>
                  <a:ea typeface="Calibri"/>
                  <a:cs typeface="Calibri"/>
                  <a:sym typeface="Calibri"/>
                </a:rPr>
                <a:t>................</a:t>
              </a:r>
              <a:endParaRPr/>
            </a:p>
          </p:txBody>
        </p:sp>
        <p:cxnSp>
          <p:nvCxnSpPr>
            <p:cNvPr id="351" name="Google Shape;351;p25"/>
            <p:cNvCxnSpPr/>
            <p:nvPr/>
          </p:nvCxnSpPr>
          <p:spPr>
            <a:xfrm>
              <a:off x="4310" y="83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2" name="Google Shape;352;p25"/>
            <p:cNvCxnSpPr/>
            <p:nvPr/>
          </p:nvCxnSpPr>
          <p:spPr>
            <a:xfrm>
              <a:off x="450" y="1648"/>
              <a:ext cx="48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3" name="Google Shape;353;p25"/>
            <p:cNvCxnSpPr/>
            <p:nvPr/>
          </p:nvCxnSpPr>
          <p:spPr>
            <a:xfrm>
              <a:off x="450" y="2627"/>
              <a:ext cx="48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4" name="Google Shape;354;p25"/>
            <p:cNvCxnSpPr/>
            <p:nvPr/>
          </p:nvCxnSpPr>
          <p:spPr>
            <a:xfrm>
              <a:off x="5265" y="83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5" name="Google Shape;355;p25"/>
            <p:cNvCxnSpPr/>
            <p:nvPr/>
          </p:nvCxnSpPr>
          <p:spPr>
            <a:xfrm>
              <a:off x="450" y="838"/>
              <a:ext cx="0" cy="270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6" name="Google Shape;356;p25"/>
            <p:cNvCxnSpPr/>
            <p:nvPr/>
          </p:nvCxnSpPr>
          <p:spPr>
            <a:xfrm>
              <a:off x="450" y="838"/>
              <a:ext cx="48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7" name="Google Shape;357;p25"/>
            <p:cNvCxnSpPr/>
            <p:nvPr/>
          </p:nvCxnSpPr>
          <p:spPr>
            <a:xfrm>
              <a:off x="450" y="3420"/>
              <a:ext cx="4800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358" name="Google Shape;358;p25"/>
          <p:cNvSpPr txBox="1"/>
          <p:nvPr/>
        </p:nvSpPr>
        <p:spPr>
          <a:xfrm>
            <a:off x="5072062" y="2949575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مطلق</a:t>
            </a:r>
            <a:endParaRPr/>
          </a:p>
        </p:txBody>
      </p:sp>
      <p:sp>
        <p:nvSpPr>
          <p:cNvPr id="359" name="Google Shape;359;p25"/>
          <p:cNvSpPr txBox="1"/>
          <p:nvPr/>
        </p:nvSpPr>
        <p:spPr>
          <a:xfrm>
            <a:off x="2786062" y="2949575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محذوف</a:t>
            </a:r>
            <a:endParaRPr/>
          </a:p>
        </p:txBody>
      </p:sp>
      <p:sp>
        <p:nvSpPr>
          <p:cNvPr id="360" name="Google Shape;360;p25"/>
          <p:cNvSpPr txBox="1"/>
          <p:nvPr/>
        </p:nvSpPr>
        <p:spPr>
          <a:xfrm>
            <a:off x="1000125" y="2949575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سقى</a:t>
            </a:r>
            <a:endParaRPr/>
          </a:p>
        </p:txBody>
      </p:sp>
      <p:sp>
        <p:nvSpPr>
          <p:cNvPr id="361" name="Google Shape;361;p25"/>
          <p:cNvSpPr txBox="1"/>
          <p:nvPr/>
        </p:nvSpPr>
        <p:spPr>
          <a:xfrm>
            <a:off x="4286250" y="3306762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362" name="Google Shape;362;p25"/>
          <p:cNvSpPr txBox="1"/>
          <p:nvPr/>
        </p:nvSpPr>
        <p:spPr>
          <a:xfrm>
            <a:off x="5214937" y="4473575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منصوب</a:t>
            </a:r>
            <a:endParaRPr/>
          </a:p>
        </p:txBody>
      </p:sp>
      <p:sp>
        <p:nvSpPr>
          <p:cNvPr id="363" name="Google Shape;363;p25"/>
          <p:cNvSpPr txBox="1"/>
          <p:nvPr/>
        </p:nvSpPr>
        <p:spPr>
          <a:xfrm>
            <a:off x="2786062" y="4521200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364" name="Google Shape;364;p25"/>
          <p:cNvSpPr txBox="1"/>
          <p:nvPr/>
        </p:nvSpPr>
        <p:spPr>
          <a:xfrm>
            <a:off x="785812" y="4473575"/>
            <a:ext cx="1500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على آخره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369" name="Google Shape;369;p26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26"/>
          <p:cNvSpPr/>
          <p:nvPr/>
        </p:nvSpPr>
        <p:spPr>
          <a:xfrm rot="6364115">
            <a:off x="7658977" y="210443"/>
            <a:ext cx="785800" cy="857214"/>
          </a:xfrm>
          <a:prstGeom prst="homePlate">
            <a:avLst>
              <a:gd fmla="val ٤٠٩١٠" name="adj"/>
            </a:avLst>
          </a:prstGeom>
          <a:gradFill>
            <a:gsLst>
              <a:gs pos="0">
                <a:srgbClr val="866866"/>
              </a:gs>
              <a:gs pos="50000">
                <a:srgbClr val="C19696"/>
              </a:gs>
              <a:gs pos="100000">
                <a:srgbClr val="E8B4B3"/>
              </a:gs>
            </a:gsLst>
            <a:path path="circle">
              <a:fillToRect b="50%" l="50%" r="50%" t="50%"/>
            </a:path>
            <a:tileRect/>
          </a:gradFill>
          <a:ln cap="flat" cmpd="sng" w="25400">
            <a:solidFill>
              <a:srgbClr val="6324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6"/>
          <p:cNvSpPr txBox="1"/>
          <p:nvPr/>
        </p:nvSpPr>
        <p:spPr>
          <a:xfrm rot="963004">
            <a:off x="7645618" y="249147"/>
            <a:ext cx="857214" cy="6249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نشاط4</a:t>
            </a:r>
            <a:endParaRPr/>
          </a:p>
        </p:txBody>
      </p:sp>
      <p:sp>
        <p:nvSpPr>
          <p:cNvPr id="372" name="Google Shape;372;p26"/>
          <p:cNvSpPr txBox="1"/>
          <p:nvPr/>
        </p:nvSpPr>
        <p:spPr>
          <a:xfrm>
            <a:off x="571500" y="214312"/>
            <a:ext cx="71439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قرر صديقي إنشاء موقع للمفعول المطلق على غرار موقع المفعول به،أقترح له:</a:t>
            </a:r>
            <a:endParaRPr/>
          </a:p>
        </p:txBody>
      </p:sp>
      <p:sp>
        <p:nvSpPr>
          <p:cNvPr id="373" name="Google Shape;373;p26"/>
          <p:cNvSpPr/>
          <p:nvPr/>
        </p:nvSpPr>
        <p:spPr>
          <a:xfrm>
            <a:off x="928687" y="1285875"/>
            <a:ext cx="6500700" cy="500100"/>
          </a:xfrm>
          <a:prstGeom prst="roundRect">
            <a:avLst>
              <a:gd fmla="val ١٦٦٦٧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 شعارا للموقع</a:t>
            </a:r>
            <a:endParaRPr/>
          </a:p>
        </p:txBody>
      </p:sp>
      <p:sp>
        <p:nvSpPr>
          <p:cNvPr id="374" name="Google Shape;374;p26"/>
          <p:cNvSpPr/>
          <p:nvPr/>
        </p:nvSpPr>
        <p:spPr>
          <a:xfrm>
            <a:off x="928687" y="2000250"/>
            <a:ext cx="6500700" cy="500100"/>
          </a:xfrm>
          <a:prstGeom prst="roundRect">
            <a:avLst>
              <a:gd fmla="val ١٦٦٦٧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 ارتباطات تساعد زائر الموقع لتصفحه</a:t>
            </a:r>
            <a:endParaRPr/>
          </a:p>
        </p:txBody>
      </p:sp>
      <p:sp>
        <p:nvSpPr>
          <p:cNvPr id="375" name="Google Shape;375;p26"/>
          <p:cNvSpPr/>
          <p:nvPr/>
        </p:nvSpPr>
        <p:spPr>
          <a:xfrm>
            <a:off x="928687" y="2786062"/>
            <a:ext cx="6500700" cy="500100"/>
          </a:xfrm>
          <a:prstGeom prst="roundRect">
            <a:avLst>
              <a:gd fmla="val ١٦٦٦٧" name="adj"/>
            </a:avLst>
          </a:prstGeom>
          <a:gradFill>
            <a:gsLst>
              <a:gs pos="0">
                <a:srgbClr val="FFBE86"/>
              </a:gs>
              <a:gs pos="35000">
                <a:srgbClr val="FFD0AA"/>
              </a:gs>
              <a:gs pos="100000">
                <a:srgbClr val="FFEBDB"/>
              </a:gs>
            </a:gsLst>
            <a:lin ang="16200038" scaled="0"/>
          </a:gradFill>
          <a:ln cap="flat" cmpd="sng" w="9525">
            <a:solidFill>
              <a:srgbClr val="F69240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1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 عبارة ترحيبية</a:t>
            </a:r>
            <a:endParaRPr/>
          </a:p>
        </p:txBody>
      </p:sp>
      <p:sp>
        <p:nvSpPr>
          <p:cNvPr id="376" name="Google Shape;376;p26"/>
          <p:cNvSpPr/>
          <p:nvPr/>
        </p:nvSpPr>
        <p:spPr>
          <a:xfrm rot="6364115">
            <a:off x="7587539" y="3468918"/>
            <a:ext cx="785800" cy="857214"/>
          </a:xfrm>
          <a:prstGeom prst="homePlate">
            <a:avLst>
              <a:gd fmla="val ٤٠٩١٠" name="adj"/>
            </a:avLst>
          </a:prstGeom>
          <a:gradFill>
            <a:gsLst>
              <a:gs pos="0">
                <a:srgbClr val="866866"/>
              </a:gs>
              <a:gs pos="50000">
                <a:srgbClr val="C19696"/>
              </a:gs>
              <a:gs pos="100000">
                <a:srgbClr val="E8B4B3"/>
              </a:gs>
            </a:gsLst>
            <a:path path="circle">
              <a:fillToRect b="50%" l="50%" r="50%" t="50%"/>
            </a:path>
            <a:tileRect/>
          </a:gradFill>
          <a:ln cap="flat" cmpd="sng" w="25400">
            <a:solidFill>
              <a:srgbClr val="6324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6"/>
          <p:cNvSpPr txBox="1"/>
          <p:nvPr/>
        </p:nvSpPr>
        <p:spPr>
          <a:xfrm rot="963004">
            <a:off x="7574168" y="3507622"/>
            <a:ext cx="857214" cy="6249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نشاط5</a:t>
            </a:r>
            <a:endParaRPr/>
          </a:p>
        </p:txBody>
      </p:sp>
      <p:sp>
        <p:nvSpPr>
          <p:cNvPr id="378" name="Google Shape;378;p26"/>
          <p:cNvSpPr txBox="1"/>
          <p:nvPr/>
        </p:nvSpPr>
        <p:spPr>
          <a:xfrm>
            <a:off x="500062" y="3473450"/>
            <a:ext cx="7143900" cy="13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أكتب كلمة حول الوطن مشتملة على عدد من المفاعيل المطلقة بحيث يكون بعضها مؤكداً الفعل،وبعضها مبيناً نوعه،وبعضها مبيناً عدده؛لألقيها في إذاعة المدرسة.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90" name="Google Shape;90;p14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 txBox="1"/>
          <p:nvPr/>
        </p:nvSpPr>
        <p:spPr>
          <a:xfrm>
            <a:off x="642937" y="117475"/>
            <a:ext cx="7572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أكمل الشكل التالي،مع الاستفادة من دراستي السابقة:</a:t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2214562" y="642937"/>
            <a:ext cx="4857732" cy="928692"/>
          </a:xfrm>
          <a:custGeom>
            <a:rect b="b" l="l" r="r" t="t"/>
            <a:pathLst>
              <a:path extrusionOk="0" h="43200" w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extrusionOk="0" fill="none" h="43200" w="43200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solidFill>
            <a:schemeClr val="lt1"/>
          </a:solidFill>
          <a:ln cap="flat" cmpd="sng" w="38100">
            <a:solidFill>
              <a:srgbClr val="4BACC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من مكملات الجملة الفعلية</a:t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5214937" y="1643062"/>
            <a:ext cx="27147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المفعول </a:t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857250" y="1643062"/>
            <a:ext cx="27147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المفعول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5072062" y="2357437"/>
            <a:ext cx="29289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يحب المواطن وطنه</a:t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642937" y="2357437"/>
            <a:ext cx="31434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b="1" i="0" lang="en-US" sz="2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يعتز المواطن بوطنه اعتزازاً</a:t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4357687" y="3071812"/>
            <a:ext cx="45006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هو:اسم</a:t>
            </a:r>
            <a:r>
              <a:rPr b="1" i="0" lang="en-US" sz="2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..........</a:t>
            </a: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يأتي بعد الفعل يقع عليه</a:t>
            </a:r>
            <a:r>
              <a:rPr b="1" i="0" lang="en-US" sz="20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..............</a:t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428625" y="3071812"/>
            <a:ext cx="35718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D1542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هو:اسم منصوب يأتي بعد فعل من لفظه</a:t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6858000" y="3786187"/>
            <a:ext cx="1357200" cy="5715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4714875" y="3786187"/>
            <a:ext cx="1357200" cy="5715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الياء</a:t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2786062" y="3786187"/>
            <a:ext cx="1357200" cy="5715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785812" y="3786187"/>
            <a:ext cx="1357200" cy="5715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الألف</a:t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6643687" y="4786312"/>
            <a:ext cx="1928700" cy="10716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ردد التلميذ نشيد الوطن</a:t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4572000" y="4786312"/>
            <a:ext cx="1928700" cy="10716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2571750" y="4786312"/>
            <a:ext cx="1928700" cy="10716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كرمت الدولة أمهات الأبطال</a:t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500062" y="4714875"/>
            <a:ext cx="1928700" cy="1071600"/>
          </a:xfrm>
          <a:prstGeom prst="ellipse">
            <a:avLst/>
          </a:prstGeom>
          <a:solidFill>
            <a:schemeClr val="lt1"/>
          </a:solidFill>
          <a:ln cap="flat" cmpd="sng" w="38100">
            <a:solidFill>
              <a:srgbClr val="00B05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6072187" y="1619250"/>
            <a:ext cx="7857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به</a:t>
            </a:r>
            <a:endParaRPr/>
          </a:p>
        </p:txBody>
      </p:sp>
      <p:sp>
        <p:nvSpPr>
          <p:cNvPr id="108" name="Google Shape;108;p14"/>
          <p:cNvSpPr txBox="1"/>
          <p:nvPr/>
        </p:nvSpPr>
        <p:spPr>
          <a:xfrm>
            <a:off x="1071562" y="1643062"/>
            <a:ext cx="1214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المطلق</a:t>
            </a:r>
            <a:endParaRPr/>
          </a:p>
        </p:txBody>
      </p:sp>
      <p:sp>
        <p:nvSpPr>
          <p:cNvPr id="109" name="Google Shape;109;p14"/>
          <p:cNvSpPr txBox="1"/>
          <p:nvPr/>
        </p:nvSpPr>
        <p:spPr>
          <a:xfrm>
            <a:off x="7286625" y="3048000"/>
            <a:ext cx="1000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منصوب</a:t>
            </a:r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4357687" y="3100387"/>
            <a:ext cx="1143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فعل الفاعل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7072312" y="3833812"/>
            <a:ext cx="1000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112" name="Google Shape;112;p14"/>
          <p:cNvSpPr txBox="1"/>
          <p:nvPr/>
        </p:nvSpPr>
        <p:spPr>
          <a:xfrm>
            <a:off x="2928937" y="3833812"/>
            <a:ext cx="1000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الكسرة</a:t>
            </a:r>
            <a:endParaRPr/>
          </a:p>
        </p:txBody>
      </p:sp>
      <p:sp>
        <p:nvSpPr>
          <p:cNvPr id="113" name="Google Shape;113;p14"/>
          <p:cNvSpPr txBox="1"/>
          <p:nvPr/>
        </p:nvSpPr>
        <p:spPr>
          <a:xfrm>
            <a:off x="4714875" y="4929187"/>
            <a:ext cx="15717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رأيت المهندسين</a:t>
            </a:r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642937" y="4857750"/>
            <a:ext cx="15717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كرمت الدولة أباك البطل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19" name="Google Shape;119;p15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5"/>
          <p:cNvSpPr txBox="1"/>
          <p:nvPr/>
        </p:nvSpPr>
        <p:spPr>
          <a:xfrm>
            <a:off x="285750" y="214312"/>
            <a:ext cx="74295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1)أتأمل الكلمات الملونة في التراكيب التالية،ثم أشارك مجموعتي للإجابة وفق المطلوب:</a:t>
            </a:r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7572375" y="357187"/>
            <a:ext cx="1000200" cy="500100"/>
          </a:xfrm>
          <a:prstGeom prst="ellipse">
            <a:avLst/>
          </a:prstGeom>
          <a:solidFill>
            <a:schemeClr val="accent2"/>
          </a:solidFill>
          <a:ln cap="flat" cmpd="sng" w="25400">
            <a:solidFill>
              <a:srgbClr val="8C3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أولاً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928687" y="1071562"/>
            <a:ext cx="6858000" cy="23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القاضي العادل يضطر اضطراراً إلى الحكم على صديقه أو قريبه.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يحب المواطنون حباً صادقاً.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يقف الجندي في ميدان القتال وقوف المعرض نفسه للموت.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اغتربت غربتين.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نضحي من أجل الوطن تضحيات.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حمداً لله رب العالمين.</a:t>
            </a:r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714375" y="3357562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أ)أضع علامة( ) تحت التعبير الأقوى: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يضطر القاضي                 يضطر القاضي اضطراراً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                    ............                                  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5"/>
          <p:cNvSpPr txBox="1"/>
          <p:nvPr/>
        </p:nvSpPr>
        <p:spPr>
          <a:xfrm>
            <a:off x="3071812" y="4048125"/>
            <a:ext cx="5001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✔</a:t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714375" y="4643437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ب) ما الفائدة التي أضافها المفعول المطلق للجملة الثانية: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5"/>
          <p:cNvSpPr txBox="1"/>
          <p:nvPr/>
        </p:nvSpPr>
        <p:spPr>
          <a:xfrm>
            <a:off x="3643312" y="5191125"/>
            <a:ext cx="1500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أكد الفعل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31" name="Google Shape;131;p16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6"/>
          <p:cNvSpPr/>
          <p:nvPr/>
        </p:nvSpPr>
        <p:spPr>
          <a:xfrm>
            <a:off x="571500" y="714375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ج)ما الذي حدد نوع الفعل(يحب)في المثال الثاني؟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6"/>
          <p:cNvSpPr/>
          <p:nvPr/>
        </p:nvSpPr>
        <p:spPr>
          <a:xfrm>
            <a:off x="571500" y="2000250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د)كيف عرفت نوع وقوف الجندي في ميدان القتال؟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6"/>
          <p:cNvSpPr/>
          <p:nvPr/>
        </p:nvSpPr>
        <p:spPr>
          <a:xfrm>
            <a:off x="571500" y="3286125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هـ)ما الفائدة التي أضافها المفعول المطلق في المثالين الثاني والثالث؟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6"/>
          <p:cNvSpPr/>
          <p:nvPr/>
        </p:nvSpPr>
        <p:spPr>
          <a:xfrm>
            <a:off x="571500" y="4572000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و)كم غربة اغتربها المسافر؟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3500437" y="1285875"/>
            <a:ext cx="1500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حباً صادقاً</a:t>
            </a:r>
            <a:endParaRPr/>
          </a:p>
        </p:txBody>
      </p:sp>
      <p:sp>
        <p:nvSpPr>
          <p:cNvPr id="137" name="Google Shape;137;p16"/>
          <p:cNvSpPr txBox="1"/>
          <p:nvPr/>
        </p:nvSpPr>
        <p:spPr>
          <a:xfrm>
            <a:off x="2071687" y="2571750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وقوف المعرض نفسه للموت</a:t>
            </a:r>
            <a:endParaRPr/>
          </a:p>
        </p:txBody>
      </p:sp>
      <p:sp>
        <p:nvSpPr>
          <p:cNvPr id="138" name="Google Shape;138;p16"/>
          <p:cNvSpPr txBox="1"/>
          <p:nvPr/>
        </p:nvSpPr>
        <p:spPr>
          <a:xfrm>
            <a:off x="2071687" y="3833812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بين نوع الفعل</a:t>
            </a:r>
            <a:endParaRPr/>
          </a:p>
        </p:txBody>
      </p:sp>
      <p:sp>
        <p:nvSpPr>
          <p:cNvPr id="139" name="Google Shape;139;p16"/>
          <p:cNvSpPr txBox="1"/>
          <p:nvPr/>
        </p:nvSpPr>
        <p:spPr>
          <a:xfrm>
            <a:off x="2071687" y="5119687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غربتين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44" name="Google Shape;144;p17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7"/>
          <p:cNvSpPr/>
          <p:nvPr/>
        </p:nvSpPr>
        <p:spPr>
          <a:xfrm>
            <a:off x="642937" y="2500312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ح)ما لوظيفة أو الفائدة التي أضافها المفعول المطلق في المثالين الرابع والخامس؟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7"/>
          <p:cNvSpPr/>
          <p:nvPr/>
        </p:nvSpPr>
        <p:spPr>
          <a:xfrm>
            <a:off x="642937" y="3786187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ط)أين الفعل الذي أخذ منه المفعول المطلق(حمداً)في المثال الأخير؟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7"/>
          <p:cNvSpPr/>
          <p:nvPr/>
        </p:nvSpPr>
        <p:spPr>
          <a:xfrm>
            <a:off x="642937" y="1143000"/>
            <a:ext cx="7715400" cy="11430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38100">
            <a:solidFill>
              <a:srgbClr val="FFC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ز)ما الذي دل على عدد مرات حصول الفعل(نضحي)في المثال الأخير؟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........................................</a:t>
            </a:r>
            <a:endParaRPr/>
          </a:p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7"/>
          <p:cNvSpPr txBox="1"/>
          <p:nvPr/>
        </p:nvSpPr>
        <p:spPr>
          <a:xfrm>
            <a:off x="2143125" y="1714500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تضحيات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2143125" y="3214687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بين عدد مرات وقوع الفعل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1785937" y="4357687"/>
            <a:ext cx="52149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محذوف غير موجود تقديره(حمدت)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55" name="Google Shape;155;p18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18"/>
          <p:cNvSpPr txBox="1"/>
          <p:nvPr/>
        </p:nvSpPr>
        <p:spPr>
          <a:xfrm>
            <a:off x="500062" y="214312"/>
            <a:ext cx="7786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2)أحدد علامة نصب كل مفعول مطلق في الأمثلة السابقة فيما يلي:</a:t>
            </a:r>
            <a:endParaRPr/>
          </a:p>
        </p:txBody>
      </p:sp>
      <p:sp>
        <p:nvSpPr>
          <p:cNvPr id="157" name="Google Shape;157;p18"/>
          <p:cNvSpPr/>
          <p:nvPr/>
        </p:nvSpPr>
        <p:spPr>
          <a:xfrm rot="-540336">
            <a:off x="6176949" y="785741"/>
            <a:ext cx="1571573" cy="571634"/>
          </a:xfrm>
          <a:prstGeom prst="leftArrow">
            <a:avLst>
              <a:gd fmla="val ٣١٤٢" name="adj1"/>
              <a:gd fmla="val ٣٢٤٠" name="adj2"/>
            </a:avLst>
          </a:prstGeom>
          <a:solidFill>
            <a:srgbClr val="D7E4BD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اضطراراً</a:t>
            </a:r>
            <a:endParaRPr/>
          </a:p>
        </p:txBody>
      </p:sp>
      <p:sp>
        <p:nvSpPr>
          <p:cNvPr id="158" name="Google Shape;158;p18"/>
          <p:cNvSpPr/>
          <p:nvPr/>
        </p:nvSpPr>
        <p:spPr>
          <a:xfrm>
            <a:off x="4286250" y="1285875"/>
            <a:ext cx="2071800" cy="714300"/>
          </a:xfrm>
          <a:prstGeom prst="ellipse">
            <a:avLst/>
          </a:prstGeom>
          <a:solidFill>
            <a:srgbClr val="C3D69B"/>
          </a:soli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8"/>
          <p:cNvSpPr/>
          <p:nvPr/>
        </p:nvSpPr>
        <p:spPr>
          <a:xfrm rot="-179871">
            <a:off x="6540546" y="1357336"/>
            <a:ext cx="1571751" cy="571388"/>
          </a:xfrm>
          <a:prstGeom prst="leftArrow">
            <a:avLst>
              <a:gd fmla="val ٣١٤٢" name="adj1"/>
              <a:gd fmla="val ٣٢٤٠" name="adj2"/>
            </a:avLst>
          </a:prstGeom>
          <a:solidFill>
            <a:srgbClr val="D7E4BD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حباً</a:t>
            </a:r>
            <a:endParaRPr/>
          </a:p>
        </p:txBody>
      </p:sp>
      <p:sp>
        <p:nvSpPr>
          <p:cNvPr id="160" name="Google Shape;160;p18"/>
          <p:cNvSpPr/>
          <p:nvPr/>
        </p:nvSpPr>
        <p:spPr>
          <a:xfrm rot="420147">
            <a:off x="5956319" y="2052677"/>
            <a:ext cx="2035080" cy="571554"/>
          </a:xfrm>
          <a:prstGeom prst="leftArrow">
            <a:avLst>
              <a:gd fmla="val ٢٤٢٦" name="adj1"/>
              <a:gd fmla="val ٣٢٤٠" name="adj2"/>
            </a:avLst>
          </a:prstGeom>
          <a:solidFill>
            <a:srgbClr val="D7E4BD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وقوف المعرض نفسه</a:t>
            </a:r>
            <a:endParaRPr/>
          </a:p>
        </p:txBody>
      </p:sp>
      <p:sp>
        <p:nvSpPr>
          <p:cNvPr id="161" name="Google Shape;161;p18"/>
          <p:cNvSpPr/>
          <p:nvPr/>
        </p:nvSpPr>
        <p:spPr>
          <a:xfrm>
            <a:off x="2540000" y="928687"/>
            <a:ext cx="1571700" cy="571500"/>
          </a:xfrm>
          <a:prstGeom prst="leftArrow">
            <a:avLst>
              <a:gd fmla="val ٣١٤٢" name="adj1"/>
              <a:gd fmla="val ٣٢٤٠" name="adj2"/>
            </a:avLst>
          </a:prstGeom>
          <a:solidFill>
            <a:srgbClr val="D7E4BD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غربتين </a:t>
            </a:r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2500312" y="2000250"/>
            <a:ext cx="1571700" cy="571500"/>
          </a:xfrm>
          <a:prstGeom prst="leftArrow">
            <a:avLst>
              <a:gd fmla="val ٣١٤٢" name="adj1"/>
              <a:gd fmla="val ٣٢٤٠" name="adj2"/>
            </a:avLst>
          </a:prstGeom>
          <a:solidFill>
            <a:srgbClr val="D7E4BD"/>
          </a:solidFill>
          <a:ln cap="flat" cmpd="sng" w="25400">
            <a:solidFill>
              <a:srgbClr val="9BBB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تضحيات</a:t>
            </a:r>
            <a:endParaRPr/>
          </a:p>
        </p:txBody>
      </p:sp>
      <p:sp>
        <p:nvSpPr>
          <p:cNvPr id="163" name="Google Shape;163;p18"/>
          <p:cNvSpPr/>
          <p:nvPr/>
        </p:nvSpPr>
        <p:spPr>
          <a:xfrm>
            <a:off x="357187" y="785812"/>
            <a:ext cx="2071800" cy="714300"/>
          </a:xfrm>
          <a:prstGeom prst="ellipse">
            <a:avLst/>
          </a:prstGeom>
          <a:solidFill>
            <a:srgbClr val="C3D69B"/>
          </a:soli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8"/>
          <p:cNvSpPr/>
          <p:nvPr/>
        </p:nvSpPr>
        <p:spPr>
          <a:xfrm>
            <a:off x="357187" y="1857375"/>
            <a:ext cx="2071800" cy="714300"/>
          </a:xfrm>
          <a:prstGeom prst="ellipse">
            <a:avLst/>
          </a:prstGeom>
          <a:solidFill>
            <a:srgbClr val="C3D69B"/>
          </a:solidFill>
          <a:ln cap="flat" cmpd="sng" w="9525">
            <a:solidFill>
              <a:srgbClr val="98B954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8"/>
          <p:cNvSpPr txBox="1"/>
          <p:nvPr/>
        </p:nvSpPr>
        <p:spPr>
          <a:xfrm>
            <a:off x="500062" y="2833687"/>
            <a:ext cx="7786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3)أعود إلى نص(عدت إلى وطني)وأستخرج ما يلي: </a:t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1571625" y="4000500"/>
            <a:ext cx="60723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8"/>
          <p:cNvSpPr/>
          <p:nvPr/>
        </p:nvSpPr>
        <p:spPr>
          <a:xfrm>
            <a:off x="1571625" y="5214937"/>
            <a:ext cx="6072300" cy="500100"/>
          </a:xfrm>
          <a:prstGeom prst="roundRect">
            <a:avLst>
              <a:gd fmla="val ١٦٦٦٧" name="adj"/>
            </a:avLst>
          </a:prstGeom>
          <a:solidFill>
            <a:schemeClr val="lt1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8"/>
          <p:cNvSpPr txBox="1"/>
          <p:nvPr/>
        </p:nvSpPr>
        <p:spPr>
          <a:xfrm>
            <a:off x="3214687" y="3429000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253F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10253F"/>
                </a:solidFill>
                <a:latin typeface="Calibri"/>
                <a:ea typeface="Calibri"/>
                <a:cs typeface="Calibri"/>
                <a:sym typeface="Calibri"/>
              </a:rPr>
              <a:t>أ) مفعولاً مطلقاً مبيناً لنوع الفعل:</a:t>
            </a:r>
            <a:endParaRPr/>
          </a:p>
        </p:txBody>
      </p:sp>
      <p:sp>
        <p:nvSpPr>
          <p:cNvPr id="169" name="Google Shape;169;p18"/>
          <p:cNvSpPr txBox="1"/>
          <p:nvPr/>
        </p:nvSpPr>
        <p:spPr>
          <a:xfrm>
            <a:off x="3214687" y="4619625"/>
            <a:ext cx="41433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253F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10253F"/>
                </a:solidFill>
                <a:latin typeface="Calibri"/>
                <a:ea typeface="Calibri"/>
                <a:cs typeface="Calibri"/>
                <a:sym typeface="Calibri"/>
              </a:rPr>
              <a:t>ب) مفعولاً مطلقاً حُذف فعله:</a:t>
            </a:r>
            <a:endParaRPr/>
          </a:p>
        </p:txBody>
      </p:sp>
      <p:sp>
        <p:nvSpPr>
          <p:cNvPr id="170" name="Google Shape;170;p18"/>
          <p:cNvSpPr txBox="1"/>
          <p:nvPr/>
        </p:nvSpPr>
        <p:spPr>
          <a:xfrm>
            <a:off x="4714875" y="1357312"/>
            <a:ext cx="12144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171" name="Google Shape;171;p18"/>
          <p:cNvSpPr txBox="1"/>
          <p:nvPr/>
        </p:nvSpPr>
        <p:spPr>
          <a:xfrm>
            <a:off x="785812" y="857250"/>
            <a:ext cx="12144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الياء</a:t>
            </a:r>
            <a:endParaRPr/>
          </a:p>
        </p:txBody>
      </p:sp>
      <p:sp>
        <p:nvSpPr>
          <p:cNvPr id="172" name="Google Shape;172;p18"/>
          <p:cNvSpPr txBox="1"/>
          <p:nvPr/>
        </p:nvSpPr>
        <p:spPr>
          <a:xfrm>
            <a:off x="714375" y="1928812"/>
            <a:ext cx="1214400" cy="5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الكسرة</a:t>
            </a:r>
            <a:endParaRPr/>
          </a:p>
        </p:txBody>
      </p:sp>
      <p:sp>
        <p:nvSpPr>
          <p:cNvPr id="173" name="Google Shape;173;p18"/>
          <p:cNvSpPr txBox="1"/>
          <p:nvPr/>
        </p:nvSpPr>
        <p:spPr>
          <a:xfrm>
            <a:off x="2357437" y="4029075"/>
            <a:ext cx="46434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عدت إلى الأرض التي أحببتها حباً عظيماً</a:t>
            </a:r>
            <a:endParaRPr/>
          </a:p>
        </p:txBody>
      </p:sp>
      <p:sp>
        <p:nvSpPr>
          <p:cNvPr id="174" name="Google Shape;174;p18"/>
          <p:cNvSpPr txBox="1"/>
          <p:nvPr/>
        </p:nvSpPr>
        <p:spPr>
          <a:xfrm>
            <a:off x="2786062" y="5214937"/>
            <a:ext cx="46434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شكراً له على الآئه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79" name="Google Shape;179;p19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19"/>
          <p:cNvSpPr/>
          <p:nvPr/>
        </p:nvSpPr>
        <p:spPr>
          <a:xfrm>
            <a:off x="785812" y="642937"/>
            <a:ext cx="7500924" cy="5786424"/>
          </a:xfrm>
          <a:prstGeom prst="flowChartDocument">
            <a:avLst/>
          </a:prstGeom>
          <a:solidFill>
            <a:srgbClr val="8064A2"/>
          </a:solidFill>
          <a:ln cap="flat" cmpd="sng" w="25400">
            <a:solidFill>
              <a:srgbClr val="5C477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الفعل قد يحذف ويبقى المفعول المطلق منصوباً بفعل مقدر كما في:شكراً،سمعاً،طاعةً،سقياً،سبحان الله،لبيك،حقاً،وغيرها..</a:t>
            </a:r>
            <a:endParaRPr/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المفعول المطلق: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يأتي بعد الجملة الفعلية التامة فهو مكمل من مكملاتها.</a:t>
            </a:r>
            <a:endParaRPr/>
          </a:p>
        </p:txBody>
      </p:sp>
      <p:sp>
        <p:nvSpPr>
          <p:cNvPr id="181" name="Google Shape;181;p19"/>
          <p:cNvSpPr/>
          <p:nvPr/>
        </p:nvSpPr>
        <p:spPr>
          <a:xfrm rot="839969">
            <a:off x="6215051" y="357176"/>
            <a:ext cx="2143142" cy="857233"/>
          </a:xfrm>
          <a:prstGeom prst="flowChartDocument">
            <a:avLst/>
          </a:prstGeom>
          <a:solidFill>
            <a:schemeClr val="accent2"/>
          </a:solidFill>
          <a:ln cap="flat" cmpd="sng" w="25400">
            <a:solidFill>
              <a:srgbClr val="8C3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أعلم أن: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186" name="Google Shape;186;p20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0"/>
          <p:cNvSpPr txBox="1"/>
          <p:nvPr/>
        </p:nvSpPr>
        <p:spPr>
          <a:xfrm>
            <a:off x="500062" y="214312"/>
            <a:ext cx="77868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3) أتعاون مع من بجواري؛لملء فراغات الشكل التالي:</a:t>
            </a:r>
            <a:endParaRPr/>
          </a:p>
        </p:txBody>
      </p:sp>
      <p:sp>
        <p:nvSpPr>
          <p:cNvPr id="188" name="Google Shape;188;p20"/>
          <p:cNvSpPr/>
          <p:nvPr/>
        </p:nvSpPr>
        <p:spPr>
          <a:xfrm>
            <a:off x="2786062" y="785812"/>
            <a:ext cx="3214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المفعول المطلق</a:t>
            </a:r>
            <a:endParaRPr/>
          </a:p>
        </p:txBody>
      </p:sp>
      <p:sp>
        <p:nvSpPr>
          <p:cNvPr id="189" name="Google Shape;189;p20"/>
          <p:cNvSpPr/>
          <p:nvPr/>
        </p:nvSpPr>
        <p:spPr>
          <a:xfrm>
            <a:off x="5143500" y="1928812"/>
            <a:ext cx="3214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أنواعه</a:t>
            </a:r>
            <a:endParaRPr/>
          </a:p>
        </p:txBody>
      </p:sp>
      <p:sp>
        <p:nvSpPr>
          <p:cNvPr id="190" name="Google Shape;190;p20"/>
          <p:cNvSpPr/>
          <p:nvPr/>
        </p:nvSpPr>
        <p:spPr>
          <a:xfrm>
            <a:off x="285750" y="1857375"/>
            <a:ext cx="3214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علامات إعرابه</a:t>
            </a:r>
            <a:endParaRPr/>
          </a:p>
        </p:txBody>
      </p:sp>
      <p:sp>
        <p:nvSpPr>
          <p:cNvPr id="191" name="Google Shape;191;p20"/>
          <p:cNvSpPr/>
          <p:nvPr/>
        </p:nvSpPr>
        <p:spPr>
          <a:xfrm>
            <a:off x="7143750" y="2857500"/>
            <a:ext cx="17859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20"/>
          <p:cNvSpPr/>
          <p:nvPr/>
        </p:nvSpPr>
        <p:spPr>
          <a:xfrm>
            <a:off x="5072062" y="2857500"/>
            <a:ext cx="20001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مبين لنوع الفعل</a:t>
            </a:r>
            <a:endParaRPr/>
          </a:p>
        </p:txBody>
      </p:sp>
      <p:sp>
        <p:nvSpPr>
          <p:cNvPr id="193" name="Google Shape;193;p20"/>
          <p:cNvSpPr/>
          <p:nvPr/>
        </p:nvSpPr>
        <p:spPr>
          <a:xfrm>
            <a:off x="3214687" y="2857500"/>
            <a:ext cx="17859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0"/>
          <p:cNvSpPr/>
          <p:nvPr/>
        </p:nvSpPr>
        <p:spPr>
          <a:xfrm>
            <a:off x="1571625" y="2857500"/>
            <a:ext cx="1285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20"/>
          <p:cNvSpPr/>
          <p:nvPr/>
        </p:nvSpPr>
        <p:spPr>
          <a:xfrm>
            <a:off x="214312" y="2857500"/>
            <a:ext cx="1285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فرعية</a:t>
            </a:r>
            <a:endParaRPr/>
          </a:p>
        </p:txBody>
      </p:sp>
      <p:sp>
        <p:nvSpPr>
          <p:cNvPr id="196" name="Google Shape;196;p20"/>
          <p:cNvSpPr/>
          <p:nvPr/>
        </p:nvSpPr>
        <p:spPr>
          <a:xfrm>
            <a:off x="3286125" y="3929062"/>
            <a:ext cx="1285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الفتحة</a:t>
            </a:r>
            <a:endParaRPr/>
          </a:p>
        </p:txBody>
      </p:sp>
      <p:sp>
        <p:nvSpPr>
          <p:cNvPr id="197" name="Google Shape;197;p20"/>
          <p:cNvSpPr/>
          <p:nvPr/>
        </p:nvSpPr>
        <p:spPr>
          <a:xfrm>
            <a:off x="1857375" y="3929062"/>
            <a:ext cx="1285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0"/>
          <p:cNvSpPr/>
          <p:nvPr/>
        </p:nvSpPr>
        <p:spPr>
          <a:xfrm>
            <a:off x="428625" y="3929062"/>
            <a:ext cx="1285800" cy="6429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الكسرة</a:t>
            </a:r>
            <a:endParaRPr/>
          </a:p>
        </p:txBody>
      </p:sp>
      <p:sp>
        <p:nvSpPr>
          <p:cNvPr id="199" name="Google Shape;199;p20"/>
          <p:cNvSpPr/>
          <p:nvPr/>
        </p:nvSpPr>
        <p:spPr>
          <a:xfrm>
            <a:off x="3286125" y="4929187"/>
            <a:ext cx="1285800" cy="10716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0"/>
          <p:cNvSpPr/>
          <p:nvPr/>
        </p:nvSpPr>
        <p:spPr>
          <a:xfrm>
            <a:off x="1857375" y="4929187"/>
            <a:ext cx="1285800" cy="10716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0"/>
          <p:cNvSpPr/>
          <p:nvPr/>
        </p:nvSpPr>
        <p:spPr>
          <a:xfrm>
            <a:off x="428625" y="4929187"/>
            <a:ext cx="1285800" cy="1071600"/>
          </a:xfrm>
          <a:prstGeom prst="roundRect">
            <a:avLst>
              <a:gd fmla="val ١٦٦٦٧" name="adj"/>
            </a:avLst>
          </a:prstGeom>
          <a:solidFill>
            <a:srgbClr val="D7E4BD"/>
          </a:solidFill>
          <a:ln cap="flat" cmpd="sng" w="25400">
            <a:solidFill>
              <a:srgbClr val="F7964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0"/>
          <p:cNvSpPr txBox="1"/>
          <p:nvPr/>
        </p:nvSpPr>
        <p:spPr>
          <a:xfrm>
            <a:off x="7286625" y="2786062"/>
            <a:ext cx="15003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لتأكيد الفعل</a:t>
            </a:r>
            <a:endParaRPr/>
          </a:p>
        </p:txBody>
      </p:sp>
      <p:sp>
        <p:nvSpPr>
          <p:cNvPr id="203" name="Google Shape;203;p20"/>
          <p:cNvSpPr txBox="1"/>
          <p:nvPr/>
        </p:nvSpPr>
        <p:spPr>
          <a:xfrm>
            <a:off x="3357562" y="2786062"/>
            <a:ext cx="1500300" cy="83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مبين لعدد الفعل</a:t>
            </a:r>
            <a:endParaRPr/>
          </a:p>
        </p:txBody>
      </p:sp>
      <p:sp>
        <p:nvSpPr>
          <p:cNvPr id="204" name="Google Shape;204;p20"/>
          <p:cNvSpPr txBox="1"/>
          <p:nvPr/>
        </p:nvSpPr>
        <p:spPr>
          <a:xfrm>
            <a:off x="1428750" y="2967037"/>
            <a:ext cx="1500300" cy="4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أصلية</a:t>
            </a:r>
            <a:endParaRPr/>
          </a:p>
        </p:txBody>
      </p:sp>
      <p:sp>
        <p:nvSpPr>
          <p:cNvPr id="205" name="Google Shape;205;p20"/>
          <p:cNvSpPr txBox="1"/>
          <p:nvPr/>
        </p:nvSpPr>
        <p:spPr>
          <a:xfrm>
            <a:off x="1928812" y="4000500"/>
            <a:ext cx="11430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الياء</a:t>
            </a:r>
            <a:endParaRPr/>
          </a:p>
        </p:txBody>
      </p:sp>
      <p:sp>
        <p:nvSpPr>
          <p:cNvPr id="206" name="Google Shape;206;p20"/>
          <p:cNvSpPr txBox="1"/>
          <p:nvPr/>
        </p:nvSpPr>
        <p:spPr>
          <a:xfrm>
            <a:off x="3357562" y="5000625"/>
            <a:ext cx="1143000" cy="10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المفرد، جمع التكسير</a:t>
            </a:r>
            <a:endParaRPr/>
          </a:p>
        </p:txBody>
      </p:sp>
      <p:sp>
        <p:nvSpPr>
          <p:cNvPr id="207" name="Google Shape;207;p20"/>
          <p:cNvSpPr txBox="1"/>
          <p:nvPr/>
        </p:nvSpPr>
        <p:spPr>
          <a:xfrm>
            <a:off x="1928812" y="5000625"/>
            <a:ext cx="1143000" cy="10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المثنى، جمع المذكر سالم</a:t>
            </a:r>
            <a:endParaRPr/>
          </a:p>
        </p:txBody>
      </p:sp>
      <p:sp>
        <p:nvSpPr>
          <p:cNvPr id="208" name="Google Shape;208;p20"/>
          <p:cNvSpPr txBox="1"/>
          <p:nvPr/>
        </p:nvSpPr>
        <p:spPr>
          <a:xfrm>
            <a:off x="500062" y="5000625"/>
            <a:ext cx="1143000" cy="10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Calibri"/>
              <a:buNone/>
            </a:pPr>
            <a:r>
              <a:rPr b="1" i="0" lang="en-US" sz="2000" u="non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جمع المؤنث السالم</a:t>
            </a:r>
            <a:endParaRPr/>
          </a:p>
        </p:txBody>
      </p:sp>
      <p:sp>
        <p:nvSpPr>
          <p:cNvPr id="209" name="Google Shape;209;p20"/>
          <p:cNvSpPr/>
          <p:nvPr/>
        </p:nvSpPr>
        <p:spPr>
          <a:xfrm rot="5400000">
            <a:off x="4321987" y="-464250"/>
            <a:ext cx="428700" cy="4214700"/>
          </a:xfrm>
          <a:prstGeom prst="leftBrace">
            <a:avLst>
              <a:gd fmla="val ١٨٣" name="adj1"/>
              <a:gd fmla="val ٥٠٠٠٠" name="adj2"/>
            </a:avLst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0"/>
          <p:cNvSpPr/>
          <p:nvPr/>
        </p:nvSpPr>
        <p:spPr>
          <a:xfrm rot="5400000">
            <a:off x="6357937" y="643049"/>
            <a:ext cx="357300" cy="4214700"/>
          </a:xfrm>
          <a:prstGeom prst="leftBrace">
            <a:avLst>
              <a:gd fmla="val ١٥٣" name="adj1"/>
              <a:gd fmla="val ٥٠٠٠٠" name="adj2"/>
            </a:avLst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0"/>
          <p:cNvSpPr/>
          <p:nvPr/>
        </p:nvSpPr>
        <p:spPr>
          <a:xfrm rot="5400000">
            <a:off x="1178624" y="1678762"/>
            <a:ext cx="428700" cy="2071800"/>
          </a:xfrm>
          <a:prstGeom prst="leftBrace">
            <a:avLst>
              <a:gd fmla="val ٣٧٢" name="adj1"/>
              <a:gd fmla="val ٥٠٠٠٠" name="adj2"/>
            </a:avLst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2" name="Google Shape;212;p20"/>
          <p:cNvCxnSpPr/>
          <p:nvPr/>
        </p:nvCxnSpPr>
        <p:spPr>
          <a:xfrm rot="5400000">
            <a:off x="822312" y="3678337"/>
            <a:ext cx="3573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3" name="Google Shape;213;p20"/>
          <p:cNvCxnSpPr/>
          <p:nvPr/>
        </p:nvCxnSpPr>
        <p:spPr>
          <a:xfrm rot="5400000">
            <a:off x="2142412" y="3856837"/>
            <a:ext cx="1428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4" name="Google Shape;214;p20"/>
          <p:cNvCxnSpPr/>
          <p:nvPr/>
        </p:nvCxnSpPr>
        <p:spPr>
          <a:xfrm>
            <a:off x="1000125" y="3786187"/>
            <a:ext cx="12144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5" name="Google Shape;215;p20"/>
          <p:cNvCxnSpPr/>
          <p:nvPr/>
        </p:nvCxnSpPr>
        <p:spPr>
          <a:xfrm rot="5400000">
            <a:off x="2465374" y="3678337"/>
            <a:ext cx="3573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6" name="Google Shape;216;p20"/>
          <p:cNvCxnSpPr/>
          <p:nvPr/>
        </p:nvCxnSpPr>
        <p:spPr>
          <a:xfrm rot="5400000">
            <a:off x="3857700" y="3786150"/>
            <a:ext cx="214200" cy="714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7" name="Google Shape;217;p20"/>
          <p:cNvCxnSpPr/>
          <p:nvPr/>
        </p:nvCxnSpPr>
        <p:spPr>
          <a:xfrm flipH="1" rot="10800000">
            <a:off x="2643187" y="3716287"/>
            <a:ext cx="1357200" cy="699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8" name="Google Shape;218;p20"/>
          <p:cNvCxnSpPr/>
          <p:nvPr/>
        </p:nvCxnSpPr>
        <p:spPr>
          <a:xfrm rot="5400000">
            <a:off x="3785362" y="4715787"/>
            <a:ext cx="2859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19" name="Google Shape;219;p20"/>
          <p:cNvCxnSpPr/>
          <p:nvPr/>
        </p:nvCxnSpPr>
        <p:spPr>
          <a:xfrm rot="5400000">
            <a:off x="2356612" y="4714200"/>
            <a:ext cx="2859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  <p:cxnSp>
        <p:nvCxnSpPr>
          <p:cNvPr id="220" name="Google Shape;220;p20"/>
          <p:cNvCxnSpPr/>
          <p:nvPr/>
        </p:nvCxnSpPr>
        <p:spPr>
          <a:xfrm rot="5400000">
            <a:off x="929450" y="4714200"/>
            <a:ext cx="285900" cy="15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miter lim="800000"/>
            <a:headEnd len="med" w="med" type="none"/>
            <a:tailEnd len="med" w="med" type="none"/>
          </a:ln>
          <a:effectLst>
            <a:outerShdw blurRad="63500" dir="5400000" dist="20000">
              <a:srgbClr val="000000">
                <a:alpha val="37650"/>
              </a:srgbClr>
            </a:outerShdw>
          </a:effectLst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G:\45.jpg" id="225" name="Google Shape;225;p21"/>
          <p:cNvPicPr preferRelativeResize="0"/>
          <p:nvPr/>
        </p:nvPicPr>
        <p:blipFill rotWithShape="1">
          <a:blip r:embed="rId3">
            <a:alphaModFix/>
          </a:blip>
          <a:srcRect b="7287" l="7028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1"/>
          <p:cNvSpPr txBox="1"/>
          <p:nvPr/>
        </p:nvSpPr>
        <p:spPr>
          <a:xfrm>
            <a:off x="285750" y="214312"/>
            <a:ext cx="74295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0000"/>
              </a:buClr>
              <a:buSzPts val="2800"/>
              <a:buFont typeface="Calibri"/>
              <a:buNone/>
            </a:pPr>
            <a:r>
              <a:rPr b="1" i="0" lang="en-US" sz="2800" u="none">
                <a:solidFill>
                  <a:srgbClr val="4C0000"/>
                </a:solidFill>
                <a:latin typeface="Calibri"/>
                <a:ea typeface="Calibri"/>
                <a:cs typeface="Calibri"/>
                <a:sym typeface="Calibri"/>
              </a:rPr>
              <a:t>أجيب عن الأسئلة التالية بجواب مشتمل على مفعول مطلق على غرار المثال الأول:</a:t>
            </a:r>
            <a:endParaRPr/>
          </a:p>
        </p:txBody>
      </p:sp>
      <p:sp>
        <p:nvSpPr>
          <p:cNvPr id="227" name="Google Shape;227;p21"/>
          <p:cNvSpPr/>
          <p:nvPr/>
        </p:nvSpPr>
        <p:spPr>
          <a:xfrm>
            <a:off x="7715250" y="357187"/>
            <a:ext cx="1000200" cy="500100"/>
          </a:xfrm>
          <a:prstGeom prst="ellipse">
            <a:avLst/>
          </a:prstGeom>
          <a:solidFill>
            <a:schemeClr val="accent2"/>
          </a:solidFill>
          <a:ln cap="flat" cmpd="sng" w="25400">
            <a:solidFill>
              <a:srgbClr val="8C383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ثانياً</a:t>
            </a:r>
            <a:endParaRPr/>
          </a:p>
        </p:txBody>
      </p:sp>
      <p:sp>
        <p:nvSpPr>
          <p:cNvPr id="228" name="Google Shape;228;p21"/>
          <p:cNvSpPr/>
          <p:nvPr/>
        </p:nvSpPr>
        <p:spPr>
          <a:xfrm>
            <a:off x="5857875" y="1285875"/>
            <a:ext cx="1785900" cy="571500"/>
          </a:xfrm>
          <a:prstGeom prst="ellipse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السؤال</a:t>
            </a:r>
            <a:endParaRPr/>
          </a:p>
        </p:txBody>
      </p:sp>
      <p:sp>
        <p:nvSpPr>
          <p:cNvPr id="229" name="Google Shape;229;p21"/>
          <p:cNvSpPr/>
          <p:nvPr/>
        </p:nvSpPr>
        <p:spPr>
          <a:xfrm>
            <a:off x="2000250" y="1285875"/>
            <a:ext cx="1785900" cy="571500"/>
          </a:xfrm>
          <a:prstGeom prst="ellipse">
            <a:avLst/>
          </a:prstGeom>
          <a:solidFill>
            <a:srgbClr val="4BACC6"/>
          </a:solidFill>
          <a:ln cap="flat" cmpd="sng" w="25400">
            <a:solidFill>
              <a:srgbClr val="357D9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الجواب</a:t>
            </a:r>
            <a:endParaRPr/>
          </a:p>
        </p:txBody>
      </p:sp>
      <p:sp>
        <p:nvSpPr>
          <p:cNvPr id="230" name="Google Shape;230;p21"/>
          <p:cNvSpPr txBox="1"/>
          <p:nvPr/>
        </p:nvSpPr>
        <p:spPr>
          <a:xfrm>
            <a:off x="4429125" y="2041525"/>
            <a:ext cx="45006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كيف يحب المواطن وطنه؟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كيف تدافع عن بلادك؟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كم مرة زرت مكة المكرمة؟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b="1" i="0" lang="en-US" sz="28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كيف تتطلع إلى مستقبل وطنك؟</a:t>
            </a:r>
            <a:endParaRPr/>
          </a:p>
        </p:txBody>
      </p:sp>
      <p:sp>
        <p:nvSpPr>
          <p:cNvPr id="231" name="Google Shape;231;p21"/>
          <p:cNvSpPr txBox="1"/>
          <p:nvPr/>
        </p:nvSpPr>
        <p:spPr>
          <a:xfrm>
            <a:off x="214312" y="2038350"/>
            <a:ext cx="46434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AutoNum type="arabicParenR"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يحب المواطن وطنه حب الطائر عشه؟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..............................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.............................</a:t>
            </a:r>
            <a:endParaRPr/>
          </a:p>
          <a:p>
            <a:pPr indent="-342900" lvl="0" marL="3429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b="1" i="0" lang="en-US" sz="24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..............................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سمة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