
<file path=[Content_Types].xml><?xml version="1.0" encoding="utf-8"?>
<Types xmlns="http://schemas.openxmlformats.org/package/2006/content-types">
  <Default ContentType="image/jpeg" Extension="jpg"/>
  <Default ContentType="image/gif" Extension="gif"/>
  <Default ContentType="image/png" Extension="png"/>
  <Default ContentType="application/vnd.openxmlformats-package.relationships+xml" Extension="rels"/>
  <Default ContentType="application/xml" Extension="xml"/>
  <Default ContentType="image/jpeg" Extension="jpeg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notesSlide+xml" PartName="/ppt/notesSlides/notesSlide1.xml"/>
  <Override ContentType="application/vnd.openxmlformats-officedocument.presentationml.slideMaster+xml" PartName="/ppt/slideMasters/slideMaster1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+xml" PartName="/ppt/slides/slide8.xml"/>
  <Override ContentType="application/vnd.openxmlformats-officedocument.presentationml.slide+xml" PartName="/ppt/slides/slide10.xml"/>
  <Override ContentType="application/vnd.openxmlformats-officedocument.presentationml.slide+xml" PartName="/ppt/slides/slide16.xml"/>
  <Override ContentType="application/vnd.openxmlformats-officedocument.presentationml.slide+xml" PartName="/ppt/slides/slide13.xml"/>
  <Override ContentType="application/vnd.openxmlformats-officedocument.presentationml.slide+xml" PartName="/ppt/slides/slide27.xml"/>
  <Override ContentType="application/vnd.openxmlformats-officedocument.presentationml.slide+xml" PartName="/ppt/slides/slide23.xml"/>
  <Override ContentType="application/vnd.openxmlformats-officedocument.presentationml.slide+xml" PartName="/ppt/slides/slide19.xml"/>
  <Override ContentType="application/vnd.openxmlformats-officedocument.presentationml.slide+xml" PartName="/ppt/slides/slide30.xml"/>
  <Override ContentType="application/vnd.openxmlformats-officedocument.presentationml.slide+xml" PartName="/ppt/slides/slide5.xml"/>
  <Override ContentType="application/vnd.openxmlformats-officedocument.presentationml.slide+xml" PartName="/ppt/slides/slide25.xml"/>
  <Override ContentType="application/vnd.openxmlformats-officedocument.presentationml.slide+xml" PartName="/ppt/slides/slide2.xml"/>
  <Override ContentType="application/vnd.openxmlformats-officedocument.presentationml.slide+xml" PartName="/ppt/slides/slide31.xml"/>
  <Override ContentType="application/vnd.openxmlformats-officedocument.presentationml.slide+xml" PartName="/ppt/slides/slide29.xml"/>
  <Override ContentType="application/vnd.openxmlformats-officedocument.presentationml.slide+xml" PartName="/ppt/slides/slide3.xml"/>
  <Override ContentType="application/vnd.openxmlformats-officedocument.presentationml.slide+xml" PartName="/ppt/slides/slide11.xml"/>
  <Override ContentType="application/vnd.openxmlformats-officedocument.presentationml.slide+xml" PartName="/ppt/slides/slide4.xml"/>
  <Override ContentType="application/vnd.openxmlformats-officedocument.presentationml.slide+xml" PartName="/ppt/slides/slide14.xml"/>
  <Override ContentType="application/vnd.openxmlformats-officedocument.presentationml.slide+xml" PartName="/ppt/slides/slide7.xml"/>
  <Override ContentType="application/vnd.openxmlformats-officedocument.presentationml.slide+xml" PartName="/ppt/slides/slide22.xml"/>
  <Override ContentType="application/vnd.openxmlformats-officedocument.presentationml.slide+xml" PartName="/ppt/slides/slide28.xml"/>
  <Override ContentType="application/vnd.openxmlformats-officedocument.presentationml.slide+xml" PartName="/ppt/slides/slide26.xml"/>
  <Override ContentType="application/vnd.openxmlformats-officedocument.presentationml.slide+xml" PartName="/ppt/slides/slide15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20.xml"/>
  <Override ContentType="application/vnd.openxmlformats-officedocument.presentationml.slide+xml" PartName="/ppt/slides/slide6.xml"/>
  <Override ContentType="application/vnd.openxmlformats-officedocument.presentationml.slide+xml" PartName="/ppt/slides/slide24.xml"/>
  <Override ContentType="application/vnd.openxmlformats-officedocument.presentationml.slide+xml" PartName="/ppt/slides/slide1.xml"/>
  <Override ContentType="application/vnd.openxmlformats-officedocument.presentationml.slide+xml" PartName="/ppt/slides/slide12.xml"/>
  <Override ContentType="application/vnd.openxmlformats-officedocument.presentationml.slide+xml" PartName="/ppt/slides/slide9.xml"/>
  <Override ContentType="application/vnd.openxmlformats-officedocument.presentationml.slide+xml" PartName="/ppt/slides/slide21.xml"/>
  <Override ContentType="application/vnd.openxmlformats-officedocument.presentationml.presentation.main+xml" PartName="/ppt/presentation.xml"/>
  <Override ContentType="application/vnd.openxmlformats-officedocument.presentationml.tableStyles+xml" PartName="/ppt/tableStyles2.xml"/>
  <Override ContentType="application/vnd.openxmlformats-officedocument.presentationml.presProps+xml" PartName="/ppt/presProps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2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2.xml><?xml version="1.0" encoding="utf-8"?>
<a:tblStyleLst xmlns:a="http://schemas.openxmlformats.org/drawingml/2006/main" xmlns:r="http://schemas.openxmlformats.org/officeDocument/2006/relationships" def="{90651C3A-4460-11DB-9652-00E08161165F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b="0" g="0" r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b="0" g="0" r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b="0" g="0" r="0"/>
        </a:fontRef>
        <a:schemeClr val="tx1"/>
      </a:tcTxStyle>
      <a:tcStyle>
        <a:tcBdr>
          <a:left>
            <a:ln cmpd="sng" w="12700">
              <a:solidFill>
                <a:schemeClr val="tx1"/>
              </a:solidFill>
            </a:ln>
          </a:left>
          <a:right>
            <a:ln cmpd="sng" w="12700">
              <a:solidFill>
                <a:schemeClr val="tx1"/>
              </a:solidFill>
            </a:ln>
          </a:right>
          <a:top>
            <a:ln cmpd="sng" w="12700">
              <a:solidFill>
                <a:schemeClr val="tx1"/>
              </a:solidFill>
            </a:ln>
          </a:top>
          <a:bottom>
            <a:ln cmpd="sng" w="12700">
              <a:solidFill>
                <a:schemeClr val="tx1"/>
              </a:solidFill>
            </a:ln>
          </a:bottom>
          <a:insideH>
            <a:ln cmpd="sng" w="12700">
              <a:solidFill>
                <a:schemeClr val="tx1"/>
              </a:solidFill>
            </a:ln>
          </a:insideH>
          <a:insideV>
            <a:ln cmpd="sng" w="12700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12" Type="http://schemas.openxmlformats.org/officeDocument/2006/relationships/slide" Target="slides/slide7.xml"/><Relationship Id="rId28" Type="http://schemas.openxmlformats.org/officeDocument/2006/relationships/slide" Target="slides/slide23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5" Type="http://schemas.openxmlformats.org/officeDocument/2006/relationships/slide" Target="slides/slide10.xml"/><Relationship Id="rId11" Type="http://schemas.openxmlformats.org/officeDocument/2006/relationships/slide" Target="slides/slide6.xml"/><Relationship Id="rId25" Type="http://schemas.openxmlformats.org/officeDocument/2006/relationships/slide" Target="slides/slide20.xml"/><Relationship Id="rId14" Type="http://schemas.openxmlformats.org/officeDocument/2006/relationships/slide" Target="slides/slide9.xml"/><Relationship Id="rId7" Type="http://schemas.openxmlformats.org/officeDocument/2006/relationships/slide" Target="slides/slide2.xml"/><Relationship Id="rId29" Type="http://schemas.openxmlformats.org/officeDocument/2006/relationships/slide" Target="slides/slide24.xml"/><Relationship Id="rId27" Type="http://schemas.openxmlformats.org/officeDocument/2006/relationships/slide" Target="slides/slide22.xml"/><Relationship Id="rId35" Type="http://schemas.openxmlformats.org/officeDocument/2006/relationships/slide" Target="slides/slide30.xml"/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34" Type="http://schemas.openxmlformats.org/officeDocument/2006/relationships/slide" Target="slides/slide29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31" Type="http://schemas.openxmlformats.org/officeDocument/2006/relationships/slide" Target="slides/slide26.xml"/><Relationship Id="rId33" Type="http://schemas.openxmlformats.org/officeDocument/2006/relationships/slide" Target="slides/slide28.xml"/><Relationship Id="rId22" Type="http://schemas.openxmlformats.org/officeDocument/2006/relationships/slide" Target="slides/slide17.xml"/><Relationship Id="rId1" Type="http://schemas.openxmlformats.org/officeDocument/2006/relationships/theme" Target="theme/theme1.xml"/><Relationship Id="rId30" Type="http://schemas.openxmlformats.org/officeDocument/2006/relationships/slide" Target="slides/slide25.xml"/><Relationship Id="rId18" Type="http://schemas.openxmlformats.org/officeDocument/2006/relationships/slide" Target="slides/slide13.xml"/><Relationship Id="rId5" Type="http://schemas.openxmlformats.org/officeDocument/2006/relationships/notesMaster" Target="notesMasters/notesMaster1.xml"/><Relationship Id="rId26" Type="http://schemas.openxmlformats.org/officeDocument/2006/relationships/slide" Target="slides/slide21.xml"/><Relationship Id="rId24" Type="http://schemas.openxmlformats.org/officeDocument/2006/relationships/slide" Target="slides/slide19.xml"/><Relationship Id="rId36" Type="http://schemas.openxmlformats.org/officeDocument/2006/relationships/slide" Target="slides/slide31.xml"/><Relationship Id="rId23" Type="http://schemas.openxmlformats.org/officeDocument/2006/relationships/slide" Target="slides/slide18.xml"/><Relationship Id="rId21" Type="http://schemas.openxmlformats.org/officeDocument/2006/relationships/slide" Target="slides/slide16.xml"/><Relationship Id="rId2" Type="http://schemas.openxmlformats.org/officeDocument/2006/relationships/presProps" Target="presProps2.xml"/><Relationship Id="rId32" Type="http://schemas.openxmlformats.org/officeDocument/2006/relationships/slide" Target="slides/slide27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7" Type="http://schemas.openxmlformats.org/officeDocument/2006/relationships/slide" Target="slides/slide12.xml"/><Relationship Id="rId3" Type="http://schemas.openxmlformats.org/officeDocument/2006/relationships/tableStyles" Target="tableStyles2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2CAD1-C2B6-4F34-AC37-0978F7D82677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BEDB7-A45A-4339-B76B-686F2758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23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BEDB7-A45A-4339-B76B-686F2758B8C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32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78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44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3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7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55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2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32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02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02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158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41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0441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20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529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30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83CB7-9B2F-4A53-B5A8-6D90CCB574D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3C940AF-5229-4A15-9EDD-D34456315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38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82596" y="325905"/>
            <a:ext cx="3896750" cy="1015663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6000" b="1" u="sng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harabeesh" panose="01000000000000000000" pitchFamily="2" charset="-78"/>
                <a:ea typeface="GE Asifa Bold" panose="02000000000000000000" pitchFamily="50" charset="-78"/>
                <a:cs typeface="Diwani Letter" panose="02010400000000000000" pitchFamily="2" charset="-78"/>
              </a:rPr>
              <a:t>عرض عملي:</a:t>
            </a:r>
            <a:endParaRPr lang="en-US" sz="6000" b="1" u="sng" cap="none" spc="0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harabeesh" panose="01000000000000000000" pitchFamily="2" charset="-78"/>
              <a:ea typeface="GE Asifa Bold" panose="02000000000000000000" pitchFamily="50" charset="-78"/>
              <a:cs typeface="Diwani Letter" panose="0201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705" y="1316361"/>
            <a:ext cx="1619250" cy="16192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63704" y="2747060"/>
            <a:ext cx="6074898" cy="64989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10154" y="1828800"/>
            <a:ext cx="1491175" cy="4056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719711" y="2627747"/>
            <a:ext cx="3162885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4800" b="1" dirty="0" smtClean="0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GE Asifa Bold" panose="02000000000000000000" pitchFamily="50" charset="-78"/>
                <a:cs typeface="Times New Roman" panose="02020603050405020304" pitchFamily="18" charset="0"/>
              </a:rPr>
              <a:t>سطح أملس</a:t>
            </a:r>
            <a:endParaRPr lang="en-US" sz="4800" b="1" cap="none" spc="0" dirty="0">
              <a:ln w="0">
                <a:solidFill>
                  <a:sysClr val="windowText" lastClr="0000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GE Asifa Bold" panose="02000000000000000000" pitchFamily="50" charset="-78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5486" y="1086715"/>
            <a:ext cx="2158219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4800" b="1" dirty="0" smtClean="0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GE Asifa Bold" panose="02000000000000000000" pitchFamily="50" charset="-78"/>
                <a:cs typeface="Times New Roman" panose="02020603050405020304" pitchFamily="18" charset="0"/>
              </a:rPr>
              <a:t>كرة</a:t>
            </a:r>
            <a:endParaRPr lang="en-US" sz="4800" b="1" cap="none" spc="0" dirty="0">
              <a:ln w="0">
                <a:solidFill>
                  <a:sysClr val="windowText" lastClr="0000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GE Asifa Bold" panose="02000000000000000000" pitchFamily="50" charset="-78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93170" y="3485651"/>
            <a:ext cx="460013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4800" b="1" dirty="0" smtClean="0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GE Asifa Bold" panose="02000000000000000000" pitchFamily="50" charset="-78"/>
                <a:cs typeface="Times New Roman" panose="02020603050405020304" pitchFamily="18" charset="0"/>
                <a:sym typeface="Wingdings" panose="05000000000000000000" pitchFamily="2" charset="2"/>
              </a:rPr>
              <a:t> </a:t>
            </a:r>
            <a:r>
              <a:rPr lang="ar-OM" sz="4800" b="1" dirty="0" smtClean="0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GE Asifa Bold" panose="02000000000000000000" pitchFamily="50" charset="-78"/>
                <a:cs typeface="Times New Roman" panose="02020603050405020304" pitchFamily="18" charset="0"/>
              </a:rPr>
              <a:t>ماذا تلاحظين؟</a:t>
            </a:r>
            <a:endParaRPr lang="en-US" sz="4800" b="1" cap="none" spc="0" dirty="0">
              <a:ln w="0">
                <a:solidFill>
                  <a:sysClr val="windowText" lastClr="0000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GE Asifa Bold" panose="02000000000000000000" pitchFamily="50" charset="-78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8820" y="4137566"/>
            <a:ext cx="10284655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4800" b="1" dirty="0" smtClean="0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GE Asifa Bold" panose="02000000000000000000" pitchFamily="50" charset="-78"/>
                <a:cs typeface="Times New Roman" panose="02020603050405020304" pitchFamily="18" charset="0"/>
                <a:sym typeface="Wingdings" panose="05000000000000000000" pitchFamily="2" charset="2"/>
              </a:rPr>
              <a:t> </a:t>
            </a:r>
            <a:r>
              <a:rPr lang="ar-OM" sz="4800" b="1" dirty="0" smtClean="0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GE Asifa Bold" panose="02000000000000000000" pitchFamily="50" charset="-78"/>
                <a:cs typeface="Times New Roman" panose="02020603050405020304" pitchFamily="18" charset="0"/>
              </a:rPr>
              <a:t>من المسؤول عن تغير سرعة الكرة أو اتجاهها؟</a:t>
            </a:r>
            <a:endParaRPr lang="en-US" sz="4800" b="1" cap="none" spc="0" dirty="0">
              <a:ln w="0">
                <a:solidFill>
                  <a:sysClr val="windowText" lastClr="0000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GE Asifa Bold" panose="02000000000000000000" pitchFamily="50" charset="-78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9916" y="4862555"/>
            <a:ext cx="10902461" cy="1569660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4800" b="1" dirty="0" smtClean="0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GE Asifa Bold" panose="02000000000000000000" pitchFamily="50" charset="-78"/>
                <a:cs typeface="Times New Roman" panose="02020603050405020304" pitchFamily="18" charset="0"/>
                <a:sym typeface="Wingdings" panose="05000000000000000000" pitchFamily="2" charset="2"/>
              </a:rPr>
              <a:t> </a:t>
            </a:r>
            <a:r>
              <a:rPr lang="ar-OM" sz="4800" b="1" dirty="0" smtClean="0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GE Asifa Bold" panose="02000000000000000000" pitchFamily="50" charset="-78"/>
                <a:cs typeface="Times New Roman" panose="02020603050405020304" pitchFamily="18" charset="0"/>
              </a:rPr>
              <a:t>التغير في السرعة المتجهة لجسم ما خلال فترة زمنية معينة يعرف ب ؟</a:t>
            </a:r>
            <a:endParaRPr lang="en-US" sz="4800" b="1" cap="none" spc="0" dirty="0">
              <a:ln w="0">
                <a:solidFill>
                  <a:sysClr val="windowText" lastClr="0000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GE Asifa Bold" panose="02000000000000000000" pitchFamily="50" charset="-7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79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004" y="4968414"/>
            <a:ext cx="4776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OM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إعداد/ الأستاذة زينب السعيدية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39686" y="2305226"/>
            <a:ext cx="412484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8000" b="1" cap="none" spc="0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التسارع </a:t>
            </a:r>
            <a:endParaRPr lang="en-US" sz="8000" b="1" cap="none" spc="0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41328" y="1438648"/>
            <a:ext cx="4776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OM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إذاً درسنا اليوم عن :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262" y="3628665"/>
            <a:ext cx="5556738" cy="326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7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833" y="897811"/>
            <a:ext cx="5356864" cy="48873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28272" y="2668702"/>
            <a:ext cx="33027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OM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rabeesh" panose="01000000000000000000" pitchFamily="2" charset="-78"/>
                <a:cs typeface="Kharabeesh" panose="01000000000000000000" pitchFamily="2" charset="-78"/>
              </a:rPr>
              <a:t>ملف التسارع ج1</a:t>
            </a:r>
            <a:endParaRPr lang="en-US" sz="60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harabeesh" panose="01000000000000000000" pitchFamily="2" charset="-78"/>
              <a:cs typeface="Kharabeesh" panose="01000000000000000000" pitchFamily="2" charset="-78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166856" y="1336431"/>
            <a:ext cx="2539061" cy="1675757"/>
            <a:chOff x="9166856" y="1336431"/>
            <a:chExt cx="2539061" cy="16757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66856" y="1336431"/>
              <a:ext cx="2539061" cy="1675757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5" name="Rectangle 4"/>
            <p:cNvSpPr/>
            <p:nvPr/>
          </p:nvSpPr>
          <p:spPr>
            <a:xfrm>
              <a:off x="9514776" y="1387399"/>
              <a:ext cx="205776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OM" sz="3200" b="1" dirty="0" smtClean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البطاقة</a:t>
              </a:r>
              <a:r>
                <a:rPr lang="ar-OM" sz="3200" b="1" baseline="0" dirty="0" smtClean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 الشخصية للتسارع</a:t>
              </a:r>
              <a:endPara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166856" y="3304569"/>
            <a:ext cx="2539061" cy="1675757"/>
            <a:chOff x="9166856" y="3304569"/>
            <a:chExt cx="2539061" cy="167575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66856" y="3304569"/>
              <a:ext cx="2539061" cy="1675757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7" name="Rectangle 6"/>
            <p:cNvSpPr/>
            <p:nvPr/>
          </p:nvSpPr>
          <p:spPr>
            <a:xfrm>
              <a:off x="9847305" y="3850059"/>
              <a:ext cx="139270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OM" sz="3200" b="1" cap="none" spc="0" dirty="0" smtClean="0">
                  <a:ln w="0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تقرير 1</a:t>
              </a:r>
              <a:endParaRPr lang="en-US" sz="3200" b="1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92708" y="1275672"/>
            <a:ext cx="2539061" cy="1675757"/>
            <a:chOff x="892708" y="1275672"/>
            <a:chExt cx="2539061" cy="167575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2708" y="1275672"/>
              <a:ext cx="2539061" cy="1675757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8" name="Rectangle 7"/>
            <p:cNvSpPr/>
            <p:nvPr/>
          </p:nvSpPr>
          <p:spPr>
            <a:xfrm>
              <a:off x="1264332" y="1821162"/>
              <a:ext cx="181942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OM" sz="3200" b="1" cap="none" spc="0" dirty="0" smtClean="0">
                  <a:ln w="0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تقرير 2</a:t>
              </a:r>
              <a:endParaRPr lang="en-US" sz="3200" b="1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4965896" y="313036"/>
            <a:ext cx="6740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OM" sz="32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لندرس ملف التسارع الجزء الأول:</a:t>
            </a:r>
            <a:endParaRPr lang="en-US" sz="3200" b="1" u="sng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577250" y="4978624"/>
            <a:ext cx="2539061" cy="1675757"/>
            <a:chOff x="5577250" y="4978624"/>
            <a:chExt cx="2539061" cy="167575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77250" y="4978624"/>
              <a:ext cx="2539061" cy="1675757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10" name="Rectangle 9"/>
            <p:cNvSpPr/>
            <p:nvPr/>
          </p:nvSpPr>
          <p:spPr>
            <a:xfrm>
              <a:off x="5802513" y="5524114"/>
              <a:ext cx="20318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OM" sz="3200" b="1" cap="none" spc="0" dirty="0" smtClean="0">
                  <a:ln w="0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تدريبات</a:t>
              </a:r>
              <a:endParaRPr lang="en-US" sz="3200" b="1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04511" y="3281753"/>
            <a:ext cx="2539061" cy="1675757"/>
            <a:chOff x="904511" y="3281753"/>
            <a:chExt cx="2539061" cy="167575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4511" y="3281753"/>
              <a:ext cx="2539061" cy="1675757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9" name="Rectangle 8"/>
            <p:cNvSpPr/>
            <p:nvPr/>
          </p:nvSpPr>
          <p:spPr>
            <a:xfrm>
              <a:off x="1304480" y="3827243"/>
              <a:ext cx="163771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OM" sz="3200" b="1" cap="none" spc="0" dirty="0" smtClean="0">
                  <a:ln w="0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تقرير 3</a:t>
              </a:r>
              <a:endParaRPr lang="en-US" sz="3200" b="1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945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701445"/>
              </p:ext>
            </p:extLst>
          </p:nvPr>
        </p:nvGraphicFramePr>
        <p:xfrm>
          <a:off x="984738" y="191480"/>
          <a:ext cx="10635176" cy="645485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9211140"/>
                <a:gridCol w="1424036"/>
              </a:tblGrid>
              <a:tr h="1699977">
                <a:tc gridSpan="2">
                  <a:txBody>
                    <a:bodyPr/>
                    <a:lstStyle/>
                    <a:p>
                      <a:pPr algn="r" rtl="1"/>
                      <a:r>
                        <a:rPr lang="ar-OM" sz="32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 Asifa Bold" panose="02000000000000000000" pitchFamily="50" charset="-78"/>
                          <a:ea typeface="GE Asifa Bold" panose="02000000000000000000" pitchFamily="50" charset="-78"/>
                          <a:cs typeface="GE Asifa Bold" panose="02000000000000000000" pitchFamily="50" charset="-78"/>
                        </a:rPr>
                        <a:t>البطاقة</a:t>
                      </a:r>
                      <a:r>
                        <a:rPr lang="ar-OM" sz="3200" b="1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 Asifa Bold" panose="02000000000000000000" pitchFamily="50" charset="-78"/>
                          <a:ea typeface="GE Asifa Bold" panose="02000000000000000000" pitchFamily="50" charset="-78"/>
                          <a:cs typeface="GE Asifa Bold" panose="02000000000000000000" pitchFamily="50" charset="-78"/>
                        </a:rPr>
                        <a:t> الشخصية للتسارع</a:t>
                      </a:r>
                      <a:endParaRPr lang="en-US" sz="32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 Asifa Bold" panose="02000000000000000000" pitchFamily="50" charset="-78"/>
                        <a:ea typeface="GE Asifa Bold" panose="02000000000000000000" pitchFamily="50" charset="-78"/>
                        <a:cs typeface="GE Asifa Bold" panose="02000000000000000000" pitchFamily="50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OM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مقدار التغير في السرعة المتجهة</a:t>
                      </a:r>
                      <a:r>
                        <a:rPr lang="ar-OM" sz="3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لجسم ما خلال فترة زمنية معينة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2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المفهوم</a:t>
                      </a:r>
                      <a:endParaRPr lang="en-US" sz="32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 algn="r" rtl="1">
                        <a:buFontTx/>
                        <a:buChar char="-"/>
                      </a:pPr>
                      <a:r>
                        <a:rPr lang="ar-OM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زيادة في مقدار سرعة</a:t>
                      </a:r>
                      <a:r>
                        <a:rPr lang="ar-OM" sz="3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الجسم. - انخفاض في مقدار سرعة الجسم.</a:t>
                      </a:r>
                    </a:p>
                    <a:p>
                      <a:pPr marL="457200" indent="-457200" algn="r" rtl="1">
                        <a:buFontTx/>
                        <a:buChar char="-"/>
                      </a:pPr>
                      <a:r>
                        <a:rPr lang="ar-OM" sz="3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تغير في اتجاه حركة الجسم.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2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أشكال</a:t>
                      </a:r>
                      <a:r>
                        <a:rPr lang="ar-OM" sz="3200" b="1" baseline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الحدوث</a:t>
                      </a:r>
                      <a:endParaRPr lang="en-US" sz="32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 algn="r" rtl="1">
                        <a:buFontTx/>
                        <a:buChar char="-"/>
                      </a:pPr>
                      <a:r>
                        <a:rPr lang="ar-OM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كمية متجهة</a:t>
                      </a:r>
                      <a:r>
                        <a:rPr lang="ar-OM" sz="3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لأن السرعة كمية متجهة.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2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نوع الكمية</a:t>
                      </a:r>
                      <a:endParaRPr lang="en-US" sz="32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ar-OM" sz="32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rtl="1"/>
                      <a:endParaRPr lang="ar-OM" sz="32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rtl="1"/>
                      <a:endParaRPr lang="ar-OM" sz="32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rtl="1"/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32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القانون و الوحدة</a:t>
                      </a:r>
                      <a:endParaRPr lang="en-US" sz="32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9"/>
          <a:stretch/>
        </p:blipFill>
        <p:spPr>
          <a:xfrm>
            <a:off x="1125415" y="257518"/>
            <a:ext cx="4001672" cy="15994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75581" y="1955409"/>
            <a:ext cx="8510954" cy="492369"/>
          </a:xfrm>
          <a:prstGeom prst="rect">
            <a:avLst/>
          </a:prstGeom>
          <a:solidFill>
            <a:srgbClr val="C3A8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75581" y="3852203"/>
            <a:ext cx="8510954" cy="492369"/>
          </a:xfrm>
          <a:prstGeom prst="rect">
            <a:avLst/>
          </a:prstGeom>
          <a:solidFill>
            <a:srgbClr val="C3A8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25415" y="2525150"/>
            <a:ext cx="8961120" cy="949570"/>
          </a:xfrm>
          <a:prstGeom prst="rect">
            <a:avLst/>
          </a:prstGeom>
          <a:solidFill>
            <a:srgbClr val="D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0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232608"/>
            <a:ext cx="7793502" cy="63105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291840" y="338336"/>
            <a:ext cx="6752492" cy="193899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4000" b="1" cap="none" spc="0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تقرير (1): الوحدات الواجب استخدامها في قانون حساب التسارع</a:t>
            </a:r>
            <a:endParaRPr lang="en-US" sz="4000" b="1" cap="none" spc="0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468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232608"/>
            <a:ext cx="10255348" cy="63105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291840" y="338336"/>
            <a:ext cx="6752492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4000" b="1" cap="none" spc="0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تقرير (2): اتجاه التسارع</a:t>
            </a:r>
            <a:endParaRPr lang="en-US" sz="4000" b="1" cap="none" spc="0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90314" y="1277429"/>
            <a:ext cx="6757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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OM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اتجاه التسارع يعتمد على قيمة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,V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OM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2610" t="50974" r="48306" b="16334"/>
          <a:stretch/>
        </p:blipFill>
        <p:spPr>
          <a:xfrm>
            <a:off x="7413674" y="2192139"/>
            <a:ext cx="3784209" cy="239150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3690" t="44279" r="45604" b="21298"/>
          <a:stretch/>
        </p:blipFill>
        <p:spPr>
          <a:xfrm>
            <a:off x="1589650" y="2154967"/>
            <a:ext cx="3995224" cy="24286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615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232608"/>
            <a:ext cx="10255348" cy="63105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291840" y="338336"/>
            <a:ext cx="6752492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4000" b="1" cap="none" spc="0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تقرير (3): ملاحظات قبل حل مسائل التسارع</a:t>
            </a:r>
            <a:endParaRPr lang="en-US" sz="4000" b="1" cap="none" spc="0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4" t="14259" r="2937" b="4287"/>
          <a:stretch/>
        </p:blipFill>
        <p:spPr>
          <a:xfrm>
            <a:off x="1997612" y="1899138"/>
            <a:ext cx="9073662" cy="437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9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244" y="1173982"/>
            <a:ext cx="4020331" cy="386232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 rot="20375169">
            <a:off x="4858862" y="3136538"/>
            <a:ext cx="2655039" cy="11559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0572376">
            <a:off x="4936529" y="3299020"/>
            <a:ext cx="22637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OM" sz="4800" b="1" cap="none" spc="0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تدريبات</a:t>
            </a:r>
            <a:endParaRPr lang="en-US" sz="4800" b="1" cap="none" spc="0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001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283" t="31203" r="24736" b="54566"/>
          <a:stretch/>
        </p:blipFill>
        <p:spPr>
          <a:xfrm>
            <a:off x="886263" y="1055077"/>
            <a:ext cx="11082489" cy="13645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91840" y="338336"/>
            <a:ext cx="6752492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4000" b="1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إجابة اختبر فهمك 3 ص 191</a:t>
            </a:r>
            <a:endParaRPr lang="en-US" sz="4000" b="1" cap="none" spc="0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715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283" t="45242" r="24736" b="40720"/>
          <a:stretch/>
        </p:blipFill>
        <p:spPr>
          <a:xfrm>
            <a:off x="944081" y="787790"/>
            <a:ext cx="10886847" cy="13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6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283" t="58126" r="24736" b="28990"/>
          <a:stretch/>
        </p:blipFill>
        <p:spPr>
          <a:xfrm>
            <a:off x="872198" y="661183"/>
            <a:ext cx="10761783" cy="119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283" t="71395" r="24736" b="15143"/>
          <a:stretch/>
        </p:blipFill>
        <p:spPr>
          <a:xfrm>
            <a:off x="355438" y="548640"/>
            <a:ext cx="11559898" cy="137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" t="9242" r="140" b="-4214"/>
          <a:stretch/>
        </p:blipFill>
        <p:spPr>
          <a:xfrm>
            <a:off x="1252025" y="422031"/>
            <a:ext cx="10396024" cy="126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9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9"/>
          <a:stretch/>
        </p:blipFill>
        <p:spPr>
          <a:xfrm rot="16200000">
            <a:off x="5465210" y="-3383189"/>
            <a:ext cx="1814916" cy="94816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957" y="3409609"/>
            <a:ext cx="10058400" cy="228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6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833" y="897811"/>
            <a:ext cx="5356864" cy="48873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28272" y="2668702"/>
            <a:ext cx="33027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OM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rabeesh" panose="01000000000000000000" pitchFamily="2" charset="-78"/>
                <a:cs typeface="Kharabeesh" panose="01000000000000000000" pitchFamily="2" charset="-78"/>
              </a:rPr>
              <a:t>ملف التسارع ج2</a:t>
            </a:r>
            <a:endParaRPr lang="en-US" sz="60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harabeesh" panose="01000000000000000000" pitchFamily="2" charset="-78"/>
              <a:cs typeface="Kharabeesh" panose="01000000000000000000" pitchFamily="2" charset="-78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981582" y="4496708"/>
            <a:ext cx="2539061" cy="1675757"/>
            <a:chOff x="9166856" y="1336431"/>
            <a:chExt cx="2539061" cy="16757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66856" y="1336431"/>
              <a:ext cx="2539061" cy="1675757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5" name="Rectangle 4"/>
            <p:cNvSpPr/>
            <p:nvPr/>
          </p:nvSpPr>
          <p:spPr>
            <a:xfrm>
              <a:off x="9514776" y="1387399"/>
              <a:ext cx="205776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OM" sz="3200" b="1" dirty="0" smtClean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التمثيل البياني للتسارع</a:t>
              </a:r>
              <a:endPara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091736" y="984319"/>
            <a:ext cx="2580026" cy="3422770"/>
            <a:chOff x="9166855" y="3304569"/>
            <a:chExt cx="2580026" cy="342277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66855" y="3304569"/>
              <a:ext cx="2539061" cy="3422770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7" name="Rectangle 6"/>
            <p:cNvSpPr/>
            <p:nvPr/>
          </p:nvSpPr>
          <p:spPr>
            <a:xfrm>
              <a:off x="9340430" y="3450808"/>
              <a:ext cx="2406451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OM" sz="2800" b="1" dirty="0" smtClean="0">
                  <a:ln w="0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العلاقات</a:t>
              </a:r>
            </a:p>
            <a:p>
              <a:pPr algn="ctr" rtl="1"/>
              <a:r>
                <a:rPr lang="ar-OM" sz="2800" b="1" cap="none" spc="0" dirty="0" smtClean="0">
                  <a:ln w="0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البيانية بين كل من الموقع والزمن والسرعة والزمن</a:t>
              </a:r>
              <a:endParaRPr lang="en-US" sz="2800" b="1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089450" y="4684452"/>
            <a:ext cx="2539061" cy="1675757"/>
            <a:chOff x="904511" y="1589147"/>
            <a:chExt cx="2539061" cy="167575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4511" y="1589147"/>
              <a:ext cx="2539061" cy="1675757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8" name="Rectangle 7"/>
            <p:cNvSpPr/>
            <p:nvPr/>
          </p:nvSpPr>
          <p:spPr>
            <a:xfrm>
              <a:off x="1264330" y="1879841"/>
              <a:ext cx="181942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OM" sz="3200" b="1" dirty="0" smtClean="0">
                  <a:ln w="0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نشاط عملي</a:t>
              </a:r>
              <a:endParaRPr lang="en-US" sz="3200" b="1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4965896" y="313036"/>
            <a:ext cx="6740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OM" sz="32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لندرس ملف التسارع الجزء الثاني:</a:t>
            </a:r>
            <a:endParaRPr lang="en-US" sz="3200" b="1" u="sng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628272" y="5015954"/>
            <a:ext cx="2539061" cy="1675757"/>
            <a:chOff x="5577250" y="4978624"/>
            <a:chExt cx="2539061" cy="167575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77250" y="4978624"/>
              <a:ext cx="2539061" cy="1675757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10" name="Rectangle 9"/>
            <p:cNvSpPr/>
            <p:nvPr/>
          </p:nvSpPr>
          <p:spPr>
            <a:xfrm>
              <a:off x="5802513" y="5524114"/>
              <a:ext cx="20318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OM" sz="3200" b="1" cap="none" spc="0" dirty="0" smtClean="0">
                  <a:ln w="0"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تدريبات</a:t>
              </a:r>
              <a:endParaRPr lang="en-US" sz="3200" b="1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887492" y="1830823"/>
            <a:ext cx="2539061" cy="1675757"/>
            <a:chOff x="9166856" y="1336431"/>
            <a:chExt cx="2539061" cy="1675757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66856" y="1336431"/>
              <a:ext cx="2539061" cy="1675757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22" name="Rectangle 21"/>
            <p:cNvSpPr/>
            <p:nvPr/>
          </p:nvSpPr>
          <p:spPr>
            <a:xfrm>
              <a:off x="9514776" y="1387399"/>
              <a:ext cx="205776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OM" sz="3200" b="1" dirty="0" smtClean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 Asifa Bold" panose="02000000000000000000" pitchFamily="50" charset="-78"/>
                  <a:ea typeface="GE Asifa Bold" panose="02000000000000000000" pitchFamily="50" charset="-78"/>
                  <a:cs typeface="GE Asifa Bold" panose="02000000000000000000" pitchFamily="50" charset="-78"/>
                </a:rPr>
                <a:t>سؤالين عن التسارع</a:t>
              </a:r>
              <a:endPara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773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2" r="7225" b="48060"/>
          <a:stretch/>
        </p:blipFill>
        <p:spPr>
          <a:xfrm>
            <a:off x="2123546" y="1678674"/>
            <a:ext cx="8071332" cy="37808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56597" y="2429301"/>
            <a:ext cx="7670042" cy="15012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24836" y="4743264"/>
            <a:ext cx="7670042" cy="5930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18412" y="241532"/>
            <a:ext cx="61889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OM" sz="40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سؤالين عن التسارع:</a:t>
            </a:r>
            <a:endParaRPr lang="en-US" sz="4000" b="1" u="sng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064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8106" y="1156704"/>
            <a:ext cx="99355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/>
            <a:r>
              <a:rPr lang="ar-OM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</a:t>
            </a:r>
            <a:r>
              <a:rPr lang="ar-OM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كيف يمكن حساب التسارع من الرسم البياني؟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36526" y="3400567"/>
            <a:ext cx="6387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/>
            <a:r>
              <a:rPr lang="ar-OM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</a:t>
            </a:r>
            <a:r>
              <a:rPr lang="ar-OM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مثلي القيم التالية بيانياً ثم أوجدي التسارع.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61052"/>
              </p:ext>
            </p:extLst>
          </p:nvPr>
        </p:nvGraphicFramePr>
        <p:xfrm>
          <a:off x="5804848" y="4231564"/>
          <a:ext cx="60960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7839"/>
                <a:gridCol w="668740"/>
                <a:gridCol w="641445"/>
                <a:gridCol w="627797"/>
                <a:gridCol w="750627"/>
                <a:gridCol w="2729552"/>
              </a:tblGrid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السرعة</a:t>
                      </a:r>
                      <a:r>
                        <a:rPr lang="ar-OM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المتجهة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OM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الزمن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24" y="882953"/>
            <a:ext cx="5745709" cy="537427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636526" y="205427"/>
            <a:ext cx="63648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OM" sz="40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التمثيل البياني للتسارع:</a:t>
            </a:r>
            <a:endParaRPr lang="en-US" sz="4000" b="1" u="sng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502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7474" y="742762"/>
            <a:ext cx="81204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/>
            <a:r>
              <a:rPr lang="ar-OM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ضعي وصف مناسب للرسوم البيانية التالية: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6994" t="21782" r="24267" b="11987"/>
          <a:stretch/>
        </p:blipFill>
        <p:spPr>
          <a:xfrm>
            <a:off x="1091822" y="1666093"/>
            <a:ext cx="10194877" cy="48449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2797" y="157987"/>
            <a:ext cx="12164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OM" sz="3200" b="1" u="sng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العلاقات </a:t>
            </a:r>
            <a:r>
              <a:rPr lang="ar-OM" sz="3200" b="1" u="sng" cap="none" spc="0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البيانية بين كل من الموقع والزمن والسرعة والزمن:</a:t>
            </a:r>
            <a:endParaRPr lang="en-US" sz="3200" b="1" u="sng" cap="none" spc="0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6430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19617" y="2347415"/>
            <a:ext cx="10031104" cy="8871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0" t="31126" r="63171" b="30187"/>
          <a:stretch/>
        </p:blipFill>
        <p:spPr>
          <a:xfrm>
            <a:off x="764274" y="996286"/>
            <a:ext cx="955343" cy="135112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866030" y="2347415"/>
            <a:ext cx="0" cy="88710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123898" y="2347415"/>
            <a:ext cx="0" cy="88710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447732" y="2347415"/>
            <a:ext cx="0" cy="88710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730621" y="2347415"/>
            <a:ext cx="0" cy="88710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054455" y="2347415"/>
            <a:ext cx="0" cy="88710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350991" y="2347415"/>
            <a:ext cx="0" cy="88710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511052" y="2347415"/>
            <a:ext cx="0" cy="88710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25256" y="3144756"/>
            <a:ext cx="8771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5m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94142" y="3144756"/>
            <a:ext cx="11352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10m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18051" y="3162343"/>
            <a:ext cx="11352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15m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16145" y="3162342"/>
            <a:ext cx="11352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20m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79077" y="3144756"/>
            <a:ext cx="11352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25m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703760" y="3144756"/>
            <a:ext cx="11352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30m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969689" y="3175990"/>
            <a:ext cx="11352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35m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981284" y="3144757"/>
            <a:ext cx="11352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40m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75256" y="3139870"/>
            <a:ext cx="8771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0m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057" y="3707400"/>
            <a:ext cx="546195" cy="5461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862" y="3707400"/>
            <a:ext cx="546195" cy="54619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817" y="3662035"/>
            <a:ext cx="546195" cy="54619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974" y="3662034"/>
            <a:ext cx="546195" cy="54619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119" y="3662033"/>
            <a:ext cx="546195" cy="54619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462" y="3662032"/>
            <a:ext cx="546195" cy="54619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145" y="3662031"/>
            <a:ext cx="546195" cy="54619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837" y="3653138"/>
            <a:ext cx="546195" cy="546195"/>
          </a:xfrm>
          <a:prstGeom prst="rect">
            <a:avLst/>
          </a:prstGeom>
        </p:spPr>
      </p:pic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352217"/>
              </p:ext>
            </p:extLst>
          </p:nvPr>
        </p:nvGraphicFramePr>
        <p:xfrm>
          <a:off x="1592888" y="4640998"/>
          <a:ext cx="10275466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253"/>
                <a:gridCol w="930107"/>
                <a:gridCol w="1173706"/>
                <a:gridCol w="996543"/>
                <a:gridCol w="952253"/>
                <a:gridCol w="1018688"/>
                <a:gridCol w="974398"/>
                <a:gridCol w="708652"/>
                <a:gridCol w="730798"/>
                <a:gridCol w="183806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الموقع 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الزمن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8054455" y="332917"/>
            <a:ext cx="36039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OM" sz="4000" b="1" u="sng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نشاط عملي:</a:t>
            </a:r>
            <a:endParaRPr lang="en-US" sz="4000" b="1" u="sng" cap="none" spc="0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906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163297"/>
              </p:ext>
            </p:extLst>
          </p:nvPr>
        </p:nvGraphicFramePr>
        <p:xfrm>
          <a:off x="791569" y="1174465"/>
          <a:ext cx="11204811" cy="32064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8377"/>
                <a:gridCol w="1014229"/>
                <a:gridCol w="1279859"/>
                <a:gridCol w="1086673"/>
                <a:gridCol w="1038377"/>
                <a:gridCol w="1110822"/>
                <a:gridCol w="1062526"/>
                <a:gridCol w="772745"/>
                <a:gridCol w="796894"/>
                <a:gridCol w="2004309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الموقع 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الزمن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926306">
                <a:tc>
                  <a:txBody>
                    <a:bodyPr/>
                    <a:lstStyle/>
                    <a:p>
                      <a:pPr algn="ctr" rtl="1"/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السرعة المتجهة</a:t>
                      </a:r>
                      <a:endParaRPr lang="en-US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37230" y="245658"/>
            <a:ext cx="10713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/>
            <a:r>
              <a:rPr lang="ar-OM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احسبي السرعة المتجهة لكل موقع ثم مثلي العلاقة بين السرعة المتجهة والزمن.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997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211" y="186915"/>
            <a:ext cx="6755643" cy="631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71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244" y="1173982"/>
            <a:ext cx="4020331" cy="386232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 rot="20375169">
            <a:off x="4858862" y="3136538"/>
            <a:ext cx="2655039" cy="11559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0572376">
            <a:off x="4936529" y="3299020"/>
            <a:ext cx="22637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OM" sz="4800" b="1" cap="none" spc="0" dirty="0" smtClean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 Asifa Bold" panose="02000000000000000000" pitchFamily="50" charset="-78"/>
                <a:ea typeface="GE Asifa Bold" panose="02000000000000000000" pitchFamily="50" charset="-78"/>
                <a:cs typeface="GE Asifa Bold" panose="02000000000000000000" pitchFamily="50" charset="-78"/>
              </a:rPr>
              <a:t>تدريبات</a:t>
            </a:r>
            <a:endParaRPr lang="en-US" sz="4800" b="1" cap="none" spc="0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 Asifa Bold" panose="02000000000000000000" pitchFamily="50" charset="-78"/>
              <a:ea typeface="GE Asifa Bold" panose="02000000000000000000" pitchFamily="50" charset="-78"/>
              <a:cs typeface="GE Asifa Bold" panose="02000000000000000000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766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38"/>
          <a:stretch/>
        </p:blipFill>
        <p:spPr>
          <a:xfrm>
            <a:off x="1842448" y="609438"/>
            <a:ext cx="8707271" cy="564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9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19" y="1740337"/>
            <a:ext cx="10058400" cy="321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2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1"/>
          <p:cNvPicPr preferRelativeResize="0"/>
          <p:nvPr/>
        </p:nvPicPr>
        <p:blipFill rotWithShape="1">
          <a:blip r:embed="rId2">
            <a:alphaModFix/>
          </a:blip>
          <a:srcRect b="0" l="0" r="0" t="59900"/>
          <a:stretch/>
        </p:blipFill>
        <p:spPr>
          <a:xfrm>
            <a:off x="1382742" y="732775"/>
            <a:ext cx="9082376" cy="5096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48" y="256919"/>
            <a:ext cx="10877265" cy="57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73" y="1445408"/>
            <a:ext cx="10058400" cy="361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3" b="56219"/>
          <a:stretch/>
        </p:blipFill>
        <p:spPr>
          <a:xfrm>
            <a:off x="1602600" y="464024"/>
            <a:ext cx="9629508" cy="346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6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" t="48159" r="8854" b="3283"/>
          <a:stretch/>
        </p:blipFill>
        <p:spPr>
          <a:xfrm>
            <a:off x="1854360" y="982637"/>
            <a:ext cx="9132088" cy="410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00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9" b="1493"/>
          <a:stretch/>
        </p:blipFill>
        <p:spPr>
          <a:xfrm>
            <a:off x="1894045" y="382138"/>
            <a:ext cx="9256176" cy="513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7"/>
          <a:stretch/>
        </p:blipFill>
        <p:spPr>
          <a:xfrm>
            <a:off x="2010769" y="354842"/>
            <a:ext cx="9030269" cy="590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41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