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6" r:id="rId2"/>
    <p:sldId id="256" r:id="rId3"/>
    <p:sldId id="281" r:id="rId4"/>
    <p:sldId id="282" r:id="rId5"/>
    <p:sldId id="283" r:id="rId6"/>
    <p:sldId id="286" r:id="rId7"/>
    <p:sldId id="284" r:id="rId8"/>
    <p:sldId id="285" r:id="rId9"/>
    <p:sldId id="287" r:id="rId10"/>
    <p:sldId id="288" r:id="rId11"/>
    <p:sldId id="289" r:id="rId12"/>
    <p:sldId id="290" r:id="rId13"/>
    <p:sldId id="291" r:id="rId14"/>
  </p:sldIdLst>
  <p:sldSz cx="12192000" cy="6858000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886" autoAdjust="0"/>
    <p:restoredTop sz="94660"/>
  </p:normalViewPr>
  <p:slideViewPr>
    <p:cSldViewPr snapToGrid="0">
      <p:cViewPr varScale="1">
        <p:scale>
          <a:sx n="68" d="100"/>
          <a:sy n="68" d="100"/>
        </p:scale>
        <p:origin x="6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0C5548E-58E7-4C36-A38B-4966CBF0FC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A372A1EA-EE7B-4CD3-A021-C278405EFC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8F3782F-A466-4266-8B20-51C28CE66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1194-7E34-45C6-9611-DC0FF67D3CDE}" type="datetimeFigureOut">
              <a:rPr lang="ar-OM" smtClean="0"/>
              <a:t>08/09/1444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260D949-5966-4DD0-AD5C-144960A6D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02A2463-3C51-4DCC-9654-078B2D057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04-119B-4270-B5C2-8EE485F50DC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322306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1A207FC-5CFE-4896-9767-19C50682B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1F9EC0F-9A7A-4872-9DF1-477565267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F28FCD3-B65A-440C-BA6B-827B11780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1194-7E34-45C6-9611-DC0FF67D3CDE}" type="datetimeFigureOut">
              <a:rPr lang="ar-OM" smtClean="0"/>
              <a:t>08/09/1444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6BE2DB5-60F5-48F5-A00F-96F9F6240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B95B496-7E34-44A9-9B63-17BAF6320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04-119B-4270-B5C2-8EE485F50DC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16923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B12F7C0-602E-418C-BA69-9C4D178A4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194BC71-EA67-4607-B778-237CBF39A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6D13C29-B624-4CD8-BB27-277D36506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1194-7E34-45C6-9611-DC0FF67D3CDE}" type="datetimeFigureOut">
              <a:rPr lang="ar-OM" smtClean="0"/>
              <a:t>08/09/1444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6A29243-E62B-4B64-B2D2-FB8E2CFC8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FCF1AB8-FF05-43F0-BAD6-432B1030F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04-119B-4270-B5C2-8EE485F50DC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174863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230647C-778D-40DC-A4DF-0EA8FC3B8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C3F165F-53C2-4D8A-B862-52687E1F6F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FA1470B-EEF3-4C14-B928-6310E96A6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5B86096-BF03-47F7-9E10-5A4E15D1B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1194-7E34-45C6-9611-DC0FF67D3CDE}" type="datetimeFigureOut">
              <a:rPr lang="ar-OM" smtClean="0"/>
              <a:t>08/09/1444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7D9B90B-4417-4D5F-8AA3-64FA405BB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CE90065-F482-49CA-AB12-60A66890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04-119B-4270-B5C2-8EE485F50DC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235118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849EE3D-4FC5-46B3-A67D-83246305F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907251C-BF3E-4F78-A78A-57544B582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CE439A8-572E-44AC-9510-1545081CD2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46EDE8DA-474B-420A-971B-2113E84687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B46C0BF1-BAC0-4CD3-B469-2F1EC714AC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27B00EDD-0A83-4864-BC71-BF5732B39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1194-7E34-45C6-9611-DC0FF67D3CDE}" type="datetimeFigureOut">
              <a:rPr lang="ar-OM" smtClean="0"/>
              <a:t>08/09/1444</a:t>
            </a:fld>
            <a:endParaRPr lang="ar-OM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8D51A328-3636-4904-AE22-A9E2C3233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4E931968-257A-45E9-8D1D-5AC6AD084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04-119B-4270-B5C2-8EE485F50DC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214574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249515D-5A8E-4C98-97F1-899E1B223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D07E5DE8-0DC6-4D75-AA24-1EC236C5A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1194-7E34-45C6-9611-DC0FF67D3CDE}" type="datetimeFigureOut">
              <a:rPr lang="ar-OM" smtClean="0"/>
              <a:t>08/09/1444</a:t>
            </a:fld>
            <a:endParaRPr lang="ar-OM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CAF2170D-5CAA-4E10-A7D1-315BAD47C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2CC28F9F-A7D2-4DA6-B6FA-4CEFF656E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04-119B-4270-B5C2-8EE485F50DC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712443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5E57AB29-2666-4C20-A7F6-779503B89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1194-7E34-45C6-9611-DC0FF67D3CDE}" type="datetimeFigureOut">
              <a:rPr lang="ar-OM" smtClean="0"/>
              <a:t>08/09/1444</a:t>
            </a:fld>
            <a:endParaRPr lang="ar-OM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081A9D0D-6252-4F58-9D4B-FCDC2779A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D7768AF-CCAC-4DEA-B409-DCE68343D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04-119B-4270-B5C2-8EE485F50DC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3671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AB3D3A2-844E-4C0A-915E-D066D44D1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34546C0-7A67-47BE-83EA-F7707D3BA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8939F242-BD91-4B85-9A07-36C8416C11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25CE531-F6E8-45BB-8317-1D99051D4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1194-7E34-45C6-9611-DC0FF67D3CDE}" type="datetimeFigureOut">
              <a:rPr lang="ar-OM" smtClean="0"/>
              <a:t>08/09/1444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AF17E3E-F911-43F5-A125-FADA962DC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943F045-A52E-47F2-846B-BFF601341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04-119B-4270-B5C2-8EE485F50DC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19678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BE1E88A-A7A1-4261-97C9-94E7932CF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61524592-B5EA-4198-9701-8EF425586B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86621598-389C-4397-9F5F-2EB6900D9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FC4268E-DF3D-4628-9E74-B5851AC56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1194-7E34-45C6-9611-DC0FF67D3CDE}" type="datetimeFigureOut">
              <a:rPr lang="ar-OM" smtClean="0"/>
              <a:t>08/09/1444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1DC9344-5FBF-4928-9FBF-278D86BD4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35C9B68-495C-4B18-839A-B4754374F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04-119B-4270-B5C2-8EE485F50DC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054528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CFABDF5-042D-4B34-A367-C396C98C6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4EA8F2F-5EC8-44A1-8346-09D637E1A7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1466E83-585B-4880-856C-61C705DCB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1194-7E34-45C6-9611-DC0FF67D3CDE}" type="datetimeFigureOut">
              <a:rPr lang="ar-OM" smtClean="0"/>
              <a:t>08/09/1444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E17D4DA-7DB7-4EA7-9158-D3F922B6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114DA8A-FAA0-4A82-9C44-065DA2D33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04-119B-4270-B5C2-8EE485F50DC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7432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D08B669F-3E64-4B87-973A-E4BBE6A862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47E43DD7-56B8-469D-81B8-7685CA9CF0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227FCD9-0AD9-4F42-8156-49CC780BD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1194-7E34-45C6-9611-DC0FF67D3CDE}" type="datetimeFigureOut">
              <a:rPr lang="ar-OM" smtClean="0"/>
              <a:t>08/09/1444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1AB32C5-4B3A-46A8-BCB4-EE54AE9AE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A223A98-A0CA-4C36-8FFD-EC2A2AF7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04-119B-4270-B5C2-8EE485F50DC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74657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28ACBE88-917D-4AD3-A078-34A32A9B4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5FFDC3D1-6D88-4596-BE9C-E1F7B15F9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CB4CEB9-D343-40F7-A810-7F3DD7233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41194-7E34-45C6-9611-DC0FF67D3CDE}" type="datetimeFigureOut">
              <a:rPr lang="ar-OM" smtClean="0"/>
              <a:t>08/09/1444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9DE5FF6-0C23-4BCE-BDAA-8B98F9384C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3E5CE8C-41FC-40E9-AF79-45CDAF5260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A2A04-119B-4270-B5C2-8EE485F50DC1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970544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تقسيم ولاية السيب في سلطنة عمان : اقرأ - السوق المفتوح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OM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75" y="443060"/>
            <a:ext cx="6055707" cy="6212264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7343478" y="-144463"/>
            <a:ext cx="4081807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dirty="0" smtClean="0"/>
              <a:t>                                                   </a:t>
            </a:r>
            <a:r>
              <a:rPr lang="ar-OM" sz="4800" dirty="0" smtClean="0">
                <a:solidFill>
                  <a:srgbClr val="FF0000"/>
                </a:solidFill>
              </a:rPr>
              <a:t>قصيدة </a:t>
            </a:r>
          </a:p>
          <a:p>
            <a:r>
              <a:rPr lang="ar-OM" sz="4800" dirty="0" smtClean="0">
                <a:solidFill>
                  <a:srgbClr val="FF0000"/>
                </a:solidFill>
              </a:rPr>
              <a:t>     روضة الحمى</a:t>
            </a:r>
            <a:endParaRPr lang="ar-OM" sz="4800" dirty="0">
              <a:solidFill>
                <a:srgbClr val="FF0000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6607554" y="3041360"/>
            <a:ext cx="5234126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6000" dirty="0" smtClean="0"/>
              <a:t>لابن شيخان السالمي </a:t>
            </a:r>
            <a:endParaRPr lang="ar-OM" sz="60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8217236" y="5462327"/>
            <a:ext cx="2334293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4000" dirty="0">
                <a:solidFill>
                  <a:srgbClr val="92D050"/>
                </a:solidFill>
              </a:rPr>
              <a:t>ا</a:t>
            </a:r>
            <a:r>
              <a:rPr lang="ar-OM" sz="4000" dirty="0" smtClean="0">
                <a:solidFill>
                  <a:srgbClr val="92D050"/>
                </a:solidFill>
              </a:rPr>
              <a:t>لصف التاسع</a:t>
            </a:r>
            <a:endParaRPr lang="ar-OM" sz="40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91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15FFC929-39E9-4B2E-86EB-E73CD1761433}"/>
              </a:ext>
            </a:extLst>
          </p:cNvPr>
          <p:cNvGrpSpPr/>
          <p:nvPr/>
        </p:nvGrpSpPr>
        <p:grpSpPr>
          <a:xfrm>
            <a:off x="3621620" y="69430"/>
            <a:ext cx="7969364" cy="751312"/>
            <a:chOff x="5107619" y="228849"/>
            <a:chExt cx="7084381" cy="658457"/>
          </a:xfrm>
        </p:grpSpPr>
        <p:sp>
          <p:nvSpPr>
            <p:cNvPr id="6" name="عنوان 1">
              <a:extLst>
                <a:ext uri="{FF2B5EF4-FFF2-40B4-BE49-F238E27FC236}">
                  <a16:creationId xmlns:a16="http://schemas.microsoft.com/office/drawing/2014/main" id="{53AB8945-6999-4930-97B9-BA5A1F27B3F0}"/>
                </a:ext>
              </a:extLst>
            </p:cNvPr>
            <p:cNvSpPr txBox="1">
              <a:spLocks/>
            </p:cNvSpPr>
            <p:nvPr/>
          </p:nvSpPr>
          <p:spPr>
            <a:xfrm>
              <a:off x="5255581" y="228849"/>
              <a:ext cx="6936419" cy="655806"/>
            </a:xfrm>
            <a:prstGeom prst="rect">
              <a:avLst/>
            </a:prstGeom>
          </p:spPr>
          <p:txBody>
            <a:bodyPr vert="horz" lIns="91440" tIns="45720" rIns="91440" bIns="45720" rtlCol="1" anchor="b">
              <a:noAutofit/>
            </a:bodyPr>
            <a:lstStyle>
              <a:lvl1pPr algn="ctr" defTabSz="914400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ar-SA" sz="4400" b="1" dirty="0">
                  <a:latin typeface="Aldhabi" panose="01000000000000000000" pitchFamily="2" charset="-78"/>
                  <a:cs typeface="Aldhabi" panose="01000000000000000000" pitchFamily="2" charset="-78"/>
                </a:rPr>
                <a:t>لغة عربية </a:t>
              </a:r>
              <a:r>
                <a:rPr lang="ar-SA" sz="4400" b="1" dirty="0" smtClean="0">
                  <a:latin typeface="Aldhabi" panose="01000000000000000000" pitchFamily="2" charset="-78"/>
                  <a:cs typeface="Aldhabi" panose="01000000000000000000" pitchFamily="2" charset="-78"/>
                </a:rPr>
                <a:t>/قصيدة روضة الحمى</a:t>
              </a:r>
              <a:endParaRPr lang="ar-OM" sz="4400" b="1" dirty="0">
                <a:solidFill>
                  <a:srgbClr val="C00000"/>
                </a:solidFill>
                <a:latin typeface="Aldhabi" panose="01000000000000000000" pitchFamily="2" charset="-78"/>
                <a:cs typeface="Aldhabi" panose="01000000000000000000" pitchFamily="2" charset="-78"/>
              </a:endParaRPr>
            </a:p>
          </p:txBody>
        </p:sp>
        <p:cxnSp>
          <p:nvCxnSpPr>
            <p:cNvPr id="7" name="رابط مستقيم 6">
              <a:extLst>
                <a:ext uri="{FF2B5EF4-FFF2-40B4-BE49-F238E27FC236}">
                  <a16:creationId xmlns:a16="http://schemas.microsoft.com/office/drawing/2014/main" id="{F95F496B-FF85-42CF-A088-DC53724C8E4C}"/>
                </a:ext>
              </a:extLst>
            </p:cNvPr>
            <p:cNvCxnSpPr/>
            <p:nvPr/>
          </p:nvCxnSpPr>
          <p:spPr>
            <a:xfrm flipH="1">
              <a:off x="5107619" y="887306"/>
              <a:ext cx="7084381" cy="0"/>
            </a:xfrm>
            <a:prstGeom prst="line">
              <a:avLst/>
            </a:prstGeom>
            <a:ln w="762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E9E5C21-F34E-4332-B834-124CFA3A966B}"/>
              </a:ext>
            </a:extLst>
          </p:cNvPr>
          <p:cNvSpPr txBox="1"/>
          <p:nvPr/>
        </p:nvSpPr>
        <p:spPr>
          <a:xfrm>
            <a:off x="4713403" y="817717"/>
            <a:ext cx="656791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6000" b="1" dirty="0" smtClean="0">
                <a:latin typeface="Aref_Menna" panose="02000000000000000000" pitchFamily="2" charset="-78"/>
                <a:cs typeface="Aref_Menna" panose="02000000000000000000" pitchFamily="2" charset="-78"/>
              </a:rPr>
              <a:t>مناسبة القصيدة</a:t>
            </a:r>
            <a:endParaRPr lang="ar-OM" sz="6000" dirty="0">
              <a:latin typeface="Aref_Menna" panose="02000000000000000000" pitchFamily="2" charset="-78"/>
              <a:cs typeface="Aref_Menna" panose="02000000000000000000" pitchFamily="2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22956299-B2E3-4670-9E7A-F53229846034}"/>
              </a:ext>
            </a:extLst>
          </p:cNvPr>
          <p:cNvSpPr txBox="1"/>
          <p:nvPr/>
        </p:nvSpPr>
        <p:spPr>
          <a:xfrm>
            <a:off x="1773320" y="2921798"/>
            <a:ext cx="9882141" cy="102335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OM" sz="4400" dirty="0" smtClean="0"/>
              <a:t>وصف </a:t>
            </a:r>
            <a:r>
              <a:rPr lang="ar-OM" sz="4400" dirty="0"/>
              <a:t>الشاعر لمدينة السيب .</a:t>
            </a:r>
            <a:endParaRPr lang="ar-SA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92" y="660793"/>
            <a:ext cx="4949892" cy="575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58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868078" y="0"/>
            <a:ext cx="3236784" cy="13234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4000" dirty="0" smtClean="0"/>
              <a:t>التعريف بالشاعر :</a:t>
            </a:r>
            <a:endParaRPr lang="ar-OM" sz="4000" dirty="0"/>
          </a:p>
          <a:p>
            <a:r>
              <a:rPr lang="ar-OM" sz="4000" dirty="0" smtClean="0">
                <a:solidFill>
                  <a:srgbClr val="FF0000"/>
                </a:solidFill>
              </a:rPr>
              <a:t>ابن شيخان السالمي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C77E4BE8-151E-4406-9AAA-0320BD544875}"/>
              </a:ext>
            </a:extLst>
          </p:cNvPr>
          <p:cNvSpPr txBox="1"/>
          <p:nvPr/>
        </p:nvSpPr>
        <p:spPr>
          <a:xfrm>
            <a:off x="3855563" y="1802233"/>
            <a:ext cx="7909088" cy="28623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pPr>
              <a:lnSpc>
                <a:spcPct val="100000"/>
              </a:lnSpc>
            </a:pPr>
            <a:r>
              <a:rPr lang="ar-OM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الاسم: أبو نذير محمد بن شيخان السالمي </a:t>
            </a:r>
          </a:p>
          <a:p>
            <a:pPr>
              <a:lnSpc>
                <a:spcPct val="100000"/>
              </a:lnSpc>
            </a:pPr>
            <a:r>
              <a:rPr lang="ar-OM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مكان المولد : الحوقين  سنة 1284م </a:t>
            </a:r>
          </a:p>
          <a:p>
            <a:pPr>
              <a:lnSpc>
                <a:spcPct val="100000"/>
              </a:lnSpc>
            </a:pPr>
            <a:r>
              <a:rPr lang="ar-OM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اللقب: شيخ البيان</a:t>
            </a:r>
          </a:p>
          <a:p>
            <a:pPr>
              <a:lnSpc>
                <a:spcPct val="100000"/>
              </a:lnSpc>
            </a:pPr>
            <a:r>
              <a:rPr lang="ar-OM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الصفات :كان ذكيا ، حافظا للشعر العربي...</a:t>
            </a:r>
          </a:p>
          <a:p>
            <a:pPr>
              <a:lnSpc>
                <a:spcPct val="100000"/>
              </a:lnSpc>
            </a:pPr>
            <a:r>
              <a:rPr lang="ar-OM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الوفاة : توفي الشيخ الجليل سنة 1346ه</a:t>
            </a:r>
            <a:endParaRPr lang="ar-OM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563" y="4664555"/>
            <a:ext cx="3924316" cy="2037904"/>
          </a:xfrm>
          <a:prstGeom prst="rect">
            <a:avLst/>
          </a:prstGeom>
        </p:spPr>
      </p:pic>
      <p:sp>
        <p:nvSpPr>
          <p:cNvPr id="3" name="AutoShape 2" descr="قصائد وأشعار الشاعر محمد بن شيخان السالمي أحد شعراء العصر الحديث من عمان |  ديوان الشعر العربي صفحة 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OM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93" y="980387"/>
            <a:ext cx="3572758" cy="572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08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C77E4BE8-151E-4406-9AAA-0320BD544875}"/>
              </a:ext>
            </a:extLst>
          </p:cNvPr>
          <p:cNvSpPr txBox="1"/>
          <p:nvPr/>
        </p:nvSpPr>
        <p:spPr>
          <a:xfrm>
            <a:off x="2375555" y="1864162"/>
            <a:ext cx="8410649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pPr>
              <a:lnSpc>
                <a:spcPct val="100000"/>
              </a:lnSpc>
            </a:pPr>
            <a:endParaRPr lang="ar-OM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C77E4BE8-151E-4406-9AAA-0320BD544875}"/>
              </a:ext>
            </a:extLst>
          </p:cNvPr>
          <p:cNvSpPr txBox="1"/>
          <p:nvPr/>
        </p:nvSpPr>
        <p:spPr>
          <a:xfrm>
            <a:off x="2375555" y="1864164"/>
            <a:ext cx="8410649" cy="45243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pPr>
              <a:lnSpc>
                <a:spcPct val="100000"/>
              </a:lnSpc>
            </a:pPr>
            <a:r>
              <a:rPr lang="ar-OM" dirty="0"/>
              <a:t> </a:t>
            </a:r>
            <a:br>
              <a:rPr lang="ar-OM" dirty="0"/>
            </a:br>
            <a:r>
              <a:rPr lang="ar-OM" sz="4400" dirty="0"/>
              <a:t>1 – الأسلوب سهل مشوق .</a:t>
            </a:r>
            <a:br>
              <a:rPr lang="ar-OM" sz="4400" dirty="0"/>
            </a:br>
            <a:r>
              <a:rPr lang="ar-OM" sz="4400" dirty="0"/>
              <a:t>2 – البعد عن التكلف و الصفة اللفظية .</a:t>
            </a:r>
            <a:br>
              <a:rPr lang="ar-OM" sz="4400" dirty="0"/>
            </a:br>
            <a:r>
              <a:rPr lang="ar-OM" sz="4400" dirty="0"/>
              <a:t>3 – وصف الطبيعة بالسهولة و الرقة .</a:t>
            </a:r>
            <a:br>
              <a:rPr lang="ar-OM" sz="4400" dirty="0"/>
            </a:br>
            <a:r>
              <a:rPr lang="ar-OM" sz="4400" dirty="0"/>
              <a:t>4 – كثرة التكرار و التسلسل في العبارة .</a:t>
            </a:r>
            <a:br>
              <a:rPr lang="ar-OM" sz="4400" dirty="0"/>
            </a:br>
            <a:r>
              <a:rPr lang="ar-OM" sz="4400" dirty="0"/>
              <a:t/>
            </a:r>
            <a:br>
              <a:rPr lang="ar-OM" sz="4400" dirty="0"/>
            </a:br>
            <a:endParaRPr lang="ar-OM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5033913" y="754145"/>
            <a:ext cx="555238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خصائص أسلوب </a:t>
            </a:r>
            <a:r>
              <a:rPr lang="ar-OM" sz="4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الشاعر</a:t>
            </a:r>
            <a:r>
              <a:rPr lang="ar-OM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: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5D9ED466-D189-44F5-AFA5-44AE0630EE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80454" y="582683"/>
            <a:ext cx="2965550" cy="283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22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4488738" y="113121"/>
            <a:ext cx="7172220" cy="698652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dirty="0">
                <a:solidFill>
                  <a:srgbClr val="FF0000"/>
                </a:solidFill>
              </a:rPr>
              <a:t>معاني الكلمات </a:t>
            </a:r>
            <a:r>
              <a:rPr lang="ar-OM" sz="3200" dirty="0" smtClean="0">
                <a:solidFill>
                  <a:srgbClr val="FF0000"/>
                </a:solidFill>
              </a:rPr>
              <a:t>:</a:t>
            </a:r>
          </a:p>
          <a:p>
            <a:r>
              <a:rPr lang="ar-OM" sz="3200" dirty="0"/>
              <a:t/>
            </a:r>
            <a:br>
              <a:rPr lang="ar-OM" sz="3200" dirty="0"/>
            </a:br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>حبذا : صار ذا حبا ً له و تعلقاً فيه ( وهذا أسلوب مدح ) .</a:t>
            </a:r>
            <a:b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>روضة : بستان .</a:t>
            </a:r>
            <a:b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>الحمى : أسم مكان .</a:t>
            </a:r>
            <a:b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 err="1">
                <a:latin typeface="Andalus" panose="02020603050405020304" pitchFamily="18" charset="-78"/>
                <a:cs typeface="Andalus" panose="02020603050405020304" pitchFamily="18" charset="-78"/>
              </a:rPr>
              <a:t>شذاها</a:t>
            </a:r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> : قوة الرائحة .</a:t>
            </a:r>
            <a:b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>فاح : أنتشر .</a:t>
            </a:r>
            <a:b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>ينفي : يبعد .</a:t>
            </a:r>
            <a:b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>أذاها : عللها و مصائبها .</a:t>
            </a:r>
            <a:b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>الصبا : الشوق .</a:t>
            </a:r>
            <a:b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>نداها : عطرها .</a:t>
            </a:r>
            <a:b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>نفحة : الطيب الذي ترتاح له النفس .</a:t>
            </a:r>
            <a:b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>تلبي : تنادي .</a:t>
            </a:r>
            <a:b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ar-OM" sz="32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46" y="660793"/>
            <a:ext cx="4789637" cy="578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91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800520" y="122548"/>
            <a:ext cx="9737888" cy="67710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نشوة : الخبر اول ما يرد .                           </a:t>
            </a:r>
            <a:b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نسيم : الهواء العليل .</a:t>
            </a:r>
            <a:b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بهجة : سرور .</a:t>
            </a:r>
            <a:b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الجنان : جمع جنه وهي الروضة الجميلة .</a:t>
            </a:r>
            <a:b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لثم : قُبله .</a:t>
            </a:r>
          </a:p>
          <a:p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رباها : نواحيها .</a:t>
            </a:r>
            <a:b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فضاها : جوها .</a:t>
            </a:r>
            <a:b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نهله : شربة </a:t>
            </a:r>
            <a:r>
              <a:rPr lang="ar-OM" sz="3200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الظمأن</a:t>
            </a:r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 .</a:t>
            </a:r>
            <a:b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لضاها</a:t>
            </a:r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: عطشاها .</a:t>
            </a:r>
            <a:b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حدائق غلب : بساتين كثيفة .</a:t>
            </a:r>
            <a:b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تدلت : انحدرت ونزلت .</a:t>
            </a:r>
            <a:b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الغضة : الطري الحديث .</a:t>
            </a:r>
            <a:b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محاسن : مزايا .</a:t>
            </a:r>
            <a:b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ar-OM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68" y="480767"/>
            <a:ext cx="4676515" cy="593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50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539787" y="292230"/>
            <a:ext cx="4923207" cy="550920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>رق : طاب </a:t>
            </a:r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>قرة العين : راحة العين </a:t>
            </a:r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>غايات : مفردها غاية : بمعنى الهدف </a:t>
            </a:r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>راية : لواء أو علم </a:t>
            </a:r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>أستوى : أنبسط </a:t>
            </a:r>
            <a:r>
              <a:rPr lang="ar-OM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OM" sz="3200" dirty="0" err="1">
                <a:latin typeface="Andalus" panose="02020603050405020304" pitchFamily="18" charset="-78"/>
                <a:cs typeface="Andalus" panose="02020603050405020304" pitchFamily="18" charset="-78"/>
              </a:rPr>
              <a:t>أكتسا</a:t>
            </a:r>
            <a:r>
              <a:rPr lang="ar-OM" sz="3200" dirty="0">
                <a:latin typeface="Andalus" panose="02020603050405020304" pitchFamily="18" charset="-78"/>
                <a:cs typeface="Andalus" panose="02020603050405020304" pitchFamily="18" charset="-78"/>
              </a:rPr>
              <a:t> : غطا .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5D9ED466-D189-44F5-AFA5-44AE0630EE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20132" y="518474"/>
            <a:ext cx="4093101" cy="44777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4A0031-9F2E-4CF3-B160-C975D41DF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1572504" y="3651458"/>
            <a:ext cx="3058620" cy="179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56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22956299-B2E3-4670-9E7A-F53229846034}"/>
              </a:ext>
            </a:extLst>
          </p:cNvPr>
          <p:cNvSpPr txBox="1"/>
          <p:nvPr/>
        </p:nvSpPr>
        <p:spPr>
          <a:xfrm>
            <a:off x="405353" y="353555"/>
            <a:ext cx="11321589" cy="63206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pPr marL="457200" indent="-457200">
              <a:buFont typeface="Wingdings" panose="05000000000000000000" pitchFamily="2" charset="2"/>
              <a:buChar char="ü"/>
            </a:pPr>
            <a:r>
              <a:rPr lang="ar-OM" dirty="0">
                <a:solidFill>
                  <a:srgbClr val="FF0000"/>
                </a:solidFill>
              </a:rPr>
              <a:t>الفكرة العامة :</a:t>
            </a:r>
            <a:r>
              <a:rPr lang="ar-OM" dirty="0"/>
              <a:t/>
            </a:r>
            <a:br>
              <a:rPr lang="ar-OM" dirty="0"/>
            </a:br>
            <a:r>
              <a:rPr lang="ar-OM" dirty="0"/>
              <a:t>وصف الشاعر لمدينة السيب وشدة </a:t>
            </a:r>
            <a:r>
              <a:rPr lang="ar-OM" dirty="0" err="1"/>
              <a:t>تعلقة</a:t>
            </a:r>
            <a:r>
              <a:rPr lang="ar-OM" dirty="0"/>
              <a:t> بها .</a:t>
            </a:r>
            <a:br>
              <a:rPr lang="ar-OM" dirty="0"/>
            </a:br>
            <a:r>
              <a:rPr lang="ar-OM" dirty="0">
                <a:solidFill>
                  <a:srgbClr val="FF0000"/>
                </a:solidFill>
              </a:rPr>
              <a:t>الأفكار الجزئية :</a:t>
            </a:r>
            <a:r>
              <a:rPr lang="ar-OM" dirty="0"/>
              <a:t/>
            </a:r>
            <a:br>
              <a:rPr lang="ar-OM" dirty="0"/>
            </a:br>
            <a:r>
              <a:rPr lang="ar-OM" dirty="0"/>
              <a:t>(1-2) الأثر الذي </a:t>
            </a:r>
            <a:r>
              <a:rPr lang="ar-OM" dirty="0" smtClean="0"/>
              <a:t>تركه </a:t>
            </a:r>
            <a:r>
              <a:rPr lang="ar-OM" dirty="0" err="1" smtClean="0"/>
              <a:t>الشذا</a:t>
            </a:r>
            <a:r>
              <a:rPr lang="ar-OM" dirty="0" smtClean="0"/>
              <a:t> </a:t>
            </a:r>
            <a:r>
              <a:rPr lang="ar-OM" dirty="0"/>
              <a:t>في جسد الشاعر </a:t>
            </a:r>
            <a:r>
              <a:rPr lang="ar-OM" dirty="0" smtClean="0"/>
              <a:t>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ar-OM" dirty="0"/>
              <a:t/>
            </a:r>
            <a:br>
              <a:rPr lang="ar-OM" dirty="0"/>
            </a:br>
            <a:r>
              <a:rPr lang="ar-OM" dirty="0"/>
              <a:t>( 3-4-5-6 ) مفاتن الطبيعة التي فجرت قريحة الشاعر </a:t>
            </a:r>
            <a:r>
              <a:rPr lang="ar-OM" dirty="0" smtClean="0"/>
              <a:t>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ar-OM" dirty="0"/>
              <a:t/>
            </a:r>
            <a:br>
              <a:rPr lang="ar-OM" dirty="0"/>
            </a:br>
            <a:r>
              <a:rPr lang="ar-OM" dirty="0"/>
              <a:t>( 7-8-9-10-11) معالم السيب التي استوقفت الشاعر </a:t>
            </a:r>
            <a:r>
              <a:rPr lang="ar-OM" dirty="0" smtClean="0"/>
              <a:t>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ar-OM" dirty="0"/>
              <a:t/>
            </a:r>
            <a:br>
              <a:rPr lang="ar-OM" dirty="0"/>
            </a:br>
            <a:r>
              <a:rPr lang="ar-OM" dirty="0"/>
              <a:t>( 12-13-14-15-16) المزايا والصفات التي اتصفت بها معالم السيب </a:t>
            </a:r>
            <a:r>
              <a:rPr lang="ar-OM" dirty="0" smtClean="0"/>
              <a:t>.</a:t>
            </a:r>
            <a:endParaRPr lang="ar-OM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ar-OM" dirty="0" smtClean="0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68" y="480767"/>
            <a:ext cx="4676515" cy="593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5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8791614" y="150829"/>
            <a:ext cx="2614819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600" dirty="0">
                <a:solidFill>
                  <a:srgbClr val="FF0000"/>
                </a:solidFill>
              </a:rPr>
              <a:t>* شرح الأبيات :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1385740" y="1555423"/>
            <a:ext cx="10360058" cy="48320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/>
              <a:t>1 – </a:t>
            </a:r>
            <a:r>
              <a:rPr lang="ar-OM" sz="2800" dirty="0" smtClean="0"/>
              <a:t> </a:t>
            </a:r>
            <a:r>
              <a:rPr lang="ar-OM" sz="2800" dirty="0"/>
              <a:t>يمدح الشاعر مدينة السيب ( حبذا ) و يخصص ذلك البستان الجميل التي تنشر و تفوح منه تلك الرائحة الطيبة الزكية فهذا الرائحة يرتاح اليها الجسم عندما يشمها و يبعد الأذى عنه .</a:t>
            </a:r>
            <a:br>
              <a:rPr lang="ar-OM" sz="2800" dirty="0"/>
            </a:br>
            <a:r>
              <a:rPr lang="ar-OM" sz="2800" dirty="0"/>
              <a:t>2- ( آه ) هذا الشوق لتلك المدينة و بساتينها تجعل ذلك القلب مرتاح و مسرور من تلك الرائحة الزكية ، شبه الشاعر الصبا بالبرود و القلب بالحرارة لشدة حرارة القلب .</a:t>
            </a:r>
            <a:br>
              <a:rPr lang="ar-OM" sz="2800" dirty="0"/>
            </a:br>
            <a:r>
              <a:rPr lang="ar-OM" sz="2800" dirty="0"/>
              <a:t>3- أي ذلك الطيب و الرائحة التي ترتاح لها النفس جعلت تلبي وتنادي لتلك القلوب .</a:t>
            </a:r>
            <a:br>
              <a:rPr lang="ar-OM" sz="2800" dirty="0"/>
            </a:br>
            <a:r>
              <a:rPr lang="ar-OM" sz="2800" dirty="0"/>
              <a:t>هنا شبة الشاعر تلك الرائحة الزكية بإنسان يتكلم و يلبي .</a:t>
            </a:r>
            <a:br>
              <a:rPr lang="ar-OM" sz="2800" dirty="0"/>
            </a:br>
            <a:r>
              <a:rPr lang="ar-OM" sz="2800" dirty="0"/>
              <a:t>4- أي ان الشاعر به نشوة من ذلك الهواء العليل و راحة فيسترد الروح عند اشتمام تلك الرائحة العطرة .</a:t>
            </a:r>
            <a:br>
              <a:rPr lang="ar-OM" sz="2800" dirty="0"/>
            </a:br>
            <a:r>
              <a:rPr lang="ar-OM" sz="2800" dirty="0"/>
              <a:t>5- هذه المدينة ( السيب ) فيها بهجة و سرور دائم من خلال تلك الجنان و البساتين التي توجد فيها و هي أمل و مطلب كل شخص و عاشق و مغرم فيها يقبل أرضها و ترابها .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5D9ED466-D189-44F5-AFA5-44AE0630EE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2170" y="339364"/>
            <a:ext cx="3527492" cy="183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81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99620" y="216818"/>
            <a:ext cx="11255603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200" dirty="0"/>
              <a:t>6- كم ------ الخبرية تدل على الكثرة أي كم من تلك الأشخاص و القلوب التي تقلبت في نواحيها و جوانبها ، و يدل على كثرة الأشخاص التي تنفست و سكنت تلك المدينة .</a:t>
            </a:r>
            <a:br>
              <a:rPr lang="ar-OM" sz="3200" dirty="0"/>
            </a:br>
            <a:r>
              <a:rPr lang="ar-OM" sz="3200" dirty="0"/>
              <a:t>7- هنا يمدح الشاعر </a:t>
            </a:r>
            <a:r>
              <a:rPr lang="ar-OM" sz="3200" dirty="0" smtClean="0"/>
              <a:t>ذلك </a:t>
            </a:r>
            <a:r>
              <a:rPr lang="ar-OM" sz="3200" dirty="0"/>
              <a:t>الوديان الموجودان في مدينة السيب ، و يؤكد الشاعر على كثرة الشاربين من الناس من </a:t>
            </a:r>
            <a:r>
              <a:rPr lang="ar-OM" sz="3200" dirty="0" smtClean="0"/>
              <a:t>ذلك </a:t>
            </a:r>
            <a:r>
              <a:rPr lang="ar-OM" sz="3200" dirty="0"/>
              <a:t>الوادي وروي ظمأهم و عطشهم منه .</a:t>
            </a:r>
            <a:br>
              <a:rPr lang="ar-OM" sz="3200" dirty="0"/>
            </a:br>
            <a:r>
              <a:rPr lang="ar-OM" sz="3200" dirty="0"/>
              <a:t>8- أي كثرت بها تلك الأشجار والبساتين الغناء الكثيفة </a:t>
            </a:r>
            <a:r>
              <a:rPr lang="ar-OM" sz="3200" dirty="0" smtClean="0"/>
              <a:t>فانحنت </a:t>
            </a:r>
            <a:r>
              <a:rPr lang="ar-OM" sz="3200" dirty="0"/>
              <a:t>بظلالها وكثافتها على تلك </a:t>
            </a:r>
            <a:r>
              <a:rPr lang="ar-OM" sz="3200" dirty="0" smtClean="0"/>
              <a:t>المدينة</a:t>
            </a:r>
            <a:r>
              <a:rPr lang="ar-OM" sz="3200" dirty="0"/>
              <a:t> .</a:t>
            </a:r>
            <a:br>
              <a:rPr lang="ar-OM" sz="3200" dirty="0"/>
            </a:br>
            <a:r>
              <a:rPr lang="ar-OM" sz="3200" dirty="0"/>
              <a:t>9- يتمنى الشاعر ان يزور مدينة السيب يوماً ما ويتمنى أن نحظى تلك المدينة فتدخل في نفسة وتعجب </a:t>
            </a:r>
            <a:r>
              <a:rPr lang="ar-OM" sz="3200" dirty="0" smtClean="0"/>
              <a:t>به </a:t>
            </a:r>
            <a:r>
              <a:rPr lang="ar-OM" sz="3200" dirty="0"/>
              <a:t>. شبه السيب </a:t>
            </a:r>
            <a:r>
              <a:rPr lang="ar-OM" sz="3200" dirty="0" smtClean="0"/>
              <a:t>بإنسان له </a:t>
            </a:r>
            <a:r>
              <a:rPr lang="ar-OM" sz="3200" dirty="0"/>
              <a:t>مشاعر فيستقبله </a:t>
            </a:r>
            <a:r>
              <a:rPr lang="ar-OM" sz="3200" dirty="0" smtClean="0"/>
              <a:t>ويحبه </a:t>
            </a:r>
            <a:r>
              <a:rPr lang="ar-OM" sz="3200" dirty="0"/>
              <a:t>وتدخل نفسة فيها .</a:t>
            </a:r>
            <a:br>
              <a:rPr lang="ar-OM" sz="3200" dirty="0"/>
            </a:br>
            <a:r>
              <a:rPr lang="ar-OM" sz="3200" dirty="0"/>
              <a:t>10- يصف تلك </a:t>
            </a:r>
            <a:r>
              <a:rPr lang="ar-OM" sz="3200" dirty="0" smtClean="0"/>
              <a:t>المدينة </a:t>
            </a:r>
            <a:r>
              <a:rPr lang="ar-OM" sz="3200" dirty="0"/>
              <a:t>ويقول بأنها طرية وحديثة ومدينه جميلة فيحبى </a:t>
            </a:r>
            <a:r>
              <a:rPr lang="ar-OM" sz="3200" dirty="0" smtClean="0"/>
              <a:t>ذلك</a:t>
            </a:r>
            <a:r>
              <a:rPr lang="ar-OM" sz="3200" dirty="0"/>
              <a:t> التراب رائحة </a:t>
            </a:r>
            <a:r>
              <a:rPr lang="ar-OM" sz="3200" dirty="0" err="1"/>
              <a:t>شذاها</a:t>
            </a:r>
            <a:r>
              <a:rPr lang="ar-OM" sz="3200" dirty="0"/>
              <a:t> وعطرها .</a:t>
            </a: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66" y="4581428"/>
            <a:ext cx="3685881" cy="207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7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509047" y="499620"/>
            <a:ext cx="11274457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/>
              <a:t>10- يصف تلك </a:t>
            </a:r>
            <a:r>
              <a:rPr lang="ar-OM" sz="2800" dirty="0" smtClean="0"/>
              <a:t>المدينة </a:t>
            </a:r>
            <a:r>
              <a:rPr lang="ar-OM" sz="2800" dirty="0"/>
              <a:t>ويقول بأنها طرية وحديثة ومدينه جميلة فيحبى </a:t>
            </a:r>
            <a:r>
              <a:rPr lang="ar-OM" sz="2800" dirty="0" smtClean="0"/>
              <a:t>ذلك</a:t>
            </a:r>
            <a:r>
              <a:rPr lang="ar-OM" sz="2800" dirty="0"/>
              <a:t> التراب رائحة </a:t>
            </a:r>
            <a:r>
              <a:rPr lang="ar-OM" sz="2800" dirty="0" err="1"/>
              <a:t>شذاها</a:t>
            </a:r>
            <a:r>
              <a:rPr lang="ar-OM" sz="2800" dirty="0"/>
              <a:t> وعطرها .</a:t>
            </a:r>
            <a:br>
              <a:rPr lang="ar-OM" sz="2800" dirty="0"/>
            </a:br>
            <a:r>
              <a:rPr lang="ar-OM" sz="2800" dirty="0"/>
              <a:t>11- يستعجب الشاعر من </a:t>
            </a:r>
            <a:r>
              <a:rPr lang="ar-OM" sz="2800" dirty="0" smtClean="0"/>
              <a:t>نفسه </a:t>
            </a:r>
            <a:r>
              <a:rPr lang="ar-OM" sz="2800" dirty="0"/>
              <a:t>ويقول لا ألوم نفسي إذا سكرت وأعجبت بها فهذه </a:t>
            </a:r>
            <a:r>
              <a:rPr lang="ar-OM" sz="2800" dirty="0" smtClean="0"/>
              <a:t>المدينة </a:t>
            </a:r>
            <a:r>
              <a:rPr lang="ar-OM" sz="2800" dirty="0"/>
              <a:t>نفحة وصبية بعدها .</a:t>
            </a:r>
            <a:br>
              <a:rPr lang="ar-OM" sz="2800" dirty="0"/>
            </a:br>
            <a:r>
              <a:rPr lang="ar-OM" sz="2800" dirty="0"/>
              <a:t>12- يصف السيب بأنها جنة قد تميزت بصفات ومزايا وخصائص كثيرة فمن تلك الصفات التي تميزت بها صفاء ماؤها ونسيمها وهواءاها العليل .</a:t>
            </a:r>
            <a:br>
              <a:rPr lang="ar-OM" sz="2800" dirty="0"/>
            </a:br>
            <a:r>
              <a:rPr lang="ar-OM" sz="2800" dirty="0"/>
              <a:t>13- أي ينام فيها الأنسان قرير العين مرتاح البال مسرور القلب فهي هدف كل إنسان ينال الرضى من تلك </a:t>
            </a:r>
            <a:r>
              <a:rPr lang="ar-OM" sz="2800" dirty="0" smtClean="0"/>
              <a:t>المدينة</a:t>
            </a:r>
            <a:r>
              <a:rPr lang="ar-OM" sz="2800" dirty="0"/>
              <a:t> .</a:t>
            </a:r>
            <a:br>
              <a:rPr lang="ar-OM" sz="2800" dirty="0"/>
            </a:br>
            <a:r>
              <a:rPr lang="ar-OM" sz="2800" dirty="0"/>
              <a:t>14- أي أن تلك </a:t>
            </a:r>
            <a:r>
              <a:rPr lang="ar-OM" sz="2800" dirty="0" smtClean="0"/>
              <a:t>المدينة </a:t>
            </a:r>
            <a:r>
              <a:rPr lang="ar-OM" sz="2800" dirty="0"/>
              <a:t>رفعت لواء وراية السرور وانبسطت الأرض في جميع البلاد من تلك الراية واللواء .</a:t>
            </a:r>
            <a:br>
              <a:rPr lang="ar-OM" sz="2800" dirty="0"/>
            </a:br>
            <a:r>
              <a:rPr lang="ar-OM" sz="2800" dirty="0"/>
              <a:t/>
            </a:r>
            <a:br>
              <a:rPr lang="ar-OM" sz="2800" dirty="0"/>
            </a:br>
            <a:endParaRPr lang="ar-OM" sz="2800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323F35E3-A07B-4651-B0C5-0767E0DCBD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745"/>
          <a:stretch/>
        </p:blipFill>
        <p:spPr>
          <a:xfrm>
            <a:off x="7456601" y="4632133"/>
            <a:ext cx="3101418" cy="216528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68" y="4260915"/>
            <a:ext cx="4676515" cy="246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52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22168" y="669303"/>
            <a:ext cx="11142483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dirty="0" smtClean="0"/>
              <a:t>15-</a:t>
            </a:r>
            <a:r>
              <a:rPr lang="ar-OM" sz="2800" dirty="0"/>
              <a:t> شبة الدهر بإنسان يخلع كل صفة سيئة فيها وألبسها كل الطيب والحسن والجمال مع جميع جوانبها .</a:t>
            </a:r>
            <a:br>
              <a:rPr lang="ar-OM" sz="2800" dirty="0"/>
            </a:br>
            <a:r>
              <a:rPr lang="ar-OM" sz="2800" dirty="0"/>
              <a:t>16- يتمنى الشاعر لو كانت نجوم السماء كلها تركب وتعلو هذه المدينة فقط لكي يدوم النور والضياء فيها .</a:t>
            </a:r>
            <a:br>
              <a:rPr lang="ar-OM" sz="2800" dirty="0"/>
            </a:br>
            <a:endParaRPr lang="ar-OM" sz="2800" dirty="0"/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323F35E3-A07B-4651-B0C5-0767E0DCBD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745"/>
          <a:stretch/>
        </p:blipFill>
        <p:spPr>
          <a:xfrm>
            <a:off x="4656841" y="2554664"/>
            <a:ext cx="4176074" cy="41547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4A0031-9F2E-4CF3-B160-C975D41DF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1355687" y="3312094"/>
            <a:ext cx="3058620" cy="179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4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88;gd330be503a_0_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18409" y="626702"/>
            <a:ext cx="4334039" cy="233756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مربع نص 4"/>
          <p:cNvSpPr txBox="1"/>
          <p:nvPr/>
        </p:nvSpPr>
        <p:spPr>
          <a:xfrm>
            <a:off x="4798244" y="2964268"/>
            <a:ext cx="6376265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/>
            <a:r>
              <a:rPr lang="ar-SA" sz="4800" dirty="0" smtClean="0">
                <a:solidFill>
                  <a:schemeClr val="dk1"/>
                </a:solidFill>
                <a:highlight>
                  <a:schemeClr val="lt1"/>
                </a:highligh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على حسن المتابعة والإصغاء</a:t>
            </a:r>
            <a:endParaRPr lang="ar-SA" sz="4800" dirty="0">
              <a:solidFill>
                <a:schemeClr val="dk1"/>
              </a:solidFill>
              <a:highlight>
                <a:schemeClr val="lt1"/>
              </a:highlight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6" name="AutoShape 2" descr="انجاز : بشرى بوكيو مختصة في التربية الخاصة للتلاميذ في وضعية إعاقة صعوبات  التعلم الخاصة. - ppt télécharg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OM"/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02" y="160339"/>
            <a:ext cx="4345756" cy="65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07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930</Words>
  <Application>Microsoft Office PowerPoint</Application>
  <PresentationFormat>شاشة عريضة</PresentationFormat>
  <Paragraphs>36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10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24" baseType="lpstr">
      <vt:lpstr>Aldhabi</vt:lpstr>
      <vt:lpstr>Andalus</vt:lpstr>
      <vt:lpstr>Aref_Menna</vt:lpstr>
      <vt:lpstr>Arial</vt:lpstr>
      <vt:lpstr>Calibri</vt:lpstr>
      <vt:lpstr>Calibri Light</vt:lpstr>
      <vt:lpstr>Cascadia Code</vt:lpstr>
      <vt:lpstr>Dubai Medium</vt:lpstr>
      <vt:lpstr>Times New Roman</vt:lpstr>
      <vt:lpstr>Wingdings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asma.algassimi44</dc:creator>
  <cp:lastModifiedBy>Lenovo</cp:lastModifiedBy>
  <cp:revision>48</cp:revision>
  <dcterms:created xsi:type="dcterms:W3CDTF">2022-01-20T15:46:20Z</dcterms:created>
  <dcterms:modified xsi:type="dcterms:W3CDTF">2023-03-29T17:29:36Z</dcterms:modified>
</cp:coreProperties>
</file>