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1C0B9D1D-3C91-41DC-8C44-F5A61AFB6F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36bc1f40e8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36bc1f40e8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42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13e9841f78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13e9841f78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3d86ee9e29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3d86ee9e29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66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81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3d86ee9e29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3d86ee9e29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6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078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6bc1f40e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6bc1f40e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90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13dbb1cda9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13dbb1cda9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600" y="1294025"/>
            <a:ext cx="44655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37425" y="3471200"/>
            <a:ext cx="3015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 rot="-49926">
            <a:off x="714815" y="2909430"/>
            <a:ext cx="4462071" cy="364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945504" y="2774252"/>
            <a:ext cx="3555524" cy="2452502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88850" y="-258300"/>
            <a:ext cx="2821417" cy="1531094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-655150" y="-2870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29805">
            <a:off x="-210216" y="359212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 flipH="1">
            <a:off x="3382075" y="2493175"/>
            <a:ext cx="50487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 flipH="1">
            <a:off x="5246275" y="3259413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811250" y="1277475"/>
            <a:ext cx="1401000" cy="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6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900"/>
              <a:buNone/>
              <a:defRPr sz="89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-398999" y="207542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722820" y="-1844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6106633" flipH="1">
            <a:off x="7906770" y="2862344"/>
            <a:ext cx="1048011" cy="3682740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543693" flipH="1">
            <a:off x="-1387195" y="-282101"/>
            <a:ext cx="2821459" cy="1531117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451225" y="248070"/>
            <a:ext cx="7610971" cy="1406320"/>
            <a:chOff x="451225" y="248070"/>
            <a:chExt cx="7610971" cy="1406320"/>
          </a:xfrm>
        </p:grpSpPr>
        <p:sp>
          <p:nvSpPr>
            <p:cNvPr id="27" name="Google Shape;27;p3"/>
            <p:cNvSpPr/>
            <p:nvPr/>
          </p:nvSpPr>
          <p:spPr>
            <a:xfrm flipH="1">
              <a:off x="451225" y="15283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936750" y="720463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9" name="Google Shape;29;p3"/>
            <p:cNvGrpSpPr/>
            <p:nvPr/>
          </p:nvGrpSpPr>
          <p:grpSpPr>
            <a:xfrm rot="-474571" flipH="1">
              <a:off x="1355336" y="277950"/>
              <a:ext cx="462802" cy="412658"/>
              <a:chOff x="2811050" y="2544800"/>
              <a:chExt cx="156900" cy="13990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 rot="10800000" flipH="1">
            <a:off x="-324375" y="3467437"/>
            <a:ext cx="4262548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6288475" y="-4850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1623720">
            <a:off x="8805653" y="1812458"/>
            <a:ext cx="300051" cy="310088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4446550" y="465722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3" name="Google Shape;63;p6"/>
          <p:cNvSpPr/>
          <p:nvPr/>
        </p:nvSpPr>
        <p:spPr>
          <a:xfrm>
            <a:off x="587775" y="41996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4" name="Google Shape;64;p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0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31512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5654900" y="314669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 flipH="1">
            <a:off x="-696175" y="-5664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/>
          <p:nvPr/>
        </p:nvSpPr>
        <p:spPr>
          <a:xfrm rot="6880749">
            <a:off x="-212759" y="3159701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/>
          <p:nvPr/>
        </p:nvSpPr>
        <p:spPr>
          <a:xfrm rot="10136049">
            <a:off x="7483104" y="-214964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/>
          <p:nvPr/>
        </p:nvSpPr>
        <p:spPr>
          <a:xfrm>
            <a:off x="5486225" y="3117573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 flipH="1">
            <a:off x="-638354" y="-113100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6880749">
            <a:off x="49991" y="30612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 rot="10136049">
            <a:off x="7406904" y="-291164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3"/>
          <p:cNvGrpSpPr/>
          <p:nvPr/>
        </p:nvGrpSpPr>
        <p:grpSpPr>
          <a:xfrm rot="-778282">
            <a:off x="8566291" y="2749845"/>
            <a:ext cx="501252" cy="446925"/>
            <a:chOff x="2811050" y="2544800"/>
            <a:chExt cx="156900" cy="139900"/>
          </a:xfrm>
        </p:grpSpPr>
        <p:sp>
          <p:nvSpPr>
            <p:cNvPr id="138" name="Google Shape;138;p13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2045350" y="30725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1026850" y="3149250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2045340" y="33467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3"/>
          </p:nvPr>
        </p:nvSpPr>
        <p:spPr>
          <a:xfrm>
            <a:off x="2045350" y="16592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1026850" y="1743375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5"/>
          </p:nvPr>
        </p:nvSpPr>
        <p:spPr>
          <a:xfrm>
            <a:off x="2045340" y="19283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/>
          </p:nvPr>
        </p:nvSpPr>
        <p:spPr>
          <a:xfrm>
            <a:off x="5839700" y="16592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7" hasCustomPrompt="1"/>
          </p:nvPr>
        </p:nvSpPr>
        <p:spPr>
          <a:xfrm>
            <a:off x="4836975" y="1743375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8"/>
          </p:nvPr>
        </p:nvSpPr>
        <p:spPr>
          <a:xfrm>
            <a:off x="5839700" y="19283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9"/>
          </p:nvPr>
        </p:nvSpPr>
        <p:spPr>
          <a:xfrm>
            <a:off x="5839700" y="30725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6975" y="3149250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4"/>
          </p:nvPr>
        </p:nvSpPr>
        <p:spPr>
          <a:xfrm>
            <a:off x="5839700" y="33455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5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 rot="10800000" flipH="1">
            <a:off x="-356400" y="-6904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"/>
          <p:cNvSpPr/>
          <p:nvPr/>
        </p:nvSpPr>
        <p:spPr>
          <a:xfrm rot="4023784" flipH="1">
            <a:off x="461903" y="3299667"/>
            <a:ext cx="300059" cy="31008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"/>
          <p:cNvSpPr/>
          <p:nvPr/>
        </p:nvSpPr>
        <p:spPr>
          <a:xfrm flipH="1">
            <a:off x="8725738" y="16360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27" name="Google Shape;327;p26"/>
          <p:cNvSpPr/>
          <p:nvPr/>
        </p:nvSpPr>
        <p:spPr>
          <a:xfrm rot="-2422766" flipH="1">
            <a:off x="8360991" y="20352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1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430374" y="216187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5542303" y="-419675"/>
            <a:ext cx="4614140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528768" y="-517858"/>
            <a:ext cx="2327087" cy="2561425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7982979" y="2786120"/>
            <a:ext cx="1048019" cy="368276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858095">
            <a:off x="485178" y="3735442"/>
            <a:ext cx="125447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8550196" y="2888601"/>
            <a:ext cx="300040" cy="310100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72" r:id="rId7"/>
    <p:sldLayoutId id="2147483673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microsoft.com/office/2007/relationships/hdphoto" Target="../media/hdphoto2.wdp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/>
          <p:nvPr/>
        </p:nvSpPr>
        <p:spPr>
          <a:xfrm rot="-50188">
            <a:off x="1725269" y="1395583"/>
            <a:ext cx="5500666" cy="10338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0"/>
          <p:cNvSpPr txBox="1">
            <a:spLocks noGrp="1"/>
          </p:cNvSpPr>
          <p:nvPr>
            <p:ph type="ctrTitle" idx="2"/>
          </p:nvPr>
        </p:nvSpPr>
        <p:spPr>
          <a:xfrm rot="-49926">
            <a:off x="2244567" y="2604132"/>
            <a:ext cx="4462071" cy="364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أ. سناء الخصيبية</a:t>
            </a:r>
            <a:endParaRPr dirty="0">
              <a:solidFill>
                <a:schemeClr val="tx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DA885B1-88C4-44BE-8601-1AE6DB18DF4F}"/>
              </a:ext>
            </a:extLst>
          </p:cNvPr>
          <p:cNvSpPr/>
          <p:nvPr/>
        </p:nvSpPr>
        <p:spPr>
          <a:xfrm>
            <a:off x="2014248" y="1558565"/>
            <a:ext cx="5115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طرق فصل المواد وتنقيتها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50"/>
          <p:cNvSpPr txBox="1">
            <a:spLocks noGrp="1"/>
          </p:cNvSpPr>
          <p:nvPr>
            <p:ph type="title"/>
          </p:nvPr>
        </p:nvSpPr>
        <p:spPr>
          <a:xfrm>
            <a:off x="806579" y="310029"/>
            <a:ext cx="7530840" cy="394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OM" sz="2000" b="1" dirty="0">
                <a:solidFill>
                  <a:schemeClr val="accent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عملية فصل الايثانول عن الماء باستخدام عملية التقطير التجزيئي</a:t>
            </a:r>
            <a:br>
              <a:rPr lang="en-US" sz="2000" b="1" dirty="0">
                <a:solidFill>
                  <a:schemeClr val="accent3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endParaRPr sz="2000" dirty="0">
              <a:solidFill>
                <a:schemeClr val="accent3"/>
              </a:solidFill>
            </a:endParaRPr>
          </a:p>
        </p:txBody>
      </p:sp>
      <p:graphicFrame>
        <p:nvGraphicFramePr>
          <p:cNvPr id="1465" name="Google Shape;1465;p50"/>
          <p:cNvGraphicFramePr/>
          <p:nvPr>
            <p:extLst>
              <p:ext uri="{D42A27DB-BD31-4B8C-83A1-F6EECF244321}">
                <p14:modId xmlns:p14="http://schemas.microsoft.com/office/powerpoint/2010/main" val="3401377742"/>
              </p:ext>
            </p:extLst>
          </p:nvPr>
        </p:nvGraphicFramePr>
        <p:xfrm>
          <a:off x="1692669" y="800669"/>
          <a:ext cx="6058465" cy="3802218"/>
        </p:xfrm>
        <a:graphic>
          <a:graphicData uri="http://schemas.openxmlformats.org/drawingml/2006/table">
            <a:tbl>
              <a:tblPr>
                <a:noFill/>
                <a:tableStyleId>{1C0B9D1D-3C91-41DC-8C44-F5A61AFB6F36}</a:tableStyleId>
              </a:tblPr>
              <a:tblGrid>
                <a:gridCol w="204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6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</a:pPr>
                      <a:r>
                        <a:rPr lang="ar-OM" sz="24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ea typeface="Bowlby One SC"/>
                          <a:cs typeface="Dubai Light" panose="020B0303030403030204" pitchFamily="34" charset="-78"/>
                          <a:sym typeface="Bowlby One SC"/>
                        </a:rPr>
                        <a:t>3</a:t>
                      </a:r>
                      <a:endParaRPr sz="24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Bowlby One SC"/>
                        <a:cs typeface="Dubai Light" panose="020B0303030403030204" pitchFamily="34" charset="-78"/>
                        <a:sym typeface="Bowlby One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C2A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</a:pPr>
                      <a:r>
                        <a:rPr lang="ar-OM" sz="28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ea typeface="Bowlby One SC"/>
                          <a:cs typeface="Dubai Light" panose="020B0303030403030204" pitchFamily="34" charset="-78"/>
                          <a:sym typeface="Bowlby One SC"/>
                        </a:rPr>
                        <a:t>2</a:t>
                      </a:r>
                      <a:endParaRPr sz="20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Bowlby One SC"/>
                        <a:cs typeface="Dubai Light" panose="020B0303030403030204" pitchFamily="34" charset="-78"/>
                        <a:sym typeface="Bowlby One S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C2A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32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ea typeface="Bowlby One SC"/>
                          <a:cs typeface="Dubai Light" panose="020B0303030403030204" pitchFamily="34" charset="-78"/>
                          <a:sym typeface="Bowlby One SC"/>
                        </a:rPr>
                        <a:t>1</a:t>
                      </a:r>
                      <a:endParaRPr sz="20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Bowlby One SC"/>
                        <a:cs typeface="Dubai Light" panose="020B0303030403030204" pitchFamily="34" charset="-78"/>
                        <a:sym typeface="Bowlby One S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4986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C2A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ar-OM" sz="14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وبعد أن يتم تقطير الإيثانول ترتفع درجة الحرارة إلى 100 درجة حيث يتبخر الماء ويرتفع بخاره إلى أعلى العمود , عند 100 درجة وتضل درجة الحرارة ثابتة مرة أخرى , حيث يبدأ بخار الماء بالتكثف ومن ثم تقطيره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Didact Gothic"/>
                        <a:cs typeface="Dubai Light" panose="020B0303030403030204" pitchFamily="34" charset="-78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4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ea typeface="Roboto"/>
                          <a:cs typeface="Dubai Light" panose="020B0303030403030204" pitchFamily="34" charset="-78"/>
                          <a:sym typeface="Roboto"/>
                        </a:rPr>
                        <a:t>أما الماء فإنه يتكثف في العمود ويتدفق عائدا إلى الدورق لأن درجة حرارة العمود أدنى من 100 درجة سيليزية 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OM" sz="14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cs typeface="Dubai Light" panose="020B0303030403030204" pitchFamily="34" charset="-78"/>
                          <a:sym typeface="Roboto"/>
                        </a:rPr>
                        <a:t>ترتفع درجة الحرارة على ميزان الحرارة عندما يرتفع بخار الساخن ويصل إلى أعلى العمود بمجرد أن تصل الحرارة 78 درجة يبدأ الإيثانول بالتكثف ويتدفق أسفل المكثف ليتم جمعه</a:t>
                      </a:r>
                      <a:endParaRPr lang="ar-OM" sz="16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cs typeface="Dubai Light" panose="020B0303030403030204" pitchFamily="34" charset="-78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Didact Gothic"/>
                        <a:cs typeface="Dubai Light" panose="020B0303030403030204" pitchFamily="34" charset="-78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ar-OM" sz="1400" b="0" dirty="0">
                          <a:solidFill>
                            <a:schemeClr val="tx1"/>
                          </a:solidFill>
                          <a:latin typeface="Dubai Light" panose="020B0303030403030204" pitchFamily="34" charset="-78"/>
                          <a:cs typeface="Dubai Light" panose="020B0303030403030204" pitchFamily="34" charset="-78"/>
                        </a:rPr>
                        <a:t>يغلي الإيثانول عند 78 درجة سيليزية بينما يغلي الماء عند 100 درجة سيليزية . حيث يتبخر الايثانول أولا ويمر عبر المكثف عندما تتجاوز درجة حرارة العمود درجة غليانه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2A19"/>
                        </a:buClr>
                        <a:buSzPts val="1100"/>
                        <a:buFont typeface="Arial"/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  <a:latin typeface="Dubai Light" panose="020B0303030403030204" pitchFamily="34" charset="-78"/>
                        <a:ea typeface="Didact Gothic"/>
                        <a:cs typeface="Dubai Light" panose="020B0303030403030204" pitchFamily="34" charset="-78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4986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2984935" y="1412063"/>
            <a:ext cx="5400266" cy="2894707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-171464" y="1326498"/>
            <a:ext cx="3143269" cy="2688502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103747" y="792588"/>
            <a:ext cx="1824193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 err="1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الكروماتوجرافيا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205293" y="1857211"/>
            <a:ext cx="507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من خلاله فصل مادتين مختلفتين </a:t>
            </a:r>
            <a:r>
              <a:rPr lang="ar-OM" sz="1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(صلبة أو سائلة )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عدة مواد موجودة في المحلول .</a:t>
            </a:r>
          </a:p>
          <a:p>
            <a:pPr algn="ctr"/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من خلالها معرفة إذا كان المحلول ملوثا أم لا مثل تلوث الغذاء أو ماء الشرب . حيث يستخدم الكثير من المذيبات العضوية التي تحتوي على كربون مثل الايثانول وحمض </a:t>
            </a:r>
            <a:r>
              <a:rPr lang="ar-OM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الايثانوك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والبربانون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(الاسيتون) عند استخدام مذيب عضوي يتم استخدام حوض زجاجي لتفادي تبخر المذيب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B7BF6735-D344-47B3-81AD-DCF5CA70A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6" t="4547" r="4151" b="18902"/>
          <a:stretch/>
        </p:blipFill>
        <p:spPr bwMode="auto">
          <a:xfrm>
            <a:off x="468170" y="1620654"/>
            <a:ext cx="1864000" cy="22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61"/>
          <p:cNvSpPr txBox="1">
            <a:spLocks noGrp="1"/>
          </p:cNvSpPr>
          <p:nvPr>
            <p:ph type="title"/>
          </p:nvPr>
        </p:nvSpPr>
        <p:spPr>
          <a:xfrm>
            <a:off x="695100" y="219294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OM" sz="2000" b="1" dirty="0">
                <a:latin typeface="Dubai" panose="020B0503030403030204" pitchFamily="34" charset="-78"/>
                <a:cs typeface="Dubai" panose="020B0503030403030204" pitchFamily="34" charset="-78"/>
              </a:rPr>
              <a:t>مراحل المختلفة لإجراء </a:t>
            </a:r>
            <a:r>
              <a:rPr lang="ar-OM" sz="2000" b="1" dirty="0" err="1">
                <a:latin typeface="Dubai" panose="020B0503030403030204" pitchFamily="34" charset="-78"/>
                <a:cs typeface="Dubai" panose="020B0503030403030204" pitchFamily="34" charset="-78"/>
              </a:rPr>
              <a:t>كروماتوجرافيا</a:t>
            </a:r>
            <a:r>
              <a:rPr lang="ar-OM" sz="2000" b="1" dirty="0">
                <a:latin typeface="Dubai" panose="020B0503030403030204" pitchFamily="34" charset="-78"/>
                <a:cs typeface="Dubai" panose="020B0503030403030204" pitchFamily="34" charset="-78"/>
              </a:rPr>
              <a:t> الورق </a:t>
            </a:r>
            <a:b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sz="2000" dirty="0"/>
          </a:p>
        </p:txBody>
      </p:sp>
      <p:cxnSp>
        <p:nvCxnSpPr>
          <p:cNvPr id="2212" name="Google Shape;2212;p61"/>
          <p:cNvCxnSpPr/>
          <p:nvPr/>
        </p:nvCxnSpPr>
        <p:spPr>
          <a:xfrm>
            <a:off x="695100" y="2539275"/>
            <a:ext cx="775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4" name="Google Shape;2214;p61"/>
          <p:cNvSpPr txBox="1"/>
          <p:nvPr/>
        </p:nvSpPr>
        <p:spPr>
          <a:xfrm flipH="1">
            <a:off x="905516" y="2922681"/>
            <a:ext cx="2280300" cy="123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16" name="Google Shape;2216;p61"/>
          <p:cNvSpPr txBox="1"/>
          <p:nvPr/>
        </p:nvSpPr>
        <p:spPr>
          <a:xfrm flipH="1">
            <a:off x="746358" y="2839131"/>
            <a:ext cx="2194502" cy="168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4C2A19"/>
              </a:buClr>
              <a:buSzPts val="1100"/>
            </a:pPr>
            <a:r>
              <a:rPr lang="ar-OM" sz="1600" b="1" dirty="0"/>
              <a:t>تكتمل عملية فصل المخلوط. تتوزع المكونات المختلفة بشكل متسلسل على طول الورقة , بشكل يشبه العدائين في سباق الجري </a:t>
            </a:r>
            <a:endParaRPr lang="en-U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18" name="Google Shape;2218;p61"/>
          <p:cNvSpPr txBox="1"/>
          <p:nvPr/>
        </p:nvSpPr>
        <p:spPr>
          <a:xfrm flipH="1">
            <a:off x="5934281" y="2906566"/>
            <a:ext cx="2280300" cy="161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ar-OM" b="1" dirty="0"/>
              <a:t>توضع نقطة صغيرة من المحلول ثم تترك لتجف , يتم تعريف النقطة برمز معين , ثم توضع ورقة </a:t>
            </a:r>
            <a:r>
              <a:rPr lang="ar-OM" b="1" dirty="0" err="1"/>
              <a:t>الكروماتوجرافيا</a:t>
            </a:r>
            <a:r>
              <a:rPr lang="ar-OM" b="1" dirty="0"/>
              <a:t> في المذيب , يبدأ المذيب بالتحرك نحو الأعلى بواسطة الخاصية الشعرية</a:t>
            </a: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219" name="Google Shape;2219;p61"/>
          <p:cNvCxnSpPr>
            <a:cxnSpLocks/>
          </p:cNvCxnSpPr>
          <p:nvPr/>
        </p:nvCxnSpPr>
        <p:spPr>
          <a:xfrm flipH="1">
            <a:off x="2045525" y="2163524"/>
            <a:ext cx="3300" cy="7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0" name="Google Shape;2220;p61"/>
          <p:cNvCxnSpPr>
            <a:cxnSpLocks/>
          </p:cNvCxnSpPr>
          <p:nvPr/>
        </p:nvCxnSpPr>
        <p:spPr>
          <a:xfrm flipH="1">
            <a:off x="4571850" y="2163537"/>
            <a:ext cx="3300" cy="7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1" name="Google Shape;2221;p61"/>
          <p:cNvCxnSpPr>
            <a:cxnSpLocks/>
          </p:cNvCxnSpPr>
          <p:nvPr/>
        </p:nvCxnSpPr>
        <p:spPr>
          <a:xfrm flipH="1">
            <a:off x="7098175" y="2163524"/>
            <a:ext cx="3300" cy="7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9" name="Google Shape;2239;p61"/>
          <p:cNvSpPr/>
          <p:nvPr/>
        </p:nvSpPr>
        <p:spPr>
          <a:xfrm>
            <a:off x="6384545" y="451772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35" name="عنصر نائب للمحتوى 3">
            <a:extLst>
              <a:ext uri="{FF2B5EF4-FFF2-40B4-BE49-F238E27FC236}">
                <a16:creationId xmlns:a16="http://schemas.microsoft.com/office/drawing/2014/main" id="{5F3E2625-B8DB-46D8-80C6-C7EDDCE67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22" r="10094" b="57383"/>
          <a:stretch/>
        </p:blipFill>
        <p:spPr>
          <a:xfrm>
            <a:off x="6653104" y="665827"/>
            <a:ext cx="898398" cy="1455049"/>
          </a:xfrm>
          <a:prstGeom prst="rect">
            <a:avLst/>
          </a:prstGeom>
        </p:spPr>
      </p:pic>
      <p:pic>
        <p:nvPicPr>
          <p:cNvPr id="36" name="عنصر نائب للمحتوى 3">
            <a:extLst>
              <a:ext uri="{FF2B5EF4-FFF2-40B4-BE49-F238E27FC236}">
                <a16:creationId xmlns:a16="http://schemas.microsoft.com/office/drawing/2014/main" id="{DF2D7C67-72CF-4951-BC46-D5BD7FA1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65" t="1865" r="43855" b="56757"/>
          <a:stretch/>
        </p:blipFill>
        <p:spPr>
          <a:xfrm>
            <a:off x="4176980" y="743241"/>
            <a:ext cx="789740" cy="1457178"/>
          </a:xfrm>
          <a:prstGeom prst="rect">
            <a:avLst/>
          </a:prstGeom>
        </p:spPr>
      </p:pic>
      <p:pic>
        <p:nvPicPr>
          <p:cNvPr id="37" name="عنصر نائب للمحتوى 3">
            <a:extLst>
              <a:ext uri="{FF2B5EF4-FFF2-40B4-BE49-F238E27FC236}">
                <a16:creationId xmlns:a16="http://schemas.microsoft.com/office/drawing/2014/main" id="{864CACF2-BB36-46D2-BDB1-82A8CAE39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1" t="1490" r="76169" b="54165"/>
          <a:stretch/>
        </p:blipFill>
        <p:spPr>
          <a:xfrm>
            <a:off x="1513124" y="787791"/>
            <a:ext cx="977472" cy="1368079"/>
          </a:xfrm>
          <a:prstGeom prst="rect">
            <a:avLst/>
          </a:prstGeom>
        </p:spPr>
      </p:pic>
      <p:sp>
        <p:nvSpPr>
          <p:cNvPr id="38" name="Google Shape;2216;p61">
            <a:extLst>
              <a:ext uri="{FF2B5EF4-FFF2-40B4-BE49-F238E27FC236}">
                <a16:creationId xmlns:a16="http://schemas.microsoft.com/office/drawing/2014/main" id="{F3350319-A256-40FA-8AD4-7ACF23E19D94}"/>
              </a:ext>
            </a:extLst>
          </p:cNvPr>
          <p:cNvSpPr txBox="1"/>
          <p:nvPr/>
        </p:nvSpPr>
        <p:spPr>
          <a:xfrm flipH="1">
            <a:off x="770191" y="2866300"/>
            <a:ext cx="228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" name="Google Shape;2216;p61">
            <a:extLst>
              <a:ext uri="{FF2B5EF4-FFF2-40B4-BE49-F238E27FC236}">
                <a16:creationId xmlns:a16="http://schemas.microsoft.com/office/drawing/2014/main" id="{B2D86D72-F25B-4566-A2BD-B67D1F1D244C}"/>
              </a:ext>
            </a:extLst>
          </p:cNvPr>
          <p:cNvSpPr txBox="1"/>
          <p:nvPr/>
        </p:nvSpPr>
        <p:spPr>
          <a:xfrm flipH="1">
            <a:off x="3399250" y="2814519"/>
            <a:ext cx="2280300" cy="162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4C2A19"/>
              </a:buClr>
              <a:buSzPts val="1100"/>
            </a:pPr>
            <a:r>
              <a:rPr lang="ar-OM" sz="1600" b="1" dirty="0"/>
              <a:t>يتحرك المذيب نحو الأعلى عبر الورقة , حاملا معه المكونات المختلفة على طول الورقة وبسرعات مختلفة. تزال الورقة قبل وصول المذيب إلى الطرف الأعلى من الورقة</a:t>
            </a:r>
            <a:endParaRPr lang="en-U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4;p18">
            <a:extLst>
              <a:ext uri="{FF2B5EF4-FFF2-40B4-BE49-F238E27FC236}">
                <a16:creationId xmlns:a16="http://schemas.microsoft.com/office/drawing/2014/main" id="{3ADD36DF-E95F-4CA9-B651-0448E25128C7}"/>
              </a:ext>
            </a:extLst>
          </p:cNvPr>
          <p:cNvGrpSpPr/>
          <p:nvPr/>
        </p:nvGrpSpPr>
        <p:grpSpPr>
          <a:xfrm>
            <a:off x="2923692" y="1125309"/>
            <a:ext cx="2675897" cy="2882101"/>
            <a:chOff x="3234055" y="984925"/>
            <a:chExt cx="2675897" cy="2882101"/>
          </a:xfrm>
        </p:grpSpPr>
        <p:sp>
          <p:nvSpPr>
            <p:cNvPr id="4" name="Google Shape;186;p18">
              <a:extLst>
                <a:ext uri="{FF2B5EF4-FFF2-40B4-BE49-F238E27FC236}">
                  <a16:creationId xmlns:a16="http://schemas.microsoft.com/office/drawing/2014/main" id="{30F0E4C0-7436-4CE8-B190-58B9846E114F}"/>
                </a:ext>
              </a:extLst>
            </p:cNvPr>
            <p:cNvSpPr/>
            <p:nvPr/>
          </p:nvSpPr>
          <p:spPr>
            <a:xfrm>
              <a:off x="3234055" y="3253763"/>
              <a:ext cx="2675897" cy="613263"/>
            </a:xfrm>
            <a:custGeom>
              <a:avLst/>
              <a:gdLst/>
              <a:ahLst/>
              <a:cxnLst/>
              <a:rect l="l" t="t" r="r" b="b"/>
              <a:pathLst>
                <a:path w="119861" h="24111" extrusionOk="0">
                  <a:moveTo>
                    <a:pt x="12752" y="1"/>
                  </a:moveTo>
                  <a:lnTo>
                    <a:pt x="0" y="24111"/>
                  </a:lnTo>
                  <a:lnTo>
                    <a:pt x="119860" y="24111"/>
                  </a:lnTo>
                  <a:lnTo>
                    <a:pt x="1071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187;p18">
              <a:extLst>
                <a:ext uri="{FF2B5EF4-FFF2-40B4-BE49-F238E27FC236}">
                  <a16:creationId xmlns:a16="http://schemas.microsoft.com/office/drawing/2014/main" id="{3861D7C8-07C5-416F-A801-64494BD21B39}"/>
                </a:ext>
              </a:extLst>
            </p:cNvPr>
            <p:cNvSpPr/>
            <p:nvPr/>
          </p:nvSpPr>
          <p:spPr>
            <a:xfrm>
              <a:off x="3633565" y="2392810"/>
              <a:ext cx="1876885" cy="613263"/>
            </a:xfrm>
            <a:custGeom>
              <a:avLst/>
              <a:gdLst/>
              <a:ahLst/>
              <a:cxnLst/>
              <a:rect l="l" t="t" r="r" b="b"/>
              <a:pathLst>
                <a:path w="84071" h="24111" extrusionOk="0">
                  <a:moveTo>
                    <a:pt x="12752" y="0"/>
                  </a:moveTo>
                  <a:lnTo>
                    <a:pt x="3060" y="18324"/>
                  </a:lnTo>
                  <a:lnTo>
                    <a:pt x="0" y="24110"/>
                  </a:lnTo>
                  <a:lnTo>
                    <a:pt x="84070" y="24110"/>
                  </a:lnTo>
                  <a:lnTo>
                    <a:pt x="81010" y="18324"/>
                  </a:lnTo>
                  <a:lnTo>
                    <a:pt x="71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" name="Google Shape;188;p18">
              <a:extLst>
                <a:ext uri="{FF2B5EF4-FFF2-40B4-BE49-F238E27FC236}">
                  <a16:creationId xmlns:a16="http://schemas.microsoft.com/office/drawing/2014/main" id="{30B5D375-1384-4191-B08A-DB03F06E73AE}"/>
                </a:ext>
              </a:extLst>
            </p:cNvPr>
            <p:cNvSpPr/>
            <p:nvPr/>
          </p:nvSpPr>
          <p:spPr>
            <a:xfrm>
              <a:off x="4033342" y="984925"/>
              <a:ext cx="1077338" cy="1160472"/>
            </a:xfrm>
            <a:custGeom>
              <a:avLst/>
              <a:gdLst/>
              <a:ahLst/>
              <a:cxnLst/>
              <a:rect l="l" t="t" r="r" b="b"/>
              <a:pathLst>
                <a:path w="48257" h="45625" extrusionOk="0">
                  <a:moveTo>
                    <a:pt x="24122" y="0"/>
                  </a:moveTo>
                  <a:lnTo>
                    <a:pt x="12752" y="21515"/>
                  </a:lnTo>
                  <a:lnTo>
                    <a:pt x="0" y="45625"/>
                  </a:lnTo>
                  <a:lnTo>
                    <a:pt x="48256" y="45625"/>
                  </a:lnTo>
                  <a:lnTo>
                    <a:pt x="35505" y="21515"/>
                  </a:lnTo>
                  <a:lnTo>
                    <a:pt x="24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1E6CBF46-BAE8-4798-AA4E-6D67066399AC}"/>
              </a:ext>
            </a:extLst>
          </p:cNvPr>
          <p:cNvSpPr txBox="1"/>
          <p:nvPr/>
        </p:nvSpPr>
        <p:spPr>
          <a:xfrm>
            <a:off x="4842490" y="1125309"/>
            <a:ext cx="2467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يتم فصل المواد حسب قابليتها للذوبان في المذيب , حيث عندما يتحرك المذيب نحو الأعلى على طول الورقة تتحرك المواد وتبدأ بالانفصال  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F5062BD-FA06-4178-BE2B-FF64C671F45A}"/>
              </a:ext>
            </a:extLst>
          </p:cNvPr>
          <p:cNvSpPr txBox="1"/>
          <p:nvPr/>
        </p:nvSpPr>
        <p:spPr>
          <a:xfrm>
            <a:off x="5540114" y="3268746"/>
            <a:ext cx="2911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المواد الغير ذائبة تبقى عند نقطة الأصل ويتم ايقاف عملية حركة المذيب مباشرة قبل أن تصل جبهة المذيب أعلى الورقة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667D705-1884-4905-B5D9-D28352E90A72}"/>
              </a:ext>
            </a:extLst>
          </p:cNvPr>
          <p:cNvSpPr txBox="1"/>
          <p:nvPr/>
        </p:nvSpPr>
        <p:spPr>
          <a:xfrm>
            <a:off x="855210" y="2485472"/>
            <a:ext cx="246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b="1" dirty="0">
                <a:latin typeface="Dubai" panose="020B0503030403030204" pitchFamily="34" charset="-78"/>
                <a:cs typeface="Dubai" panose="020B0503030403030204" pitchFamily="34" charset="-78"/>
              </a:rPr>
              <a:t>المواد الأكثر ذوبانا تتحرك أسرع نحو الأعلى على طول الورقة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887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04;p23">
            <a:extLst>
              <a:ext uri="{FF2B5EF4-FFF2-40B4-BE49-F238E27FC236}">
                <a16:creationId xmlns:a16="http://schemas.microsoft.com/office/drawing/2014/main" id="{6ABDA6E6-EBBB-4A3B-9A4C-31915BBFE53F}"/>
              </a:ext>
            </a:extLst>
          </p:cNvPr>
          <p:cNvGrpSpPr/>
          <p:nvPr/>
        </p:nvGrpSpPr>
        <p:grpSpPr>
          <a:xfrm>
            <a:off x="3761437" y="1003236"/>
            <a:ext cx="4528601" cy="1589930"/>
            <a:chOff x="870673" y="987061"/>
            <a:chExt cx="3449772" cy="1160430"/>
          </a:xfrm>
        </p:grpSpPr>
        <p:sp>
          <p:nvSpPr>
            <p:cNvPr id="4" name="Google Shape;405;p23">
              <a:extLst>
                <a:ext uri="{FF2B5EF4-FFF2-40B4-BE49-F238E27FC236}">
                  <a16:creationId xmlns:a16="http://schemas.microsoft.com/office/drawing/2014/main" id="{EC9C0D71-68F7-47A6-B45F-1C4289EBF368}"/>
                </a:ext>
              </a:extLst>
            </p:cNvPr>
            <p:cNvSpPr/>
            <p:nvPr/>
          </p:nvSpPr>
          <p:spPr>
            <a:xfrm>
              <a:off x="870677" y="987061"/>
              <a:ext cx="3449768" cy="1160430"/>
            </a:xfrm>
            <a:custGeom>
              <a:avLst/>
              <a:gdLst/>
              <a:ahLst/>
              <a:cxnLst/>
              <a:rect l="l" t="t" r="r" b="b"/>
              <a:pathLst>
                <a:path w="124935" h="35596" extrusionOk="0">
                  <a:moveTo>
                    <a:pt x="0" y="0"/>
                  </a:moveTo>
                  <a:lnTo>
                    <a:pt x="0" y="35596"/>
                  </a:lnTo>
                  <a:lnTo>
                    <a:pt x="124935" y="35596"/>
                  </a:lnTo>
                  <a:lnTo>
                    <a:pt x="12493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06;p23">
              <a:extLst>
                <a:ext uri="{FF2B5EF4-FFF2-40B4-BE49-F238E27FC236}">
                  <a16:creationId xmlns:a16="http://schemas.microsoft.com/office/drawing/2014/main" id="{96A8749B-65CE-47F0-B4F0-87075FA7E5E0}"/>
                </a:ext>
              </a:extLst>
            </p:cNvPr>
            <p:cNvGrpSpPr/>
            <p:nvPr/>
          </p:nvGrpSpPr>
          <p:grpSpPr>
            <a:xfrm>
              <a:off x="870673" y="1007014"/>
              <a:ext cx="3311273" cy="891740"/>
              <a:chOff x="-4191152" y="4914175"/>
              <a:chExt cx="3311273" cy="891740"/>
            </a:xfrm>
          </p:grpSpPr>
          <p:sp>
            <p:nvSpPr>
              <p:cNvPr id="6" name="Google Shape;407;p23">
                <a:extLst>
                  <a:ext uri="{FF2B5EF4-FFF2-40B4-BE49-F238E27FC236}">
                    <a16:creationId xmlns:a16="http://schemas.microsoft.com/office/drawing/2014/main" id="{0C32A781-F7EE-4081-B6AF-217B09E25205}"/>
                  </a:ext>
                </a:extLst>
              </p:cNvPr>
              <p:cNvSpPr txBox="1"/>
              <p:nvPr/>
            </p:nvSpPr>
            <p:spPr>
              <a:xfrm>
                <a:off x="-4052650" y="5276042"/>
                <a:ext cx="3172771" cy="529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ar-OM" sz="20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يتم تحديد هوية المادة من خلال إيجاد معامل التأخر</a:t>
                </a:r>
                <a:r>
                  <a:rPr lang="ar-AE" sz="20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 عن طريق قياس المسافة التي تقطعها نقطة محددة ثم نقارن بالمسافة التي قطعتها جبهة المذيب </a:t>
                </a:r>
                <a:r>
                  <a:rPr lang="ar-OM" sz="20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endParaRPr sz="2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" name="Google Shape;409;p23">
                <a:extLst>
                  <a:ext uri="{FF2B5EF4-FFF2-40B4-BE49-F238E27FC236}">
                    <a16:creationId xmlns:a16="http://schemas.microsoft.com/office/drawing/2014/main" id="{4667529C-7D9C-4B62-97BC-9F21ADC89C78}"/>
                  </a:ext>
                </a:extLst>
              </p:cNvPr>
              <p:cNvSpPr txBox="1"/>
              <p:nvPr/>
            </p:nvSpPr>
            <p:spPr>
              <a:xfrm>
                <a:off x="-4191152" y="4914175"/>
                <a:ext cx="474900" cy="2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" name="Google Shape;416;p23">
            <a:extLst>
              <a:ext uri="{FF2B5EF4-FFF2-40B4-BE49-F238E27FC236}">
                <a16:creationId xmlns:a16="http://schemas.microsoft.com/office/drawing/2014/main" id="{2C0CDAA0-A4E0-4E3F-BF52-25DA4FAAE9B8}"/>
              </a:ext>
            </a:extLst>
          </p:cNvPr>
          <p:cNvGrpSpPr/>
          <p:nvPr/>
        </p:nvGrpSpPr>
        <p:grpSpPr>
          <a:xfrm>
            <a:off x="4459728" y="2775506"/>
            <a:ext cx="3449770" cy="1160462"/>
            <a:chOff x="870675" y="2290894"/>
            <a:chExt cx="3449770" cy="11604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Google Shape;417;p23">
              <a:extLst>
                <a:ext uri="{FF2B5EF4-FFF2-40B4-BE49-F238E27FC236}">
                  <a16:creationId xmlns:a16="http://schemas.microsoft.com/office/drawing/2014/main" id="{AE49D0AD-D81F-4C20-88AA-413BAF493A67}"/>
                </a:ext>
              </a:extLst>
            </p:cNvPr>
            <p:cNvSpPr/>
            <p:nvPr/>
          </p:nvSpPr>
          <p:spPr>
            <a:xfrm>
              <a:off x="870677" y="2290894"/>
              <a:ext cx="3449768" cy="1160462"/>
            </a:xfrm>
            <a:custGeom>
              <a:avLst/>
              <a:gdLst/>
              <a:ahLst/>
              <a:cxnLst/>
              <a:rect l="l" t="t" r="r" b="b"/>
              <a:pathLst>
                <a:path w="124935" h="35597" extrusionOk="0">
                  <a:moveTo>
                    <a:pt x="0" y="1"/>
                  </a:moveTo>
                  <a:lnTo>
                    <a:pt x="0" y="35597"/>
                  </a:lnTo>
                  <a:lnTo>
                    <a:pt x="124935" y="35597"/>
                  </a:lnTo>
                  <a:lnTo>
                    <a:pt x="1249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9;p23">
              <a:extLst>
                <a:ext uri="{FF2B5EF4-FFF2-40B4-BE49-F238E27FC236}">
                  <a16:creationId xmlns:a16="http://schemas.microsoft.com/office/drawing/2014/main" id="{F3B23D62-DE12-48CB-AFA1-DB5305EE5D5D}"/>
                </a:ext>
              </a:extLst>
            </p:cNvPr>
            <p:cNvSpPr txBox="1"/>
            <p:nvPr/>
          </p:nvSpPr>
          <p:spPr>
            <a:xfrm>
              <a:off x="870675" y="2570429"/>
              <a:ext cx="2600400" cy="331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E3DAD05-942E-4E3A-AF42-98C5AF02ED26}"/>
                  </a:ext>
                </a:extLst>
              </p:cNvPr>
              <p:cNvSpPr/>
              <p:nvPr/>
            </p:nvSpPr>
            <p:spPr>
              <a:xfrm>
                <a:off x="4715995" y="3083469"/>
                <a:ext cx="319350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المادة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قطعتها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التي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AE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المسافة</m:t>
                        </m:r>
                      </m:num>
                      <m:den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المذيب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جبهة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قطعتها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التي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المسافة</m:t>
                        </m:r>
                        <m:r>
                          <a:rPr lang="ar-SA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E3DAD05-942E-4E3A-AF42-98C5AF02E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95" y="3083469"/>
                <a:ext cx="3193503" cy="61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78" descr="Diagram, schematic&#10;&#10;Description automatically generated">
            <a:extLst>
              <a:ext uri="{FF2B5EF4-FFF2-40B4-BE49-F238E27FC236}">
                <a16:creationId xmlns:a16="http://schemas.microsoft.com/office/drawing/2014/main" id="{DE81EE1E-08BE-4602-A540-F2E6B35950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0" y="498564"/>
            <a:ext cx="2776177" cy="38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28;p23">
            <a:extLst>
              <a:ext uri="{FF2B5EF4-FFF2-40B4-BE49-F238E27FC236}">
                <a16:creationId xmlns:a16="http://schemas.microsoft.com/office/drawing/2014/main" id="{F1508A03-8803-4302-BB79-EFD6E68A31E9}"/>
              </a:ext>
            </a:extLst>
          </p:cNvPr>
          <p:cNvGrpSpPr/>
          <p:nvPr/>
        </p:nvGrpSpPr>
        <p:grpSpPr>
          <a:xfrm>
            <a:off x="1376719" y="280393"/>
            <a:ext cx="5705761" cy="1223782"/>
            <a:chOff x="870672" y="3605275"/>
            <a:chExt cx="3449768" cy="1160462"/>
          </a:xfrm>
        </p:grpSpPr>
        <p:sp>
          <p:nvSpPr>
            <p:cNvPr id="4" name="Google Shape;429;p23">
              <a:extLst>
                <a:ext uri="{FF2B5EF4-FFF2-40B4-BE49-F238E27FC236}">
                  <a16:creationId xmlns:a16="http://schemas.microsoft.com/office/drawing/2014/main" id="{213C77D1-4B7D-4EC6-B589-45D9B8FB430B}"/>
                </a:ext>
              </a:extLst>
            </p:cNvPr>
            <p:cNvSpPr/>
            <p:nvPr/>
          </p:nvSpPr>
          <p:spPr>
            <a:xfrm>
              <a:off x="870672" y="3605275"/>
              <a:ext cx="3449768" cy="1160462"/>
            </a:xfrm>
            <a:custGeom>
              <a:avLst/>
              <a:gdLst/>
              <a:ahLst/>
              <a:cxnLst/>
              <a:rect l="l" t="t" r="r" b="b"/>
              <a:pathLst>
                <a:path w="124935" h="35597" extrusionOk="0">
                  <a:moveTo>
                    <a:pt x="0" y="0"/>
                  </a:moveTo>
                  <a:lnTo>
                    <a:pt x="0" y="35596"/>
                  </a:lnTo>
                  <a:lnTo>
                    <a:pt x="124935" y="35596"/>
                  </a:lnTo>
                  <a:lnTo>
                    <a:pt x="124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33;p23">
              <a:extLst>
                <a:ext uri="{FF2B5EF4-FFF2-40B4-BE49-F238E27FC236}">
                  <a16:creationId xmlns:a16="http://schemas.microsoft.com/office/drawing/2014/main" id="{5E85D1EA-F7EC-4165-9058-7F2D283B5484}"/>
                </a:ext>
              </a:extLst>
            </p:cNvPr>
            <p:cNvSpPr txBox="1"/>
            <p:nvPr/>
          </p:nvSpPr>
          <p:spPr>
            <a:xfrm>
              <a:off x="870672" y="3615791"/>
              <a:ext cx="3270516" cy="11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sz="16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كروماتوجرافيا الورق تستخدم لفصل محاليل المواد الملونة , والتي يمكن رؤيتها عندما تتحرك نحو الأعلى على طول الورقة بعد ذلك أصبح استخدام الكروماتوجرافيا لفصل وتحديد هوية المواد الغير ملونة , إذ تتم معالجة الورقة بعامل تحديد الموقع بعد إجراء عملية الكروماتوجرافيا فيتفاعل مع العينات لانتاج بقع ملونة</a:t>
              </a:r>
              <a:endParaRPr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63B00FD-57EC-417F-8518-19ED72745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7910" r="7886"/>
          <a:stretch/>
        </p:blipFill>
        <p:spPr>
          <a:xfrm>
            <a:off x="1589370" y="1719557"/>
            <a:ext cx="6299824" cy="31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01750D2-48B7-4661-A93A-F9C29AB31364}"/>
              </a:ext>
            </a:extLst>
          </p:cNvPr>
          <p:cNvSpPr txBox="1"/>
          <p:nvPr/>
        </p:nvSpPr>
        <p:spPr>
          <a:xfrm>
            <a:off x="2541181" y="1171149"/>
            <a:ext cx="452946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 err="1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الكروماتوجرافيا</a:t>
            </a:r>
            <a:r>
              <a:rPr lang="ar-AE" sz="2000" b="1" dirty="0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 لها أهمية كبيرة في تحليل الجزيئات ذات الأهمية البيولوجية مثل السكريات والأحماض الأمينية والقواعد </a:t>
            </a:r>
            <a:r>
              <a:rPr lang="ar-AE" sz="2000" b="1" dirty="0" err="1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النيوكليوتيدية</a:t>
            </a:r>
            <a:r>
              <a:rPr lang="ar-AE" sz="2000" b="1" dirty="0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 , وقد نرى جزيئات بعض المواد كالأحماض الأمينية عندما نضع ورقة </a:t>
            </a:r>
            <a:r>
              <a:rPr lang="ar-AE" sz="2000" b="1" dirty="0" err="1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الكروماتوجرافيا</a:t>
            </a:r>
            <a:r>
              <a:rPr lang="ar-AE" sz="2000" b="1" dirty="0">
                <a:highlight>
                  <a:srgbClr val="FFFFFF"/>
                </a:highlight>
                <a:latin typeface="Dubai Light" panose="020B0303030403030204" pitchFamily="34" charset="-78"/>
                <a:ea typeface="Roboto"/>
                <a:cs typeface="Dubai Light" panose="020B0303030403030204" pitchFamily="34" charset="-78"/>
                <a:sym typeface="Roboto"/>
              </a:rPr>
              <a:t> تحت مصباح للأشعة البنفسجية</a:t>
            </a:r>
            <a:endParaRPr lang="ar-AE" sz="2000" b="1" dirty="0">
              <a:latin typeface="Dubai Light" panose="020B0303030403030204" pitchFamily="34" charset="-78"/>
              <a:ea typeface="Roboto"/>
              <a:cs typeface="Dubai Light" panose="020B0303030403030204" pitchFamily="34" charset="-78"/>
              <a:sym typeface="Roboto"/>
            </a:endParaRPr>
          </a:p>
          <a:p>
            <a:pPr algn="ctr"/>
            <a:endParaRPr lang="en-US" sz="20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17">
            <a:extLst>
              <a:ext uri="{FF2B5EF4-FFF2-40B4-BE49-F238E27FC236}">
                <a16:creationId xmlns:a16="http://schemas.microsoft.com/office/drawing/2014/main" id="{56323715-7421-4D82-9EEB-17886AB71920}"/>
              </a:ext>
            </a:extLst>
          </p:cNvPr>
          <p:cNvSpPr/>
          <p:nvPr/>
        </p:nvSpPr>
        <p:spPr>
          <a:xfrm>
            <a:off x="3688567" y="1164387"/>
            <a:ext cx="2870700" cy="28707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5" name="Google Shape;173;p17">
            <a:extLst>
              <a:ext uri="{FF2B5EF4-FFF2-40B4-BE49-F238E27FC236}">
                <a16:creationId xmlns:a16="http://schemas.microsoft.com/office/drawing/2014/main" id="{071C4CCE-5778-4A5F-9E87-77D41BDE3F74}"/>
              </a:ext>
            </a:extLst>
          </p:cNvPr>
          <p:cNvSpPr/>
          <p:nvPr/>
        </p:nvSpPr>
        <p:spPr>
          <a:xfrm>
            <a:off x="3865721" y="1433629"/>
            <a:ext cx="354900" cy="354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174;p17">
            <a:extLst>
              <a:ext uri="{FF2B5EF4-FFF2-40B4-BE49-F238E27FC236}">
                <a16:creationId xmlns:a16="http://schemas.microsoft.com/office/drawing/2014/main" id="{916BA259-2FD4-4B35-B2C0-12D7899EA1E9}"/>
              </a:ext>
            </a:extLst>
          </p:cNvPr>
          <p:cNvSpPr/>
          <p:nvPr/>
        </p:nvSpPr>
        <p:spPr>
          <a:xfrm>
            <a:off x="5908523" y="1433629"/>
            <a:ext cx="354900" cy="35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75;p17">
            <a:extLst>
              <a:ext uri="{FF2B5EF4-FFF2-40B4-BE49-F238E27FC236}">
                <a16:creationId xmlns:a16="http://schemas.microsoft.com/office/drawing/2014/main" id="{D5EC4D94-9C06-4877-AB62-F25EB277DD99}"/>
              </a:ext>
            </a:extLst>
          </p:cNvPr>
          <p:cNvSpPr/>
          <p:nvPr/>
        </p:nvSpPr>
        <p:spPr>
          <a:xfrm>
            <a:off x="6447653" y="2438246"/>
            <a:ext cx="354900" cy="35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6;p17">
            <a:extLst>
              <a:ext uri="{FF2B5EF4-FFF2-40B4-BE49-F238E27FC236}">
                <a16:creationId xmlns:a16="http://schemas.microsoft.com/office/drawing/2014/main" id="{D8C58D16-72CA-4428-BF2A-D20A14C26F6A}"/>
              </a:ext>
            </a:extLst>
          </p:cNvPr>
          <p:cNvSpPr/>
          <p:nvPr/>
        </p:nvSpPr>
        <p:spPr>
          <a:xfrm>
            <a:off x="5908523" y="3447206"/>
            <a:ext cx="354900" cy="3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7;p17">
            <a:extLst>
              <a:ext uri="{FF2B5EF4-FFF2-40B4-BE49-F238E27FC236}">
                <a16:creationId xmlns:a16="http://schemas.microsoft.com/office/drawing/2014/main" id="{AE8CED77-E53C-418B-81FF-B23076C746F8}"/>
              </a:ext>
            </a:extLst>
          </p:cNvPr>
          <p:cNvSpPr/>
          <p:nvPr/>
        </p:nvSpPr>
        <p:spPr>
          <a:xfrm>
            <a:off x="3865721" y="3447206"/>
            <a:ext cx="354900" cy="35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8;p17">
            <a:extLst>
              <a:ext uri="{FF2B5EF4-FFF2-40B4-BE49-F238E27FC236}">
                <a16:creationId xmlns:a16="http://schemas.microsoft.com/office/drawing/2014/main" id="{82A0F022-819A-41E4-91FE-397AB58C7EE6}"/>
              </a:ext>
            </a:extLst>
          </p:cNvPr>
          <p:cNvSpPr/>
          <p:nvPr/>
        </p:nvSpPr>
        <p:spPr>
          <a:xfrm>
            <a:off x="3445281" y="2422188"/>
            <a:ext cx="354900" cy="35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D57C061-E1E4-43C1-821F-EC9575B4676A}"/>
              </a:ext>
            </a:extLst>
          </p:cNvPr>
          <p:cNvSpPr txBox="1"/>
          <p:nvPr/>
        </p:nvSpPr>
        <p:spPr>
          <a:xfrm>
            <a:off x="4312169" y="2285837"/>
            <a:ext cx="16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u="sng" dirty="0"/>
              <a:t>طرق الفصل</a:t>
            </a:r>
            <a:endParaRPr lang="en-US" sz="2800" b="1" u="sng" dirty="0"/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1662E0C6-39D2-4E39-BD83-AD14ABA6A714}"/>
              </a:ext>
            </a:extLst>
          </p:cNvPr>
          <p:cNvSpPr txBox="1"/>
          <p:nvPr/>
        </p:nvSpPr>
        <p:spPr>
          <a:xfrm>
            <a:off x="6813203" y="1172019"/>
            <a:ext cx="16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>
                <a:latin typeface="Dubai" panose="020B0503030403030204" pitchFamily="34" charset="-78"/>
                <a:cs typeface="Dubai" panose="020B0503030403030204" pitchFamily="34" charset="-78"/>
              </a:rPr>
              <a:t>الكثافة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7131AF2C-3957-4DF1-BFDE-0ADEB508013A}"/>
              </a:ext>
            </a:extLst>
          </p:cNvPr>
          <p:cNvSpPr txBox="1"/>
          <p:nvPr/>
        </p:nvSpPr>
        <p:spPr>
          <a:xfrm>
            <a:off x="7071255" y="2285837"/>
            <a:ext cx="16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r-AE" sz="2800" dirty="0">
                <a:latin typeface="Dubai" panose="020B0503030403030204" pitchFamily="34" charset="-78"/>
                <a:cs typeface="Dubai" panose="020B0503030403030204" pitchFamily="34" charset="-78"/>
              </a:rPr>
              <a:t>الترشيح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0E2AC65-2320-4B8C-9015-1A4F54223952}"/>
              </a:ext>
            </a:extLst>
          </p:cNvPr>
          <p:cNvSpPr txBox="1"/>
          <p:nvPr/>
        </p:nvSpPr>
        <p:spPr>
          <a:xfrm>
            <a:off x="787308" y="1202796"/>
            <a:ext cx="27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latin typeface="Dubai" panose="020B0503030403030204" pitchFamily="34" charset="-78"/>
                <a:cs typeface="Dubai" panose="020B0503030403030204" pitchFamily="34" charset="-78"/>
              </a:rPr>
              <a:t>الذوبانية والمغناطيس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4FAE6DC3-FBF7-4578-B318-300BC737C321}"/>
              </a:ext>
            </a:extLst>
          </p:cNvPr>
          <p:cNvSpPr txBox="1"/>
          <p:nvPr/>
        </p:nvSpPr>
        <p:spPr>
          <a:xfrm>
            <a:off x="6166643" y="3511867"/>
            <a:ext cx="26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latin typeface="Dubai" panose="020B0503030403030204" pitchFamily="34" charset="-78"/>
                <a:cs typeface="Dubai" panose="020B0503030403030204" pitchFamily="34" charset="-78"/>
              </a:rPr>
              <a:t>التبخر والتقطير 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F64BB7F2-3D5F-4CB2-9EE4-2DCFBEE0E0BD}"/>
              </a:ext>
            </a:extLst>
          </p:cNvPr>
          <p:cNvSpPr txBox="1"/>
          <p:nvPr/>
        </p:nvSpPr>
        <p:spPr>
          <a:xfrm>
            <a:off x="1015122" y="3484501"/>
            <a:ext cx="256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>
                <a:latin typeface="Dubai" panose="020B0503030403030204" pitchFamily="34" charset="-78"/>
                <a:cs typeface="Dubai" panose="020B0503030403030204" pitchFamily="34" charset="-78"/>
              </a:rPr>
              <a:t>التقطير التجزيئي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C6DB710C-FD84-4252-B0A0-01161D42B815}"/>
              </a:ext>
            </a:extLst>
          </p:cNvPr>
          <p:cNvSpPr txBox="1"/>
          <p:nvPr/>
        </p:nvSpPr>
        <p:spPr>
          <a:xfrm>
            <a:off x="1096233" y="2354086"/>
            <a:ext cx="22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>
                <a:latin typeface="Dubai" panose="020B0503030403030204" pitchFamily="34" charset="-78"/>
                <a:cs typeface="Dubai" panose="020B0503030403030204" pitchFamily="34" charset="-78"/>
              </a:rPr>
              <a:t>الكروماتوجرافيا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1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3067452" y="1856473"/>
            <a:ext cx="5329517" cy="1833746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483188" y="1956857"/>
            <a:ext cx="2558220" cy="1805121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0D1365DC-C125-4FFB-8D0E-4A9020257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25" y="2026330"/>
            <a:ext cx="1570387" cy="1838502"/>
          </a:xfrm>
          <a:prstGeom prst="rect">
            <a:avLst/>
          </a:prstGeom>
        </p:spPr>
      </p:pic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394163" y="790486"/>
            <a:ext cx="1533761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الكثافة 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196872" y="2205549"/>
            <a:ext cx="5070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يستخدم قمع الفصل لفصل مخلوط مكون من مواد مختلفة في</a:t>
            </a:r>
            <a:r>
              <a:rPr lang="ar-OM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1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الكثافة</a:t>
            </a:r>
          </a:p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حيث تكون المواد </a:t>
            </a:r>
            <a:r>
              <a:rPr lang="ar-OM" sz="180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الأكثر كثافة في الأسفل </a:t>
            </a:r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أما </a:t>
            </a:r>
            <a:r>
              <a:rPr lang="ar-OM" sz="1800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المواد الأقل كثافة في الأعلى</a:t>
            </a:r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3067452" y="1856473"/>
            <a:ext cx="5329517" cy="1833746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483188" y="1956857"/>
            <a:ext cx="2558220" cy="1805121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394163" y="790486"/>
            <a:ext cx="1533761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المغناطيس 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196872" y="2442856"/>
            <a:ext cx="507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يستخدم لفصل مخلوط يتكون من مادتين أحدهما </a:t>
            </a:r>
            <a:r>
              <a:rPr lang="ar-OM" sz="1800" b="1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تنجذب </a:t>
            </a:r>
            <a:r>
              <a:rPr lang="ar-OM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بإتجاه</a:t>
            </a:r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 المغناطيس </a:t>
            </a:r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33" descr="A picture containing table, flower, cup&#10;&#10;Description automatically generated">
            <a:extLst>
              <a:ext uri="{FF2B5EF4-FFF2-40B4-BE49-F238E27FC236}">
                <a16:creationId xmlns:a16="http://schemas.microsoft.com/office/drawing/2014/main" id="{B44C1B6F-1A5C-4C8E-9478-3F9692E4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8E6"/>
              </a:clrFrom>
              <a:clrTo>
                <a:srgbClr val="FDF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4" y="1890115"/>
            <a:ext cx="1515787" cy="20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3067452" y="1856473"/>
            <a:ext cx="5329517" cy="1833746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483188" y="1956857"/>
            <a:ext cx="2558220" cy="1805121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394163" y="790486"/>
            <a:ext cx="1533761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الذوبانية 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196872" y="2442856"/>
            <a:ext cx="507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تستخدم لفصل مخلوط إحدى المواد المكونة له </a:t>
            </a:r>
            <a:r>
              <a:rPr lang="ar-OM" sz="1800" b="1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قادرة على الذوبان </a:t>
            </a:r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عن طريق الترشيح</a:t>
            </a:r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745D1BF0-F96B-42C5-B2DB-3B8CB1F8FC42}"/>
              </a:ext>
            </a:extLst>
          </p:cNvPr>
          <p:cNvGrpSpPr/>
          <p:nvPr/>
        </p:nvGrpSpPr>
        <p:grpSpPr>
          <a:xfrm>
            <a:off x="1090015" y="2104867"/>
            <a:ext cx="1178258" cy="1776378"/>
            <a:chOff x="9445977" y="2447716"/>
            <a:chExt cx="1178258" cy="1776378"/>
          </a:xfrm>
        </p:grpSpPr>
        <p:pic>
          <p:nvPicPr>
            <p:cNvPr id="32" name="Picture 33" descr="Diagram&#10;&#10;Description automatically generated">
              <a:extLst>
                <a:ext uri="{FF2B5EF4-FFF2-40B4-BE49-F238E27FC236}">
                  <a16:creationId xmlns:a16="http://schemas.microsoft.com/office/drawing/2014/main" id="{A7EE58EF-F63A-492D-928A-423AFCC70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5" t="27826" r="48713" b="18014"/>
            <a:stretch/>
          </p:blipFill>
          <p:spPr>
            <a:xfrm>
              <a:off x="9445977" y="2447716"/>
              <a:ext cx="1178258" cy="1776378"/>
            </a:xfrm>
            <a:prstGeom prst="rect">
              <a:avLst/>
            </a:prstGeom>
          </p:spPr>
        </p:pic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9F4229F7-5853-4572-8485-0B185132B28C}"/>
                </a:ext>
              </a:extLst>
            </p:cNvPr>
            <p:cNvSpPr/>
            <p:nvPr/>
          </p:nvSpPr>
          <p:spPr>
            <a:xfrm>
              <a:off x="9991564" y="2514793"/>
              <a:ext cx="330479" cy="249155"/>
            </a:xfrm>
            <a:prstGeom prst="ellips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760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9A2230C-6BC9-4691-BED6-66362FC8E56C}"/>
              </a:ext>
            </a:extLst>
          </p:cNvPr>
          <p:cNvSpPr/>
          <p:nvPr/>
        </p:nvSpPr>
        <p:spPr>
          <a:xfrm>
            <a:off x="1670657" y="801713"/>
            <a:ext cx="6227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OM" sz="2000" dirty="0">
                <a:latin typeface="Calibri" panose="020F0502020204030204" pitchFamily="34" charset="0"/>
                <a:cs typeface="Calibri" panose="020F0502020204030204" pitchFamily="34" charset="0"/>
              </a:rPr>
              <a:t>يستخدم لفصل مخلوط </a:t>
            </a:r>
            <a:r>
              <a:rPr lang="ar-OM" sz="2000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متجانس </a:t>
            </a:r>
            <a:r>
              <a:rPr lang="ar-OM" sz="2000" dirty="0">
                <a:latin typeface="Calibri" panose="020F0502020204030204" pitchFamily="34" charset="0"/>
                <a:cs typeface="Calibri" panose="020F0502020204030204" pitchFamily="34" charset="0"/>
              </a:rPr>
              <a:t>مكون من مادة </a:t>
            </a:r>
            <a:r>
              <a:rPr lang="ar-OM" sz="2000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صلبة مع مادة سائلة</a:t>
            </a:r>
            <a:endParaRPr lang="en-US" sz="20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2209;p61">
            <a:extLst>
              <a:ext uri="{FF2B5EF4-FFF2-40B4-BE49-F238E27FC236}">
                <a16:creationId xmlns:a16="http://schemas.microsoft.com/office/drawing/2014/main" id="{6EF5D976-C0A4-47BC-BC96-1D8A9EFC2CE9}"/>
              </a:ext>
            </a:extLst>
          </p:cNvPr>
          <p:cNvSpPr/>
          <p:nvPr/>
        </p:nvSpPr>
        <p:spPr>
          <a:xfrm rot="-49760">
            <a:off x="5918018" y="304600"/>
            <a:ext cx="1476273" cy="37878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الترشيح </a:t>
            </a:r>
            <a:endParaRPr sz="24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grpSp>
        <p:nvGrpSpPr>
          <p:cNvPr id="66" name="Google Shape;809;p28">
            <a:extLst>
              <a:ext uri="{FF2B5EF4-FFF2-40B4-BE49-F238E27FC236}">
                <a16:creationId xmlns:a16="http://schemas.microsoft.com/office/drawing/2014/main" id="{87FB6818-4F77-4508-8E90-E10CC6CD32D7}"/>
              </a:ext>
            </a:extLst>
          </p:cNvPr>
          <p:cNvGrpSpPr/>
          <p:nvPr/>
        </p:nvGrpSpPr>
        <p:grpSpPr>
          <a:xfrm>
            <a:off x="1170179" y="1256366"/>
            <a:ext cx="502918" cy="502916"/>
            <a:chOff x="3621775" y="274475"/>
            <a:chExt cx="123225" cy="121100"/>
          </a:xfrm>
        </p:grpSpPr>
        <p:sp>
          <p:nvSpPr>
            <p:cNvPr id="67" name="Google Shape;810;p28">
              <a:extLst>
                <a:ext uri="{FF2B5EF4-FFF2-40B4-BE49-F238E27FC236}">
                  <a16:creationId xmlns:a16="http://schemas.microsoft.com/office/drawing/2014/main" id="{C70F71E6-4FDF-4614-8774-E6DFFED73101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1;p28">
              <a:extLst>
                <a:ext uri="{FF2B5EF4-FFF2-40B4-BE49-F238E27FC236}">
                  <a16:creationId xmlns:a16="http://schemas.microsoft.com/office/drawing/2014/main" id="{95040C0C-D5CB-452D-9086-C090B5B89C6E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2;p28">
              <a:extLst>
                <a:ext uri="{FF2B5EF4-FFF2-40B4-BE49-F238E27FC236}">
                  <a16:creationId xmlns:a16="http://schemas.microsoft.com/office/drawing/2014/main" id="{113CF990-D20A-4BB1-BEB7-91272AE3FB60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3;p28">
              <a:extLst>
                <a:ext uri="{FF2B5EF4-FFF2-40B4-BE49-F238E27FC236}">
                  <a16:creationId xmlns:a16="http://schemas.microsoft.com/office/drawing/2014/main" id="{F2DB2CB6-9825-4B92-8E0E-946EB2BC066B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4;p28">
              <a:extLst>
                <a:ext uri="{FF2B5EF4-FFF2-40B4-BE49-F238E27FC236}">
                  <a16:creationId xmlns:a16="http://schemas.microsoft.com/office/drawing/2014/main" id="{6B3706F1-429B-4E5E-8DF6-546038D833EC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5;p28">
              <a:extLst>
                <a:ext uri="{FF2B5EF4-FFF2-40B4-BE49-F238E27FC236}">
                  <a16:creationId xmlns:a16="http://schemas.microsoft.com/office/drawing/2014/main" id="{DF2833E1-A994-440F-9ED8-F59C9E0CF01E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Google Shape;816;p28">
              <a:extLst>
                <a:ext uri="{FF2B5EF4-FFF2-40B4-BE49-F238E27FC236}">
                  <a16:creationId xmlns:a16="http://schemas.microsoft.com/office/drawing/2014/main" id="{37C0F923-ADB5-40DD-96AD-D7DE4343DC57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Google Shape;817;p28">
              <a:extLst>
                <a:ext uri="{FF2B5EF4-FFF2-40B4-BE49-F238E27FC236}">
                  <a16:creationId xmlns:a16="http://schemas.microsoft.com/office/drawing/2014/main" id="{88298B0D-00BB-4799-83F5-72D50C3EA972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18;p28">
              <a:extLst>
                <a:ext uri="{FF2B5EF4-FFF2-40B4-BE49-F238E27FC236}">
                  <a16:creationId xmlns:a16="http://schemas.microsoft.com/office/drawing/2014/main" id="{0FC9240D-B49E-42FF-B1C3-C80C642AAE01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oogle Shape;819;p28">
            <a:extLst>
              <a:ext uri="{FF2B5EF4-FFF2-40B4-BE49-F238E27FC236}">
                <a16:creationId xmlns:a16="http://schemas.microsoft.com/office/drawing/2014/main" id="{1919CE73-2AEF-4B05-A3D9-C82DA3530349}"/>
              </a:ext>
            </a:extLst>
          </p:cNvPr>
          <p:cNvGrpSpPr/>
          <p:nvPr/>
        </p:nvGrpSpPr>
        <p:grpSpPr>
          <a:xfrm>
            <a:off x="1140772" y="2142185"/>
            <a:ext cx="422457" cy="317896"/>
            <a:chOff x="2958450" y="896375"/>
            <a:chExt cx="100825" cy="76500"/>
          </a:xfrm>
        </p:grpSpPr>
        <p:sp>
          <p:nvSpPr>
            <p:cNvPr id="77" name="Google Shape;821;p28">
              <a:extLst>
                <a:ext uri="{FF2B5EF4-FFF2-40B4-BE49-F238E27FC236}">
                  <a16:creationId xmlns:a16="http://schemas.microsoft.com/office/drawing/2014/main" id="{46FDFF4B-D276-4466-B84F-5D29E6C10BA6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2;p28">
              <a:extLst>
                <a:ext uri="{FF2B5EF4-FFF2-40B4-BE49-F238E27FC236}">
                  <a16:creationId xmlns:a16="http://schemas.microsoft.com/office/drawing/2014/main" id="{B0806D61-E612-4292-AF79-06A81308B558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3;p28">
              <a:extLst>
                <a:ext uri="{FF2B5EF4-FFF2-40B4-BE49-F238E27FC236}">
                  <a16:creationId xmlns:a16="http://schemas.microsoft.com/office/drawing/2014/main" id="{D4EC4E22-124F-40C2-9E14-66F89CEF4E77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4;p28">
              <a:extLst>
                <a:ext uri="{FF2B5EF4-FFF2-40B4-BE49-F238E27FC236}">
                  <a16:creationId xmlns:a16="http://schemas.microsoft.com/office/drawing/2014/main" id="{AEB76918-60F5-4DE1-9F94-8BD9634A05A1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5;p28">
              <a:extLst>
                <a:ext uri="{FF2B5EF4-FFF2-40B4-BE49-F238E27FC236}">
                  <a16:creationId xmlns:a16="http://schemas.microsoft.com/office/drawing/2014/main" id="{86B8E581-56A5-417B-A8DE-2ED6C4CCA5A7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6;p28">
              <a:extLst>
                <a:ext uri="{FF2B5EF4-FFF2-40B4-BE49-F238E27FC236}">
                  <a16:creationId xmlns:a16="http://schemas.microsoft.com/office/drawing/2014/main" id="{3933AE7A-3D55-4422-8D32-31B89F74675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3" name="Google Shape;827;p28">
              <a:extLst>
                <a:ext uri="{FF2B5EF4-FFF2-40B4-BE49-F238E27FC236}">
                  <a16:creationId xmlns:a16="http://schemas.microsoft.com/office/drawing/2014/main" id="{C71B6B09-BEB1-4AF5-8C62-DA87ECDD3522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Google Shape;828;p28">
              <a:extLst>
                <a:ext uri="{FF2B5EF4-FFF2-40B4-BE49-F238E27FC236}">
                  <a16:creationId xmlns:a16="http://schemas.microsoft.com/office/drawing/2014/main" id="{430EE923-8260-405E-86E4-A326B5FD582A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29;p28">
              <a:extLst>
                <a:ext uri="{FF2B5EF4-FFF2-40B4-BE49-F238E27FC236}">
                  <a16:creationId xmlns:a16="http://schemas.microsoft.com/office/drawing/2014/main" id="{F1778ED2-6A82-4ED9-8A19-891B1AB7ADC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oogle Shape;830;p28">
            <a:extLst>
              <a:ext uri="{FF2B5EF4-FFF2-40B4-BE49-F238E27FC236}">
                <a16:creationId xmlns:a16="http://schemas.microsoft.com/office/drawing/2014/main" id="{95465F3C-A9D7-4250-AD91-5AA678258664}"/>
              </a:ext>
            </a:extLst>
          </p:cNvPr>
          <p:cNvGrpSpPr/>
          <p:nvPr/>
        </p:nvGrpSpPr>
        <p:grpSpPr>
          <a:xfrm>
            <a:off x="1100542" y="3268529"/>
            <a:ext cx="502917" cy="502915"/>
            <a:chOff x="3283975" y="1448000"/>
            <a:chExt cx="118125" cy="117925"/>
          </a:xfrm>
        </p:grpSpPr>
        <p:sp>
          <p:nvSpPr>
            <p:cNvPr id="87" name="Google Shape;831;p28">
              <a:extLst>
                <a:ext uri="{FF2B5EF4-FFF2-40B4-BE49-F238E27FC236}">
                  <a16:creationId xmlns:a16="http://schemas.microsoft.com/office/drawing/2014/main" id="{61A0B356-EDC1-4AB8-822E-50B1AB2B7E5E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Google Shape;832;p28">
              <a:extLst>
                <a:ext uri="{FF2B5EF4-FFF2-40B4-BE49-F238E27FC236}">
                  <a16:creationId xmlns:a16="http://schemas.microsoft.com/office/drawing/2014/main" id="{D327E98B-AF37-45DF-AA5E-D49BF9C1B3D7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oogle Shape;1968;p43">
            <a:extLst>
              <a:ext uri="{FF2B5EF4-FFF2-40B4-BE49-F238E27FC236}">
                <a16:creationId xmlns:a16="http://schemas.microsoft.com/office/drawing/2014/main" id="{8D4DEBFD-B442-4E89-BA54-41257B6AD575}"/>
              </a:ext>
            </a:extLst>
          </p:cNvPr>
          <p:cNvGrpSpPr/>
          <p:nvPr/>
        </p:nvGrpSpPr>
        <p:grpSpPr>
          <a:xfrm>
            <a:off x="156426" y="1599654"/>
            <a:ext cx="7742219" cy="2854640"/>
            <a:chOff x="-2274243" y="1878608"/>
            <a:chExt cx="7742219" cy="2854640"/>
          </a:xfrm>
          <a:solidFill>
            <a:srgbClr val="FFCCFF"/>
          </a:solidFill>
        </p:grpSpPr>
        <p:sp>
          <p:nvSpPr>
            <p:cNvPr id="90" name="Google Shape;1972;p43">
              <a:extLst>
                <a:ext uri="{FF2B5EF4-FFF2-40B4-BE49-F238E27FC236}">
                  <a16:creationId xmlns:a16="http://schemas.microsoft.com/office/drawing/2014/main" id="{55283E17-1104-4065-90D4-E30F79BD3525}"/>
                </a:ext>
              </a:extLst>
            </p:cNvPr>
            <p:cNvSpPr/>
            <p:nvPr/>
          </p:nvSpPr>
          <p:spPr>
            <a:xfrm>
              <a:off x="-2274242" y="1878608"/>
              <a:ext cx="5585644" cy="51759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ar-OM" sz="2000" b="1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r>
                <a:rPr lang="ar-OM" sz="20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طحن المخلوط ويحول إلى مسحوق</a:t>
              </a:r>
              <a:endParaRPr lang="ar-OM" sz="2000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1" name="Google Shape;1974;p43">
              <a:extLst>
                <a:ext uri="{FF2B5EF4-FFF2-40B4-BE49-F238E27FC236}">
                  <a16:creationId xmlns:a16="http://schemas.microsoft.com/office/drawing/2014/main" id="{91885198-3A1F-4120-89A2-C79B92DF44E4}"/>
                </a:ext>
              </a:extLst>
            </p:cNvPr>
            <p:cNvCxnSpPr>
              <a:stCxn id="90" idx="3"/>
            </p:cNvCxnSpPr>
            <p:nvPr/>
          </p:nvCxnSpPr>
          <p:spPr>
            <a:xfrm>
              <a:off x="3311402" y="2137404"/>
              <a:ext cx="813240" cy="317"/>
            </a:xfrm>
            <a:prstGeom prst="straightConnector1">
              <a:avLst/>
            </a:prstGeom>
            <a:grp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1975;p43">
              <a:extLst>
                <a:ext uri="{FF2B5EF4-FFF2-40B4-BE49-F238E27FC236}">
                  <a16:creationId xmlns:a16="http://schemas.microsoft.com/office/drawing/2014/main" id="{000132A0-FC38-4187-9723-B480B885E96D}"/>
                </a:ext>
              </a:extLst>
            </p:cNvPr>
            <p:cNvSpPr/>
            <p:nvPr/>
          </p:nvSpPr>
          <p:spPr>
            <a:xfrm>
              <a:off x="-2274242" y="2482261"/>
              <a:ext cx="6148040" cy="51759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ar-OM" sz="1600" b="1" dirty="0">
                <a:solidFill>
                  <a:schemeClr val="bg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r>
                <a:rPr lang="ar-OM" sz="1600" b="1" dirty="0">
                  <a:solidFill>
                    <a:schemeClr val="bg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إضافة مذيب مناسب بحيث يذيب مادة واحده فقط من المواد الصلبة الموجودة في المخلوط .</a:t>
              </a:r>
              <a:r>
                <a:rPr lang="ar-SA" sz="1600" b="1" dirty="0">
                  <a:solidFill>
                    <a:schemeClr val="bg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</a:t>
              </a:r>
              <a:r>
                <a:rPr lang="ar-OM" sz="1600" b="1" dirty="0">
                  <a:solidFill>
                    <a:schemeClr val="bg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(غالبا</a:t>
              </a:r>
              <a:r>
                <a:rPr lang="ar-SA" sz="1600" b="1" dirty="0">
                  <a:solidFill>
                    <a:schemeClr val="bg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ً</a:t>
              </a:r>
              <a:r>
                <a:rPr lang="ar-OM" sz="1600" b="1" dirty="0">
                  <a:solidFill>
                    <a:schemeClr val="bg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يستخدم الماء).</a:t>
              </a:r>
              <a:endParaRPr lang="ar-OM" sz="1600" dirty="0">
                <a:solidFill>
                  <a:schemeClr val="bg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3" name="Google Shape;1977;p43">
              <a:extLst>
                <a:ext uri="{FF2B5EF4-FFF2-40B4-BE49-F238E27FC236}">
                  <a16:creationId xmlns:a16="http://schemas.microsoft.com/office/drawing/2014/main" id="{90847F84-8D50-4398-9214-3A8AAF01375A}"/>
                </a:ext>
              </a:extLst>
            </p:cNvPr>
            <p:cNvCxnSpPr>
              <a:stCxn id="92" idx="3"/>
            </p:cNvCxnSpPr>
            <p:nvPr/>
          </p:nvCxnSpPr>
          <p:spPr>
            <a:xfrm>
              <a:off x="3873798" y="2741057"/>
              <a:ext cx="836026" cy="793"/>
            </a:xfrm>
            <a:prstGeom prst="straightConnector1">
              <a:avLst/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" name="Google Shape;1978;p43">
              <a:extLst>
                <a:ext uri="{FF2B5EF4-FFF2-40B4-BE49-F238E27FC236}">
                  <a16:creationId xmlns:a16="http://schemas.microsoft.com/office/drawing/2014/main" id="{5B644680-A080-4BB6-A2E9-46B2C7C537B1}"/>
                </a:ext>
              </a:extLst>
            </p:cNvPr>
            <p:cNvSpPr/>
            <p:nvPr/>
          </p:nvSpPr>
          <p:spPr>
            <a:xfrm>
              <a:off x="-2274242" y="3060059"/>
              <a:ext cx="6398884" cy="51759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ar-OM" sz="1800" b="1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r>
                <a:rPr lang="ar-OM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تسخين المذيب مع المخلوط وتحريكه إلى أن يتم الذوبان</a:t>
              </a:r>
              <a:r>
                <a:rPr lang="ar-SA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بالكامل.</a:t>
              </a:r>
              <a:endParaRPr lang="ar-OM" sz="1800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5" name="Google Shape;1980;p43">
              <a:extLst>
                <a:ext uri="{FF2B5EF4-FFF2-40B4-BE49-F238E27FC236}">
                  <a16:creationId xmlns:a16="http://schemas.microsoft.com/office/drawing/2014/main" id="{53774BEF-D3BB-4D4A-81F3-A0B9D7B19EF8}"/>
                </a:ext>
              </a:extLst>
            </p:cNvPr>
            <p:cNvCxnSpPr>
              <a:stCxn id="94" idx="3"/>
            </p:cNvCxnSpPr>
            <p:nvPr/>
          </p:nvCxnSpPr>
          <p:spPr>
            <a:xfrm flipV="1">
              <a:off x="4124642" y="3318100"/>
              <a:ext cx="894808" cy="755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" name="Google Shape;1981;p43">
              <a:extLst>
                <a:ext uri="{FF2B5EF4-FFF2-40B4-BE49-F238E27FC236}">
                  <a16:creationId xmlns:a16="http://schemas.microsoft.com/office/drawing/2014/main" id="{6BE58450-3A34-4343-BE8B-1C13FA1B1043}"/>
                </a:ext>
              </a:extLst>
            </p:cNvPr>
            <p:cNvSpPr/>
            <p:nvPr/>
          </p:nvSpPr>
          <p:spPr>
            <a:xfrm>
              <a:off x="-2274243" y="3637858"/>
              <a:ext cx="6630575" cy="51759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ar-OM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r>
                <a:rPr lang="ar-OM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ترشيح المخلوط الساخن وفصل المادة غير </a:t>
              </a:r>
              <a:r>
                <a:rPr lang="ar-SA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</a:t>
              </a:r>
              <a:r>
                <a:rPr lang="ar-OM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ذائبة والتي تبقى على ورقة الترشيح ثم تجفف .</a:t>
              </a:r>
              <a:endParaRPr lang="ar-OM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7" name="Google Shape;1983;p43">
              <a:extLst>
                <a:ext uri="{FF2B5EF4-FFF2-40B4-BE49-F238E27FC236}">
                  <a16:creationId xmlns:a16="http://schemas.microsoft.com/office/drawing/2014/main" id="{BDF19895-ABFB-4774-BE03-599288A72404}"/>
                </a:ext>
              </a:extLst>
            </p:cNvPr>
            <p:cNvCxnSpPr>
              <a:stCxn id="96" idx="3"/>
            </p:cNvCxnSpPr>
            <p:nvPr/>
          </p:nvCxnSpPr>
          <p:spPr>
            <a:xfrm flipV="1">
              <a:off x="4356332" y="3896200"/>
              <a:ext cx="894719" cy="454"/>
            </a:xfrm>
            <a:prstGeom prst="straightConnector1">
              <a:avLst/>
            </a:prstGeom>
            <a:grp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1984;p43">
              <a:extLst>
                <a:ext uri="{FF2B5EF4-FFF2-40B4-BE49-F238E27FC236}">
                  <a16:creationId xmlns:a16="http://schemas.microsoft.com/office/drawing/2014/main" id="{8DEE2BFB-E789-4210-862F-2F44B0C69437}"/>
                </a:ext>
              </a:extLst>
            </p:cNvPr>
            <p:cNvSpPr/>
            <p:nvPr/>
          </p:nvSpPr>
          <p:spPr>
            <a:xfrm>
              <a:off x="-2274243" y="4215657"/>
              <a:ext cx="6911553" cy="517591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</a:t>
              </a:r>
              <a:endParaRPr lang="ar-OM" sz="1800" b="1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r>
                <a:rPr lang="ar-OM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المواد الذائبة نحصل عليها على شكل بلورات من خلال عملية </a:t>
              </a:r>
              <a:r>
                <a:rPr lang="ar-OM" sz="1800" b="1" dirty="0">
                  <a:solidFill>
                    <a:schemeClr val="accent2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التبخر</a:t>
              </a:r>
              <a:r>
                <a:rPr lang="ar-OM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أو عملية </a:t>
              </a:r>
              <a:r>
                <a:rPr lang="ar-OM" sz="1800" b="1" dirty="0">
                  <a:solidFill>
                    <a:schemeClr val="accent2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التبلور</a:t>
              </a:r>
              <a:r>
                <a:rPr lang="ar-OM" sz="1800" b="1" dirty="0">
                  <a:solidFill>
                    <a:schemeClr val="accent2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.</a:t>
              </a:r>
              <a:endParaRPr lang="ar-OM" sz="1800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9" name="Google Shape;1986;p43">
              <a:extLst>
                <a:ext uri="{FF2B5EF4-FFF2-40B4-BE49-F238E27FC236}">
                  <a16:creationId xmlns:a16="http://schemas.microsoft.com/office/drawing/2014/main" id="{5653243B-54D7-4C4B-BC27-35CED653D655}"/>
                </a:ext>
              </a:extLst>
            </p:cNvPr>
            <p:cNvCxnSpPr>
              <a:stCxn id="98" idx="3"/>
            </p:cNvCxnSpPr>
            <p:nvPr/>
          </p:nvCxnSpPr>
          <p:spPr>
            <a:xfrm>
              <a:off x="4637310" y="4474453"/>
              <a:ext cx="830666" cy="22"/>
            </a:xfrm>
            <a:prstGeom prst="straightConnector1">
              <a:avLst/>
            </a:prstGeom>
            <a:grp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0" name="Picture 43">
            <a:extLst>
              <a:ext uri="{FF2B5EF4-FFF2-40B4-BE49-F238E27FC236}">
                <a16:creationId xmlns:a16="http://schemas.microsoft.com/office/drawing/2014/main" id="{8E9F8D59-155D-49B7-B2BE-DD4D938F5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6D6A0"/>
              </a:clrFrom>
              <a:clrTo>
                <a:srgbClr val="06D6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22" y="1256366"/>
            <a:ext cx="1012452" cy="820376"/>
          </a:xfrm>
          <a:prstGeom prst="rect">
            <a:avLst/>
          </a:prstGeom>
        </p:spPr>
      </p:pic>
      <p:pic>
        <p:nvPicPr>
          <p:cNvPr id="101" name="Picture 44" descr="A picture containing shape&#10;&#10;Description automatically generated">
            <a:extLst>
              <a:ext uri="{FF2B5EF4-FFF2-40B4-BE49-F238E27FC236}">
                <a16:creationId xmlns:a16="http://schemas.microsoft.com/office/drawing/2014/main" id="{1084BDC2-40C0-489D-9484-DDD0CE429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/>
          <a:stretch/>
        </p:blipFill>
        <p:spPr>
          <a:xfrm>
            <a:off x="6979319" y="1720069"/>
            <a:ext cx="1086011" cy="897421"/>
          </a:xfrm>
          <a:prstGeom prst="rect">
            <a:avLst/>
          </a:prstGeom>
        </p:spPr>
      </p:pic>
      <p:grpSp>
        <p:nvGrpSpPr>
          <p:cNvPr id="102" name="Group 45">
            <a:extLst>
              <a:ext uri="{FF2B5EF4-FFF2-40B4-BE49-F238E27FC236}">
                <a16:creationId xmlns:a16="http://schemas.microsoft.com/office/drawing/2014/main" id="{9416A2B2-AC60-472C-84FF-223C8183A82F}"/>
              </a:ext>
            </a:extLst>
          </p:cNvPr>
          <p:cNvGrpSpPr/>
          <p:nvPr/>
        </p:nvGrpSpPr>
        <p:grpSpPr>
          <a:xfrm>
            <a:off x="7671635" y="2495292"/>
            <a:ext cx="590118" cy="761080"/>
            <a:chOff x="9445977" y="2447716"/>
            <a:chExt cx="1178258" cy="1776378"/>
          </a:xfrm>
        </p:grpSpPr>
        <p:pic>
          <p:nvPicPr>
            <p:cNvPr id="103" name="Picture 46" descr="Diagram&#10;&#10;Description automatically generated">
              <a:extLst>
                <a:ext uri="{FF2B5EF4-FFF2-40B4-BE49-F238E27FC236}">
                  <a16:creationId xmlns:a16="http://schemas.microsoft.com/office/drawing/2014/main" id="{2BE21E17-6FFB-49C7-82DB-152AA5072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5" t="27826" r="48713" b="18014"/>
            <a:stretch/>
          </p:blipFill>
          <p:spPr>
            <a:xfrm>
              <a:off x="9445977" y="2447716"/>
              <a:ext cx="1178258" cy="1776378"/>
            </a:xfrm>
            <a:prstGeom prst="rect">
              <a:avLst/>
            </a:prstGeom>
          </p:spPr>
        </p:pic>
        <p:sp>
          <p:nvSpPr>
            <p:cNvPr id="104" name="Oval 47">
              <a:extLst>
                <a:ext uri="{FF2B5EF4-FFF2-40B4-BE49-F238E27FC236}">
                  <a16:creationId xmlns:a16="http://schemas.microsoft.com/office/drawing/2014/main" id="{1A2C64B1-2011-4320-A3A3-6BD0029EDC4F}"/>
                </a:ext>
              </a:extLst>
            </p:cNvPr>
            <p:cNvSpPr/>
            <p:nvPr/>
          </p:nvSpPr>
          <p:spPr>
            <a:xfrm>
              <a:off x="9991564" y="2514793"/>
              <a:ext cx="330479" cy="249155"/>
            </a:xfrm>
            <a:prstGeom prst="ellips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5" name="Group 48">
            <a:extLst>
              <a:ext uri="{FF2B5EF4-FFF2-40B4-BE49-F238E27FC236}">
                <a16:creationId xmlns:a16="http://schemas.microsoft.com/office/drawing/2014/main" id="{7C7D643E-4AB4-434D-9D32-BD82D8EAA21B}"/>
              </a:ext>
            </a:extLst>
          </p:cNvPr>
          <p:cNvGrpSpPr/>
          <p:nvPr/>
        </p:nvGrpSpPr>
        <p:grpSpPr>
          <a:xfrm>
            <a:off x="7671635" y="3145605"/>
            <a:ext cx="854153" cy="848604"/>
            <a:chOff x="1236976" y="3167581"/>
            <a:chExt cx="2965345" cy="2912772"/>
          </a:xfrm>
        </p:grpSpPr>
        <p:pic>
          <p:nvPicPr>
            <p:cNvPr id="106" name="Picture 49" descr="Diagram&#10;&#10;Description automatically generated">
              <a:extLst>
                <a:ext uri="{FF2B5EF4-FFF2-40B4-BE49-F238E27FC236}">
                  <a16:creationId xmlns:a16="http://schemas.microsoft.com/office/drawing/2014/main" id="{77913673-9A04-42D4-953C-4904A751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976" y="3167581"/>
              <a:ext cx="2938350" cy="2912772"/>
            </a:xfrm>
            <a:prstGeom prst="rect">
              <a:avLst/>
            </a:prstGeom>
          </p:spPr>
        </p:pic>
        <p:pic>
          <p:nvPicPr>
            <p:cNvPr id="107" name="عنصر نائب للمحتوى 4">
              <a:extLst>
                <a:ext uri="{FF2B5EF4-FFF2-40B4-BE49-F238E27FC236}">
                  <a16:creationId xmlns:a16="http://schemas.microsoft.com/office/drawing/2014/main" id="{ACE768E7-9A35-4BB8-8855-D643425FA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000" b="73047" l="43262" r="57715">
                          <a14:foregroundMark x1="49316" y1="50130" x2="49316" y2="50130"/>
                          <a14:foregroundMark x1="43262" y1="52734" x2="43262" y2="52734"/>
                          <a14:foregroundMark x1="57715" y1="51693" x2="57715" y2="51693"/>
                          <a14:foregroundMark x1="57129" y1="57161" x2="57129" y2="57161"/>
                          <a14:foregroundMark x1="57031" y1="61589" x2="57031" y2="61589"/>
                          <a14:foregroundMark x1="57031" y1="59375" x2="57031" y2="59375"/>
                          <a14:foregroundMark x1="44922" y1="63932" x2="44922" y2="63932"/>
                          <a14:foregroundMark x1="45020" y1="70964" x2="45020" y2="70964"/>
                          <a14:foregroundMark x1="45020" y1="67318" x2="45020" y2="67318"/>
                          <a14:foregroundMark x1="44922" y1="64453" x2="44922" y2="64453"/>
                          <a14:foregroundMark x1="57031" y1="65495" x2="57031" y2="65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9" t="47719" r="40722" b="24134"/>
            <a:stretch/>
          </p:blipFill>
          <p:spPr>
            <a:xfrm>
              <a:off x="1908083" y="4623967"/>
              <a:ext cx="1368980" cy="1289609"/>
            </a:xfrm>
            <a:prstGeom prst="rect">
              <a:avLst/>
            </a:prstGeom>
          </p:spPr>
        </p:pic>
        <p:pic>
          <p:nvPicPr>
            <p:cNvPr id="108" name="عنصر نائب للمحتوى 4">
              <a:extLst>
                <a:ext uri="{FF2B5EF4-FFF2-40B4-BE49-F238E27FC236}">
                  <a16:creationId xmlns:a16="http://schemas.microsoft.com/office/drawing/2014/main" id="{C7DBE884-ED92-4866-96D7-99CAE7B62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6849" b="59115" l="4395" r="19141">
                          <a14:foregroundMark x1="9473" y1="37891" x2="9473" y2="37891"/>
                          <a14:foregroundMark x1="15625" y1="58333" x2="15625" y2="58333"/>
                          <a14:foregroundMark x1="16016" y1="38542" x2="16016" y2="38542"/>
                          <a14:foregroundMark x1="7520" y1="37891" x2="7520" y2="37891"/>
                          <a14:foregroundMark x1="4492" y1="39193" x2="4492" y2="39193"/>
                          <a14:foregroundMark x1="13184" y1="58333" x2="13184" y2="58333"/>
                          <a14:foregroundMark x1="18750" y1="38281" x2="18750" y2="38281"/>
                          <a14:foregroundMark x1="13965" y1="59115" x2="13965" y2="59115"/>
                          <a14:foregroundMark x1="19141" y1="38281" x2="19141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" t="34314" r="80161" b="39201"/>
            <a:stretch/>
          </p:blipFill>
          <p:spPr>
            <a:xfrm rot="17150761">
              <a:off x="3044689" y="3009470"/>
              <a:ext cx="899770" cy="1415494"/>
            </a:xfrm>
            <a:prstGeom prst="rect">
              <a:avLst/>
            </a:prstGeom>
          </p:spPr>
        </p:pic>
      </p:grpSp>
      <p:pic>
        <p:nvPicPr>
          <p:cNvPr id="109" name="صورة 9">
            <a:extLst>
              <a:ext uri="{FF2B5EF4-FFF2-40B4-BE49-F238E27FC236}">
                <a16:creationId xmlns:a16="http://schemas.microsoft.com/office/drawing/2014/main" id="{49AA4C0F-18D6-448D-90A7-EA99ED79E0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05"/>
          <a:stretch/>
        </p:blipFill>
        <p:spPr>
          <a:xfrm>
            <a:off x="7770918" y="3859040"/>
            <a:ext cx="976708" cy="81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2984935" y="1412063"/>
            <a:ext cx="5400266" cy="2894707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483188" y="1956857"/>
            <a:ext cx="2558220" cy="1805121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103747" y="792588"/>
            <a:ext cx="1824193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التبخير والتبلور 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205293" y="1857211"/>
            <a:ext cx="507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b="1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التبخر</a:t>
            </a:r>
            <a:r>
              <a:rPr lang="ar-OM" sz="1800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تستخدم لفصل مادة صلبة عن سائلة , بحيث ينتج عن التبخر مسحوق فقط.</a:t>
            </a:r>
          </a:p>
          <a:p>
            <a:pPr algn="ctr"/>
            <a:r>
              <a:rPr lang="ar-OM" sz="1800" b="1" u="sng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التبلور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تتم عن طريق إيقاف عملية التبخر عندما يصبح المحلول مركزا بشكل كاف أثناء عملية التبخير نغمس ساق زجاجية داخل المحلول وعند ملاحظة تكون بلورات على الساق الزجاجي </a:t>
            </a:r>
            <a:r>
              <a:rPr lang="ar-OM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نطفىء</a:t>
            </a:r>
            <a:r>
              <a:rPr lang="ar-OM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الموقد ونضع المحلول جانبا كي يبرد ببطء ثم تفصل البلورات بالترشيح وبعد ذلك تجفف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صورة 9">
            <a:extLst>
              <a:ext uri="{FF2B5EF4-FFF2-40B4-BE49-F238E27FC236}">
                <a16:creationId xmlns:a16="http://schemas.microsoft.com/office/drawing/2014/main" id="{155DE72C-7303-4ED1-A0CB-766980DF7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05"/>
          <a:stretch/>
        </p:blipFill>
        <p:spPr>
          <a:xfrm>
            <a:off x="932544" y="2081917"/>
            <a:ext cx="1628608" cy="16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2984935" y="1412063"/>
            <a:ext cx="5400266" cy="2894707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118875" y="1615633"/>
            <a:ext cx="2552976" cy="2586278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103747" y="792588"/>
            <a:ext cx="1824193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التقطير البسيط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205293" y="1857211"/>
            <a:ext cx="5070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تستخدم عملية التقطير </a:t>
            </a:r>
            <a:r>
              <a:rPr lang="ar-OM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OM" sz="1800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تبخر+تكثف</a:t>
            </a:r>
            <a:r>
              <a:rPr lang="ar-OM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لفصل المادة الصلبة الذائبة في المادة السائلة حيث تكون درجة غليان المادة السائلة أقل من درجة غليان المادة الصلبة , يتبخر السائل في دورق التقطير ويتكثف عند مروره عبر مكثف مبرد بالماء , ويختلف التقطير عن عملية التبخر وذلك بالحصول على السائل عكس عملية التبخير </a:t>
            </a:r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8605C90-6B78-4708-A521-348F6664F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6"/>
          <a:stretch/>
        </p:blipFill>
        <p:spPr bwMode="auto">
          <a:xfrm>
            <a:off x="102224" y="1882326"/>
            <a:ext cx="2676353" cy="220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09;p28">
            <a:extLst>
              <a:ext uri="{FF2B5EF4-FFF2-40B4-BE49-F238E27FC236}">
                <a16:creationId xmlns:a16="http://schemas.microsoft.com/office/drawing/2014/main" id="{3BDB52B7-D12B-404F-96DF-6AFE709B0943}"/>
              </a:ext>
            </a:extLst>
          </p:cNvPr>
          <p:cNvGrpSpPr/>
          <p:nvPr/>
        </p:nvGrpSpPr>
        <p:grpSpPr>
          <a:xfrm>
            <a:off x="1400171" y="1430180"/>
            <a:ext cx="502918" cy="502916"/>
            <a:chOff x="3621775" y="274475"/>
            <a:chExt cx="123225" cy="121100"/>
          </a:xfrm>
        </p:grpSpPr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id="{B509D617-DC15-4A20-808C-6286297DC4CA}"/>
                </a:ext>
              </a:extLst>
            </p:cNvPr>
            <p:cNvSpPr/>
            <p:nvPr/>
          </p:nvSpPr>
          <p:spPr>
            <a:xfrm>
              <a:off x="3621775" y="323000"/>
              <a:ext cx="85325" cy="72575"/>
            </a:xfrm>
            <a:custGeom>
              <a:avLst/>
              <a:gdLst/>
              <a:ahLst/>
              <a:cxnLst/>
              <a:rect l="l" t="t" r="r" b="b"/>
              <a:pathLst>
                <a:path w="3413" h="2903" extrusionOk="0">
                  <a:moveTo>
                    <a:pt x="2736" y="1524"/>
                  </a:moveTo>
                  <a:cubicBezTo>
                    <a:pt x="2816" y="1524"/>
                    <a:pt x="2841" y="1579"/>
                    <a:pt x="2835" y="1653"/>
                  </a:cubicBezTo>
                  <a:cubicBezTo>
                    <a:pt x="2830" y="1682"/>
                    <a:pt x="2835" y="1709"/>
                    <a:pt x="2835" y="1738"/>
                  </a:cubicBezTo>
                  <a:cubicBezTo>
                    <a:pt x="2835" y="1821"/>
                    <a:pt x="2803" y="1848"/>
                    <a:pt x="2720" y="1848"/>
                  </a:cubicBezTo>
                  <a:lnTo>
                    <a:pt x="2675" y="1848"/>
                  </a:lnTo>
                  <a:lnTo>
                    <a:pt x="2675" y="1533"/>
                  </a:lnTo>
                  <a:cubicBezTo>
                    <a:pt x="2698" y="1527"/>
                    <a:pt x="2718" y="1524"/>
                    <a:pt x="2736" y="1524"/>
                  </a:cubicBezTo>
                  <a:close/>
                  <a:moveTo>
                    <a:pt x="731" y="1525"/>
                  </a:moveTo>
                  <a:lnTo>
                    <a:pt x="731" y="1848"/>
                  </a:lnTo>
                  <a:cubicBezTo>
                    <a:pt x="716" y="1848"/>
                    <a:pt x="701" y="1850"/>
                    <a:pt x="684" y="1850"/>
                  </a:cubicBezTo>
                  <a:cubicBezTo>
                    <a:pt x="676" y="1850"/>
                    <a:pt x="667" y="1850"/>
                    <a:pt x="659" y="1848"/>
                  </a:cubicBezTo>
                  <a:cubicBezTo>
                    <a:pt x="605" y="1845"/>
                    <a:pt x="576" y="1816"/>
                    <a:pt x="570" y="1760"/>
                  </a:cubicBezTo>
                  <a:lnTo>
                    <a:pt x="570" y="1631"/>
                  </a:lnTo>
                  <a:cubicBezTo>
                    <a:pt x="576" y="1554"/>
                    <a:pt x="602" y="1525"/>
                    <a:pt x="677" y="1525"/>
                  </a:cubicBezTo>
                  <a:close/>
                  <a:moveTo>
                    <a:pt x="1712" y="158"/>
                  </a:moveTo>
                  <a:cubicBezTo>
                    <a:pt x="2328" y="158"/>
                    <a:pt x="2929" y="592"/>
                    <a:pt x="3054" y="1289"/>
                  </a:cubicBezTo>
                  <a:cubicBezTo>
                    <a:pt x="3068" y="1361"/>
                    <a:pt x="3076" y="1431"/>
                    <a:pt x="3076" y="1500"/>
                  </a:cubicBezTo>
                  <a:cubicBezTo>
                    <a:pt x="3081" y="2129"/>
                    <a:pt x="3070" y="2024"/>
                    <a:pt x="3204" y="2575"/>
                  </a:cubicBezTo>
                  <a:cubicBezTo>
                    <a:pt x="2947" y="2575"/>
                    <a:pt x="2693" y="2575"/>
                    <a:pt x="2447" y="2578"/>
                  </a:cubicBezTo>
                  <a:cubicBezTo>
                    <a:pt x="2495" y="2490"/>
                    <a:pt x="2557" y="2407"/>
                    <a:pt x="2597" y="2313"/>
                  </a:cubicBezTo>
                  <a:cubicBezTo>
                    <a:pt x="2637" y="2220"/>
                    <a:pt x="2656" y="2118"/>
                    <a:pt x="2688" y="2011"/>
                  </a:cubicBezTo>
                  <a:lnTo>
                    <a:pt x="2760" y="2011"/>
                  </a:lnTo>
                  <a:cubicBezTo>
                    <a:pt x="2891" y="2008"/>
                    <a:pt x="2998" y="1904"/>
                    <a:pt x="2998" y="1776"/>
                  </a:cubicBezTo>
                  <a:lnTo>
                    <a:pt x="2998" y="1607"/>
                  </a:lnTo>
                  <a:cubicBezTo>
                    <a:pt x="2995" y="1471"/>
                    <a:pt x="2891" y="1367"/>
                    <a:pt x="2755" y="1367"/>
                  </a:cubicBezTo>
                  <a:lnTo>
                    <a:pt x="2675" y="1367"/>
                  </a:lnTo>
                  <a:lnTo>
                    <a:pt x="2675" y="1067"/>
                  </a:lnTo>
                  <a:cubicBezTo>
                    <a:pt x="2675" y="1000"/>
                    <a:pt x="2661" y="976"/>
                    <a:pt x="2594" y="960"/>
                  </a:cubicBezTo>
                  <a:lnTo>
                    <a:pt x="1421" y="648"/>
                  </a:lnTo>
                  <a:cubicBezTo>
                    <a:pt x="1414" y="646"/>
                    <a:pt x="1406" y="646"/>
                    <a:pt x="1398" y="646"/>
                  </a:cubicBezTo>
                  <a:cubicBezTo>
                    <a:pt x="1375" y="646"/>
                    <a:pt x="1349" y="651"/>
                    <a:pt x="1330" y="661"/>
                  </a:cubicBezTo>
                  <a:cubicBezTo>
                    <a:pt x="1151" y="763"/>
                    <a:pt x="971" y="867"/>
                    <a:pt x="792" y="966"/>
                  </a:cubicBezTo>
                  <a:cubicBezTo>
                    <a:pt x="755" y="987"/>
                    <a:pt x="739" y="1017"/>
                    <a:pt x="739" y="1059"/>
                  </a:cubicBezTo>
                  <a:lnTo>
                    <a:pt x="739" y="1367"/>
                  </a:lnTo>
                  <a:lnTo>
                    <a:pt x="656" y="1367"/>
                  </a:lnTo>
                  <a:cubicBezTo>
                    <a:pt x="522" y="1369"/>
                    <a:pt x="415" y="1474"/>
                    <a:pt x="415" y="1607"/>
                  </a:cubicBezTo>
                  <a:lnTo>
                    <a:pt x="415" y="1768"/>
                  </a:lnTo>
                  <a:cubicBezTo>
                    <a:pt x="418" y="1910"/>
                    <a:pt x="522" y="2011"/>
                    <a:pt x="661" y="2011"/>
                  </a:cubicBezTo>
                  <a:lnTo>
                    <a:pt x="736" y="2011"/>
                  </a:lnTo>
                  <a:cubicBezTo>
                    <a:pt x="811" y="2367"/>
                    <a:pt x="830" y="2356"/>
                    <a:pt x="977" y="2575"/>
                  </a:cubicBezTo>
                  <a:lnTo>
                    <a:pt x="204" y="2575"/>
                  </a:lnTo>
                  <a:cubicBezTo>
                    <a:pt x="231" y="2466"/>
                    <a:pt x="260" y="2364"/>
                    <a:pt x="284" y="2260"/>
                  </a:cubicBezTo>
                  <a:cubicBezTo>
                    <a:pt x="324" y="2062"/>
                    <a:pt x="338" y="1864"/>
                    <a:pt x="335" y="1664"/>
                  </a:cubicBezTo>
                  <a:cubicBezTo>
                    <a:pt x="330" y="1500"/>
                    <a:pt x="340" y="1340"/>
                    <a:pt x="383" y="1180"/>
                  </a:cubicBezTo>
                  <a:cubicBezTo>
                    <a:pt x="522" y="661"/>
                    <a:pt x="977" y="257"/>
                    <a:pt x="1506" y="174"/>
                  </a:cubicBezTo>
                  <a:cubicBezTo>
                    <a:pt x="1574" y="163"/>
                    <a:pt x="1643" y="158"/>
                    <a:pt x="1712" y="158"/>
                  </a:cubicBezTo>
                  <a:close/>
                  <a:moveTo>
                    <a:pt x="1405" y="820"/>
                  </a:moveTo>
                  <a:cubicBezTo>
                    <a:pt x="1416" y="820"/>
                    <a:pt x="1427" y="821"/>
                    <a:pt x="1437" y="824"/>
                  </a:cubicBezTo>
                  <a:cubicBezTo>
                    <a:pt x="1784" y="912"/>
                    <a:pt x="2132" y="1006"/>
                    <a:pt x="2479" y="1099"/>
                  </a:cubicBezTo>
                  <a:cubicBezTo>
                    <a:pt x="2490" y="1105"/>
                    <a:pt x="2495" y="1107"/>
                    <a:pt x="2509" y="1110"/>
                  </a:cubicBezTo>
                  <a:cubicBezTo>
                    <a:pt x="2509" y="1244"/>
                    <a:pt x="2514" y="1380"/>
                    <a:pt x="2506" y="1514"/>
                  </a:cubicBezTo>
                  <a:cubicBezTo>
                    <a:pt x="2506" y="1688"/>
                    <a:pt x="2509" y="1861"/>
                    <a:pt x="2495" y="2033"/>
                  </a:cubicBezTo>
                  <a:cubicBezTo>
                    <a:pt x="2469" y="2380"/>
                    <a:pt x="2150" y="2685"/>
                    <a:pt x="1806" y="2728"/>
                  </a:cubicBezTo>
                  <a:cubicBezTo>
                    <a:pt x="1773" y="2732"/>
                    <a:pt x="1740" y="2734"/>
                    <a:pt x="1708" y="2734"/>
                  </a:cubicBezTo>
                  <a:cubicBezTo>
                    <a:pt x="1325" y="2734"/>
                    <a:pt x="979" y="2462"/>
                    <a:pt x="913" y="2073"/>
                  </a:cubicBezTo>
                  <a:cubicBezTo>
                    <a:pt x="905" y="2022"/>
                    <a:pt x="899" y="1968"/>
                    <a:pt x="899" y="1920"/>
                  </a:cubicBezTo>
                  <a:lnTo>
                    <a:pt x="899" y="1137"/>
                  </a:lnTo>
                  <a:cubicBezTo>
                    <a:pt x="899" y="1105"/>
                    <a:pt x="910" y="1083"/>
                    <a:pt x="939" y="1067"/>
                  </a:cubicBezTo>
                  <a:cubicBezTo>
                    <a:pt x="1076" y="990"/>
                    <a:pt x="1212" y="910"/>
                    <a:pt x="1354" y="832"/>
                  </a:cubicBezTo>
                  <a:cubicBezTo>
                    <a:pt x="1369" y="824"/>
                    <a:pt x="1387" y="820"/>
                    <a:pt x="1405" y="820"/>
                  </a:cubicBezTo>
                  <a:close/>
                  <a:moveTo>
                    <a:pt x="1725" y="1"/>
                  </a:moveTo>
                  <a:cubicBezTo>
                    <a:pt x="1666" y="1"/>
                    <a:pt x="1606" y="4"/>
                    <a:pt x="1546" y="11"/>
                  </a:cubicBezTo>
                  <a:cubicBezTo>
                    <a:pt x="990" y="78"/>
                    <a:pt x="584" y="378"/>
                    <a:pt x="330" y="877"/>
                  </a:cubicBezTo>
                  <a:cubicBezTo>
                    <a:pt x="220" y="1086"/>
                    <a:pt x="177" y="1313"/>
                    <a:pt x="175" y="1551"/>
                  </a:cubicBezTo>
                  <a:cubicBezTo>
                    <a:pt x="169" y="1741"/>
                    <a:pt x="167" y="1934"/>
                    <a:pt x="140" y="2121"/>
                  </a:cubicBezTo>
                  <a:cubicBezTo>
                    <a:pt x="116" y="2284"/>
                    <a:pt x="62" y="2447"/>
                    <a:pt x="22" y="2610"/>
                  </a:cubicBezTo>
                  <a:cubicBezTo>
                    <a:pt x="1" y="2704"/>
                    <a:pt x="28" y="2741"/>
                    <a:pt x="121" y="2741"/>
                  </a:cubicBezTo>
                  <a:lnTo>
                    <a:pt x="1129" y="2741"/>
                  </a:lnTo>
                  <a:cubicBezTo>
                    <a:pt x="1153" y="2741"/>
                    <a:pt x="1180" y="2749"/>
                    <a:pt x="1199" y="2757"/>
                  </a:cubicBezTo>
                  <a:cubicBezTo>
                    <a:pt x="1369" y="2854"/>
                    <a:pt x="1539" y="2902"/>
                    <a:pt x="1708" y="2902"/>
                  </a:cubicBezTo>
                  <a:cubicBezTo>
                    <a:pt x="1876" y="2902"/>
                    <a:pt x="2044" y="2854"/>
                    <a:pt x="2212" y="2757"/>
                  </a:cubicBezTo>
                  <a:cubicBezTo>
                    <a:pt x="2233" y="2744"/>
                    <a:pt x="2260" y="2738"/>
                    <a:pt x="2281" y="2738"/>
                  </a:cubicBezTo>
                  <a:lnTo>
                    <a:pt x="2789" y="2738"/>
                  </a:lnTo>
                  <a:cubicBezTo>
                    <a:pt x="2963" y="2738"/>
                    <a:pt x="3134" y="2738"/>
                    <a:pt x="3308" y="2741"/>
                  </a:cubicBezTo>
                  <a:cubicBezTo>
                    <a:pt x="3375" y="2741"/>
                    <a:pt x="3412" y="2696"/>
                    <a:pt x="3396" y="2631"/>
                  </a:cubicBezTo>
                  <a:cubicBezTo>
                    <a:pt x="3396" y="2618"/>
                    <a:pt x="3388" y="2605"/>
                    <a:pt x="3386" y="2591"/>
                  </a:cubicBezTo>
                  <a:cubicBezTo>
                    <a:pt x="3276" y="2260"/>
                    <a:pt x="3228" y="1920"/>
                    <a:pt x="3239" y="1573"/>
                  </a:cubicBezTo>
                  <a:cubicBezTo>
                    <a:pt x="3241" y="1479"/>
                    <a:pt x="3231" y="1380"/>
                    <a:pt x="3217" y="1287"/>
                  </a:cubicBezTo>
                  <a:cubicBezTo>
                    <a:pt x="3106" y="544"/>
                    <a:pt x="2463" y="1"/>
                    <a:pt x="1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id="{299D9516-AB3A-457D-83FC-2315395582D7}"/>
                </a:ext>
              </a:extLst>
            </p:cNvPr>
            <p:cNvSpPr/>
            <p:nvPr/>
          </p:nvSpPr>
          <p:spPr>
            <a:xfrm>
              <a:off x="3700200" y="274500"/>
              <a:ext cx="44800" cy="60350"/>
            </a:xfrm>
            <a:custGeom>
              <a:avLst/>
              <a:gdLst/>
              <a:ahLst/>
              <a:cxnLst/>
              <a:rect l="l" t="t" r="r" b="b"/>
              <a:pathLst>
                <a:path w="1792" h="2414" extrusionOk="0">
                  <a:moveTo>
                    <a:pt x="907" y="159"/>
                  </a:moveTo>
                  <a:cubicBezTo>
                    <a:pt x="1137" y="159"/>
                    <a:pt x="1348" y="278"/>
                    <a:pt x="1465" y="449"/>
                  </a:cubicBezTo>
                  <a:cubicBezTo>
                    <a:pt x="1599" y="641"/>
                    <a:pt x="1588" y="967"/>
                    <a:pt x="1350" y="1125"/>
                  </a:cubicBezTo>
                  <a:cubicBezTo>
                    <a:pt x="1289" y="1168"/>
                    <a:pt x="1238" y="1224"/>
                    <a:pt x="1176" y="1275"/>
                  </a:cubicBezTo>
                  <a:cubicBezTo>
                    <a:pt x="1168" y="1285"/>
                    <a:pt x="1155" y="1288"/>
                    <a:pt x="1142" y="1288"/>
                  </a:cubicBezTo>
                  <a:lnTo>
                    <a:pt x="989" y="1288"/>
                  </a:lnTo>
                  <a:lnTo>
                    <a:pt x="989" y="802"/>
                  </a:lnTo>
                  <a:lnTo>
                    <a:pt x="1147" y="802"/>
                  </a:lnTo>
                  <a:lnTo>
                    <a:pt x="1147" y="644"/>
                  </a:lnTo>
                  <a:lnTo>
                    <a:pt x="668" y="644"/>
                  </a:lnTo>
                  <a:lnTo>
                    <a:pt x="668" y="796"/>
                  </a:lnTo>
                  <a:lnTo>
                    <a:pt x="824" y="796"/>
                  </a:lnTo>
                  <a:lnTo>
                    <a:pt x="824" y="1285"/>
                  </a:lnTo>
                  <a:cubicBezTo>
                    <a:pt x="788" y="1285"/>
                    <a:pt x="752" y="1287"/>
                    <a:pt x="717" y="1287"/>
                  </a:cubicBezTo>
                  <a:cubicBezTo>
                    <a:pt x="699" y="1287"/>
                    <a:pt x="681" y="1286"/>
                    <a:pt x="663" y="1285"/>
                  </a:cubicBezTo>
                  <a:cubicBezTo>
                    <a:pt x="650" y="1285"/>
                    <a:pt x="639" y="1272"/>
                    <a:pt x="628" y="1264"/>
                  </a:cubicBezTo>
                  <a:cubicBezTo>
                    <a:pt x="583" y="1229"/>
                    <a:pt x="543" y="1181"/>
                    <a:pt x="492" y="1149"/>
                  </a:cubicBezTo>
                  <a:cubicBezTo>
                    <a:pt x="393" y="1077"/>
                    <a:pt x="308" y="997"/>
                    <a:pt x="278" y="874"/>
                  </a:cubicBezTo>
                  <a:cubicBezTo>
                    <a:pt x="219" y="622"/>
                    <a:pt x="318" y="401"/>
                    <a:pt x="553" y="259"/>
                  </a:cubicBezTo>
                  <a:cubicBezTo>
                    <a:pt x="670" y="190"/>
                    <a:pt x="791" y="159"/>
                    <a:pt x="907" y="159"/>
                  </a:cubicBezTo>
                  <a:close/>
                  <a:moveTo>
                    <a:pt x="1203" y="1449"/>
                  </a:moveTo>
                  <a:cubicBezTo>
                    <a:pt x="1267" y="1449"/>
                    <a:pt x="1307" y="1483"/>
                    <a:pt x="1307" y="1529"/>
                  </a:cubicBezTo>
                  <a:cubicBezTo>
                    <a:pt x="1310" y="1580"/>
                    <a:pt x="1270" y="1614"/>
                    <a:pt x="1203" y="1614"/>
                  </a:cubicBezTo>
                  <a:lnTo>
                    <a:pt x="906" y="1614"/>
                  </a:lnTo>
                  <a:cubicBezTo>
                    <a:pt x="807" y="1614"/>
                    <a:pt x="706" y="1614"/>
                    <a:pt x="602" y="1609"/>
                  </a:cubicBezTo>
                  <a:cubicBezTo>
                    <a:pt x="543" y="1609"/>
                    <a:pt x="503" y="1580"/>
                    <a:pt x="503" y="1529"/>
                  </a:cubicBezTo>
                  <a:cubicBezTo>
                    <a:pt x="505" y="1481"/>
                    <a:pt x="543" y="1449"/>
                    <a:pt x="607" y="1449"/>
                  </a:cubicBezTo>
                  <a:close/>
                  <a:moveTo>
                    <a:pt x="1203" y="1769"/>
                  </a:moveTo>
                  <a:cubicBezTo>
                    <a:pt x="1267" y="1775"/>
                    <a:pt x="1305" y="1804"/>
                    <a:pt x="1305" y="1855"/>
                  </a:cubicBezTo>
                  <a:cubicBezTo>
                    <a:pt x="1305" y="1900"/>
                    <a:pt x="1267" y="1935"/>
                    <a:pt x="1209" y="1935"/>
                  </a:cubicBezTo>
                  <a:lnTo>
                    <a:pt x="599" y="1935"/>
                  </a:lnTo>
                  <a:cubicBezTo>
                    <a:pt x="543" y="1935"/>
                    <a:pt x="503" y="1900"/>
                    <a:pt x="503" y="1855"/>
                  </a:cubicBezTo>
                  <a:cubicBezTo>
                    <a:pt x="503" y="1807"/>
                    <a:pt x="540" y="1775"/>
                    <a:pt x="602" y="1775"/>
                  </a:cubicBezTo>
                  <a:lnTo>
                    <a:pt x="909" y="1775"/>
                  </a:lnTo>
                  <a:cubicBezTo>
                    <a:pt x="1011" y="1775"/>
                    <a:pt x="1110" y="1775"/>
                    <a:pt x="1203" y="1769"/>
                  </a:cubicBezTo>
                  <a:close/>
                  <a:moveTo>
                    <a:pt x="1147" y="2098"/>
                  </a:moveTo>
                  <a:lnTo>
                    <a:pt x="1147" y="2168"/>
                  </a:lnTo>
                  <a:cubicBezTo>
                    <a:pt x="1144" y="2221"/>
                    <a:pt x="1115" y="2253"/>
                    <a:pt x="1061" y="2253"/>
                  </a:cubicBezTo>
                  <a:cubicBezTo>
                    <a:pt x="1009" y="2256"/>
                    <a:pt x="957" y="2257"/>
                    <a:pt x="905" y="2257"/>
                  </a:cubicBezTo>
                  <a:cubicBezTo>
                    <a:pt x="853" y="2257"/>
                    <a:pt x="801" y="2256"/>
                    <a:pt x="749" y="2253"/>
                  </a:cubicBezTo>
                  <a:cubicBezTo>
                    <a:pt x="695" y="2253"/>
                    <a:pt x="666" y="2221"/>
                    <a:pt x="663" y="2168"/>
                  </a:cubicBezTo>
                  <a:lnTo>
                    <a:pt x="663" y="2098"/>
                  </a:lnTo>
                  <a:close/>
                  <a:moveTo>
                    <a:pt x="909" y="1"/>
                  </a:moveTo>
                  <a:cubicBezTo>
                    <a:pt x="695" y="1"/>
                    <a:pt x="479" y="78"/>
                    <a:pt x="313" y="237"/>
                  </a:cubicBezTo>
                  <a:cubicBezTo>
                    <a:pt x="0" y="534"/>
                    <a:pt x="24" y="1072"/>
                    <a:pt x="409" y="1294"/>
                  </a:cubicBezTo>
                  <a:cubicBezTo>
                    <a:pt x="422" y="1299"/>
                    <a:pt x="436" y="1312"/>
                    <a:pt x="452" y="1323"/>
                  </a:cubicBezTo>
                  <a:cubicBezTo>
                    <a:pt x="321" y="1446"/>
                    <a:pt x="305" y="1542"/>
                    <a:pt x="398" y="1695"/>
                  </a:cubicBezTo>
                  <a:cubicBezTo>
                    <a:pt x="396" y="1697"/>
                    <a:pt x="396" y="1703"/>
                    <a:pt x="388" y="1703"/>
                  </a:cubicBezTo>
                  <a:cubicBezTo>
                    <a:pt x="299" y="1836"/>
                    <a:pt x="332" y="1983"/>
                    <a:pt x="473" y="2066"/>
                  </a:cubicBezTo>
                  <a:cubicBezTo>
                    <a:pt x="487" y="2077"/>
                    <a:pt x="495" y="2098"/>
                    <a:pt x="500" y="2114"/>
                  </a:cubicBezTo>
                  <a:cubicBezTo>
                    <a:pt x="503" y="2133"/>
                    <a:pt x="500" y="2154"/>
                    <a:pt x="500" y="2173"/>
                  </a:cubicBezTo>
                  <a:cubicBezTo>
                    <a:pt x="503" y="2312"/>
                    <a:pt x="607" y="2414"/>
                    <a:pt x="743" y="2414"/>
                  </a:cubicBezTo>
                  <a:lnTo>
                    <a:pt x="1061" y="2414"/>
                  </a:lnTo>
                  <a:cubicBezTo>
                    <a:pt x="1182" y="2411"/>
                    <a:pt x="1275" y="2339"/>
                    <a:pt x="1302" y="2224"/>
                  </a:cubicBezTo>
                  <a:cubicBezTo>
                    <a:pt x="1310" y="2192"/>
                    <a:pt x="1307" y="2154"/>
                    <a:pt x="1307" y="2120"/>
                  </a:cubicBezTo>
                  <a:cubicBezTo>
                    <a:pt x="1307" y="2093"/>
                    <a:pt x="1315" y="2077"/>
                    <a:pt x="1342" y="2064"/>
                  </a:cubicBezTo>
                  <a:cubicBezTo>
                    <a:pt x="1404" y="2031"/>
                    <a:pt x="1444" y="1981"/>
                    <a:pt x="1463" y="1911"/>
                  </a:cubicBezTo>
                  <a:cubicBezTo>
                    <a:pt x="1484" y="1826"/>
                    <a:pt x="1463" y="1753"/>
                    <a:pt x="1412" y="1689"/>
                  </a:cubicBezTo>
                  <a:cubicBezTo>
                    <a:pt x="1505" y="1548"/>
                    <a:pt x="1492" y="1454"/>
                    <a:pt x="1358" y="1320"/>
                  </a:cubicBezTo>
                  <a:cubicBezTo>
                    <a:pt x="1374" y="1310"/>
                    <a:pt x="1390" y="1296"/>
                    <a:pt x="1409" y="1285"/>
                  </a:cubicBezTo>
                  <a:cubicBezTo>
                    <a:pt x="1751" y="1085"/>
                    <a:pt x="1791" y="638"/>
                    <a:pt x="1599" y="352"/>
                  </a:cubicBezTo>
                  <a:cubicBezTo>
                    <a:pt x="1439" y="121"/>
                    <a:pt x="1175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id="{FB633AF4-B25A-458D-9BBB-FE2B23C3C46D}"/>
                </a:ext>
              </a:extLst>
            </p:cNvPr>
            <p:cNvSpPr/>
            <p:nvPr/>
          </p:nvSpPr>
          <p:spPr>
            <a:xfrm>
              <a:off x="3622125" y="274475"/>
              <a:ext cx="36175" cy="36250"/>
            </a:xfrm>
            <a:custGeom>
              <a:avLst/>
              <a:gdLst/>
              <a:ahLst/>
              <a:cxnLst/>
              <a:rect l="l" t="t" r="r" b="b"/>
              <a:pathLst>
                <a:path w="1447" h="1450" extrusionOk="0">
                  <a:moveTo>
                    <a:pt x="818" y="161"/>
                  </a:moveTo>
                  <a:cubicBezTo>
                    <a:pt x="845" y="209"/>
                    <a:pt x="824" y="281"/>
                    <a:pt x="891" y="311"/>
                  </a:cubicBezTo>
                  <a:cubicBezTo>
                    <a:pt x="902" y="316"/>
                    <a:pt x="913" y="318"/>
                    <a:pt x="924" y="318"/>
                  </a:cubicBezTo>
                  <a:cubicBezTo>
                    <a:pt x="972" y="318"/>
                    <a:pt x="1009" y="270"/>
                    <a:pt x="1064" y="257"/>
                  </a:cubicBezTo>
                  <a:cubicBezTo>
                    <a:pt x="1072" y="268"/>
                    <a:pt x="1078" y="284"/>
                    <a:pt x="1091" y="297"/>
                  </a:cubicBezTo>
                  <a:cubicBezTo>
                    <a:pt x="1126" y="329"/>
                    <a:pt x="1158" y="361"/>
                    <a:pt x="1190" y="388"/>
                  </a:cubicBezTo>
                  <a:cubicBezTo>
                    <a:pt x="1099" y="575"/>
                    <a:pt x="1099" y="575"/>
                    <a:pt x="1284" y="629"/>
                  </a:cubicBezTo>
                  <a:lnTo>
                    <a:pt x="1284" y="819"/>
                  </a:lnTo>
                  <a:cubicBezTo>
                    <a:pt x="1235" y="845"/>
                    <a:pt x="1163" y="827"/>
                    <a:pt x="1131" y="893"/>
                  </a:cubicBezTo>
                  <a:cubicBezTo>
                    <a:pt x="1102" y="960"/>
                    <a:pt x="1169" y="1000"/>
                    <a:pt x="1182" y="1054"/>
                  </a:cubicBezTo>
                  <a:lnTo>
                    <a:pt x="1048" y="1188"/>
                  </a:lnTo>
                  <a:cubicBezTo>
                    <a:pt x="975" y="1152"/>
                    <a:pt x="932" y="1130"/>
                    <a:pt x="903" y="1130"/>
                  </a:cubicBezTo>
                  <a:cubicBezTo>
                    <a:pt x="861" y="1130"/>
                    <a:pt x="848" y="1176"/>
                    <a:pt x="818" y="1286"/>
                  </a:cubicBezTo>
                  <a:lnTo>
                    <a:pt x="629" y="1286"/>
                  </a:lnTo>
                  <a:cubicBezTo>
                    <a:pt x="599" y="1236"/>
                    <a:pt x="618" y="1166"/>
                    <a:pt x="554" y="1137"/>
                  </a:cubicBezTo>
                  <a:cubicBezTo>
                    <a:pt x="541" y="1131"/>
                    <a:pt x="529" y="1128"/>
                    <a:pt x="517" y="1128"/>
                  </a:cubicBezTo>
                  <a:cubicBezTo>
                    <a:pt x="471" y="1128"/>
                    <a:pt x="436" y="1172"/>
                    <a:pt x="393" y="1188"/>
                  </a:cubicBezTo>
                  <a:lnTo>
                    <a:pt x="260" y="1054"/>
                  </a:lnTo>
                  <a:cubicBezTo>
                    <a:pt x="348" y="872"/>
                    <a:pt x="348" y="872"/>
                    <a:pt x="161" y="821"/>
                  </a:cubicBezTo>
                  <a:cubicBezTo>
                    <a:pt x="161" y="754"/>
                    <a:pt x="161" y="696"/>
                    <a:pt x="163" y="629"/>
                  </a:cubicBezTo>
                  <a:cubicBezTo>
                    <a:pt x="214" y="602"/>
                    <a:pt x="284" y="618"/>
                    <a:pt x="313" y="554"/>
                  </a:cubicBezTo>
                  <a:cubicBezTo>
                    <a:pt x="342" y="487"/>
                    <a:pt x="276" y="447"/>
                    <a:pt x="262" y="393"/>
                  </a:cubicBezTo>
                  <a:lnTo>
                    <a:pt x="396" y="260"/>
                  </a:lnTo>
                  <a:cubicBezTo>
                    <a:pt x="468" y="293"/>
                    <a:pt x="511" y="313"/>
                    <a:pt x="540" y="313"/>
                  </a:cubicBezTo>
                  <a:cubicBezTo>
                    <a:pt x="584" y="313"/>
                    <a:pt x="597" y="269"/>
                    <a:pt x="629" y="161"/>
                  </a:cubicBezTo>
                  <a:close/>
                  <a:moveTo>
                    <a:pt x="567" y="0"/>
                  </a:moveTo>
                  <a:cubicBezTo>
                    <a:pt x="522" y="0"/>
                    <a:pt x="492" y="19"/>
                    <a:pt x="479" y="65"/>
                  </a:cubicBezTo>
                  <a:cubicBezTo>
                    <a:pt x="476" y="81"/>
                    <a:pt x="471" y="94"/>
                    <a:pt x="465" y="110"/>
                  </a:cubicBezTo>
                  <a:cubicBezTo>
                    <a:pt x="420" y="86"/>
                    <a:pt x="395" y="73"/>
                    <a:pt x="374" y="73"/>
                  </a:cubicBezTo>
                  <a:cubicBezTo>
                    <a:pt x="347" y="73"/>
                    <a:pt x="326" y="94"/>
                    <a:pt x="278" y="139"/>
                  </a:cubicBezTo>
                  <a:lnTo>
                    <a:pt x="131" y="287"/>
                  </a:lnTo>
                  <a:cubicBezTo>
                    <a:pt x="54" y="367"/>
                    <a:pt x="54" y="367"/>
                    <a:pt x="107" y="471"/>
                  </a:cubicBezTo>
                  <a:cubicBezTo>
                    <a:pt x="93" y="476"/>
                    <a:pt x="82" y="479"/>
                    <a:pt x="72" y="479"/>
                  </a:cubicBezTo>
                  <a:cubicBezTo>
                    <a:pt x="66" y="479"/>
                    <a:pt x="61" y="478"/>
                    <a:pt x="56" y="476"/>
                  </a:cubicBezTo>
                  <a:cubicBezTo>
                    <a:pt x="22" y="490"/>
                    <a:pt x="0" y="516"/>
                    <a:pt x="0" y="557"/>
                  </a:cubicBezTo>
                  <a:lnTo>
                    <a:pt x="0" y="883"/>
                  </a:lnTo>
                  <a:cubicBezTo>
                    <a:pt x="0" y="926"/>
                    <a:pt x="22" y="950"/>
                    <a:pt x="59" y="963"/>
                  </a:cubicBezTo>
                  <a:cubicBezTo>
                    <a:pt x="75" y="968"/>
                    <a:pt x="94" y="971"/>
                    <a:pt x="110" y="979"/>
                  </a:cubicBezTo>
                  <a:cubicBezTo>
                    <a:pt x="56" y="1081"/>
                    <a:pt x="56" y="1083"/>
                    <a:pt x="137" y="1164"/>
                  </a:cubicBezTo>
                  <a:lnTo>
                    <a:pt x="284" y="1311"/>
                  </a:lnTo>
                  <a:cubicBezTo>
                    <a:pt x="330" y="1355"/>
                    <a:pt x="350" y="1375"/>
                    <a:pt x="377" y="1375"/>
                  </a:cubicBezTo>
                  <a:cubicBezTo>
                    <a:pt x="399" y="1375"/>
                    <a:pt x="425" y="1362"/>
                    <a:pt x="471" y="1340"/>
                  </a:cubicBezTo>
                  <a:cubicBezTo>
                    <a:pt x="471" y="1351"/>
                    <a:pt x="473" y="1356"/>
                    <a:pt x="476" y="1364"/>
                  </a:cubicBezTo>
                  <a:cubicBezTo>
                    <a:pt x="500" y="1442"/>
                    <a:pt x="514" y="1450"/>
                    <a:pt x="594" y="1450"/>
                  </a:cubicBezTo>
                  <a:lnTo>
                    <a:pt x="872" y="1450"/>
                  </a:lnTo>
                  <a:cubicBezTo>
                    <a:pt x="923" y="1450"/>
                    <a:pt x="952" y="1431"/>
                    <a:pt x="965" y="1380"/>
                  </a:cubicBezTo>
                  <a:cubicBezTo>
                    <a:pt x="968" y="1367"/>
                    <a:pt x="976" y="1353"/>
                    <a:pt x="979" y="1340"/>
                  </a:cubicBezTo>
                  <a:cubicBezTo>
                    <a:pt x="1022" y="1364"/>
                    <a:pt x="1048" y="1377"/>
                    <a:pt x="1070" y="1377"/>
                  </a:cubicBezTo>
                  <a:cubicBezTo>
                    <a:pt x="1096" y="1377"/>
                    <a:pt x="1117" y="1358"/>
                    <a:pt x="1158" y="1316"/>
                  </a:cubicBezTo>
                  <a:cubicBezTo>
                    <a:pt x="1219" y="1260"/>
                    <a:pt x="1276" y="1201"/>
                    <a:pt x="1334" y="1139"/>
                  </a:cubicBezTo>
                  <a:cubicBezTo>
                    <a:pt x="1380" y="1094"/>
                    <a:pt x="1382" y="1067"/>
                    <a:pt x="1353" y="1014"/>
                  </a:cubicBezTo>
                  <a:cubicBezTo>
                    <a:pt x="1348" y="1003"/>
                    <a:pt x="1342" y="992"/>
                    <a:pt x="1334" y="979"/>
                  </a:cubicBezTo>
                  <a:cubicBezTo>
                    <a:pt x="1353" y="976"/>
                    <a:pt x="1369" y="974"/>
                    <a:pt x="1385" y="966"/>
                  </a:cubicBezTo>
                  <a:cubicBezTo>
                    <a:pt x="1423" y="952"/>
                    <a:pt x="1447" y="926"/>
                    <a:pt x="1447" y="883"/>
                  </a:cubicBezTo>
                  <a:lnTo>
                    <a:pt x="1447" y="565"/>
                  </a:lnTo>
                  <a:cubicBezTo>
                    <a:pt x="1447" y="525"/>
                    <a:pt x="1425" y="498"/>
                    <a:pt x="1385" y="484"/>
                  </a:cubicBezTo>
                  <a:cubicBezTo>
                    <a:pt x="1369" y="482"/>
                    <a:pt x="1356" y="479"/>
                    <a:pt x="1334" y="471"/>
                  </a:cubicBezTo>
                  <a:cubicBezTo>
                    <a:pt x="1369" y="420"/>
                    <a:pt x="1399" y="375"/>
                    <a:pt x="1345" y="321"/>
                  </a:cubicBezTo>
                  <a:lnTo>
                    <a:pt x="1129" y="105"/>
                  </a:lnTo>
                  <a:cubicBezTo>
                    <a:pt x="1108" y="86"/>
                    <a:pt x="1088" y="76"/>
                    <a:pt x="1067" y="76"/>
                  </a:cubicBezTo>
                  <a:cubicBezTo>
                    <a:pt x="1051" y="76"/>
                    <a:pt x="1036" y="81"/>
                    <a:pt x="1019" y="91"/>
                  </a:cubicBezTo>
                  <a:lnTo>
                    <a:pt x="979" y="110"/>
                  </a:lnTo>
                  <a:lnTo>
                    <a:pt x="968" y="81"/>
                  </a:lnTo>
                  <a:cubicBezTo>
                    <a:pt x="947" y="14"/>
                    <a:pt x="931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id="{8E46CCD2-BF75-43EF-AE10-D95CAD646BF5}"/>
                </a:ext>
              </a:extLst>
            </p:cNvPr>
            <p:cNvSpPr/>
            <p:nvPr/>
          </p:nvSpPr>
          <p:spPr>
            <a:xfrm>
              <a:off x="3706750" y="347075"/>
              <a:ext cx="18050" cy="20125"/>
            </a:xfrm>
            <a:custGeom>
              <a:avLst/>
              <a:gdLst/>
              <a:ahLst/>
              <a:cxnLst/>
              <a:rect l="l" t="t" r="r" b="b"/>
              <a:pathLst>
                <a:path w="722" h="805" extrusionOk="0">
                  <a:moveTo>
                    <a:pt x="562" y="0"/>
                  </a:moveTo>
                  <a:lnTo>
                    <a:pt x="562" y="644"/>
                  </a:lnTo>
                  <a:lnTo>
                    <a:pt x="0" y="644"/>
                  </a:lnTo>
                  <a:lnTo>
                    <a:pt x="0" y="805"/>
                  </a:lnTo>
                  <a:cubicBezTo>
                    <a:pt x="214" y="805"/>
                    <a:pt x="420" y="805"/>
                    <a:pt x="626" y="802"/>
                  </a:cubicBezTo>
                  <a:cubicBezTo>
                    <a:pt x="695" y="802"/>
                    <a:pt x="722" y="775"/>
                    <a:pt x="722" y="701"/>
                  </a:cubicBezTo>
                  <a:lnTo>
                    <a:pt x="722" y="43"/>
                  </a:lnTo>
                  <a:cubicBezTo>
                    <a:pt x="722" y="29"/>
                    <a:pt x="719" y="13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id="{11BC033D-A9E9-4148-A377-BD61E7FF35A6}"/>
                </a:ext>
              </a:extLst>
            </p:cNvPr>
            <p:cNvSpPr/>
            <p:nvPr/>
          </p:nvSpPr>
          <p:spPr>
            <a:xfrm>
              <a:off x="3670450" y="290650"/>
              <a:ext cx="28100" cy="3900"/>
            </a:xfrm>
            <a:custGeom>
              <a:avLst/>
              <a:gdLst/>
              <a:ahLst/>
              <a:cxnLst/>
              <a:rect l="l" t="t" r="r" b="b"/>
              <a:pathLst>
                <a:path w="1124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123" y="15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id="{4C776BB8-5E3E-42EC-A249-0CF4F919C5CD}"/>
                </a:ext>
              </a:extLst>
            </p:cNvPr>
            <p:cNvSpPr/>
            <p:nvPr/>
          </p:nvSpPr>
          <p:spPr>
            <a:xfrm>
              <a:off x="3638225" y="314925"/>
              <a:ext cx="3975" cy="11975"/>
            </a:xfrm>
            <a:custGeom>
              <a:avLst/>
              <a:gdLst/>
              <a:ahLst/>
              <a:cxnLst/>
              <a:rect l="l" t="t" r="r" b="b"/>
              <a:pathLst>
                <a:path w="159" h="479" extrusionOk="0">
                  <a:moveTo>
                    <a:pt x="1" y="0"/>
                  </a:moveTo>
                  <a:lnTo>
                    <a:pt x="1" y="479"/>
                  </a:lnTo>
                  <a:lnTo>
                    <a:pt x="158" y="4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16;p28">
              <a:extLst>
                <a:ext uri="{FF2B5EF4-FFF2-40B4-BE49-F238E27FC236}">
                  <a16:creationId xmlns:a16="http://schemas.microsoft.com/office/drawing/2014/main" id="{868700F4-43C6-4228-B6D7-C0254E9EF2E2}"/>
                </a:ext>
              </a:extLst>
            </p:cNvPr>
            <p:cNvSpPr/>
            <p:nvPr/>
          </p:nvSpPr>
          <p:spPr>
            <a:xfrm>
              <a:off x="3662425" y="29065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0" y="0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17;p28">
              <a:extLst>
                <a:ext uri="{FF2B5EF4-FFF2-40B4-BE49-F238E27FC236}">
                  <a16:creationId xmlns:a16="http://schemas.microsoft.com/office/drawing/2014/main" id="{BB04EB73-2136-4B06-AA78-4DE473891831}"/>
                </a:ext>
              </a:extLst>
            </p:cNvPr>
            <p:cNvSpPr/>
            <p:nvPr/>
          </p:nvSpPr>
          <p:spPr>
            <a:xfrm>
              <a:off x="3720900" y="339050"/>
              <a:ext cx="3900" cy="3950"/>
            </a:xfrm>
            <a:custGeom>
              <a:avLst/>
              <a:gdLst/>
              <a:ahLst/>
              <a:cxnLst/>
              <a:rect l="l" t="t" r="r" b="b"/>
              <a:pathLst>
                <a:path w="156" h="158" extrusionOk="0">
                  <a:moveTo>
                    <a:pt x="1" y="0"/>
                  </a:moveTo>
                  <a:lnTo>
                    <a:pt x="1" y="158"/>
                  </a:lnTo>
                  <a:lnTo>
                    <a:pt x="156" y="15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18;p28">
              <a:extLst>
                <a:ext uri="{FF2B5EF4-FFF2-40B4-BE49-F238E27FC236}">
                  <a16:creationId xmlns:a16="http://schemas.microsoft.com/office/drawing/2014/main" id="{0CC88651-8D39-4DA5-8EDB-73C3CA3A7E80}"/>
                </a:ext>
              </a:extLst>
            </p:cNvPr>
            <p:cNvSpPr/>
            <p:nvPr/>
          </p:nvSpPr>
          <p:spPr>
            <a:xfrm>
              <a:off x="3632075" y="284575"/>
              <a:ext cx="16200" cy="16125"/>
            </a:xfrm>
            <a:custGeom>
              <a:avLst/>
              <a:gdLst/>
              <a:ahLst/>
              <a:cxnLst/>
              <a:rect l="l" t="t" r="r" b="b"/>
              <a:pathLst>
                <a:path w="648" h="645" extrusionOk="0">
                  <a:moveTo>
                    <a:pt x="322" y="158"/>
                  </a:moveTo>
                  <a:cubicBezTo>
                    <a:pt x="324" y="158"/>
                    <a:pt x="325" y="158"/>
                    <a:pt x="327" y="158"/>
                  </a:cubicBezTo>
                  <a:cubicBezTo>
                    <a:pt x="412" y="161"/>
                    <a:pt x="487" y="238"/>
                    <a:pt x="487" y="321"/>
                  </a:cubicBezTo>
                  <a:cubicBezTo>
                    <a:pt x="485" y="409"/>
                    <a:pt x="407" y="481"/>
                    <a:pt x="324" y="481"/>
                  </a:cubicBezTo>
                  <a:cubicBezTo>
                    <a:pt x="236" y="481"/>
                    <a:pt x="164" y="404"/>
                    <a:pt x="164" y="318"/>
                  </a:cubicBezTo>
                  <a:cubicBezTo>
                    <a:pt x="166" y="232"/>
                    <a:pt x="241" y="158"/>
                    <a:pt x="322" y="158"/>
                  </a:cubicBezTo>
                  <a:close/>
                  <a:moveTo>
                    <a:pt x="327" y="0"/>
                  </a:moveTo>
                  <a:cubicBezTo>
                    <a:pt x="145" y="0"/>
                    <a:pt x="3" y="142"/>
                    <a:pt x="1" y="321"/>
                  </a:cubicBezTo>
                  <a:cubicBezTo>
                    <a:pt x="1" y="503"/>
                    <a:pt x="145" y="645"/>
                    <a:pt x="324" y="645"/>
                  </a:cubicBezTo>
                  <a:cubicBezTo>
                    <a:pt x="503" y="645"/>
                    <a:pt x="648" y="503"/>
                    <a:pt x="648" y="321"/>
                  </a:cubicBezTo>
                  <a:cubicBezTo>
                    <a:pt x="648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oogle Shape;819;p28">
            <a:extLst>
              <a:ext uri="{FF2B5EF4-FFF2-40B4-BE49-F238E27FC236}">
                <a16:creationId xmlns:a16="http://schemas.microsoft.com/office/drawing/2014/main" id="{CAB2989F-4B40-49BF-816A-C07F65E431DA}"/>
              </a:ext>
            </a:extLst>
          </p:cNvPr>
          <p:cNvGrpSpPr/>
          <p:nvPr/>
        </p:nvGrpSpPr>
        <p:grpSpPr>
          <a:xfrm>
            <a:off x="1440402" y="2556533"/>
            <a:ext cx="422457" cy="317896"/>
            <a:chOff x="2958450" y="896375"/>
            <a:chExt cx="100825" cy="76500"/>
          </a:xfrm>
        </p:grpSpPr>
        <p:sp>
          <p:nvSpPr>
            <p:cNvPr id="74" name="Google Shape;821;p28">
              <a:extLst>
                <a:ext uri="{FF2B5EF4-FFF2-40B4-BE49-F238E27FC236}">
                  <a16:creationId xmlns:a16="http://schemas.microsoft.com/office/drawing/2014/main" id="{39C1D51B-5A6D-4836-BE26-4BAF8FCF0788}"/>
                </a:ext>
              </a:extLst>
            </p:cNvPr>
            <p:cNvSpPr/>
            <p:nvPr/>
          </p:nvSpPr>
          <p:spPr>
            <a:xfrm>
              <a:off x="3006850" y="896375"/>
              <a:ext cx="3775" cy="10450"/>
            </a:xfrm>
            <a:custGeom>
              <a:avLst/>
              <a:gdLst/>
              <a:ahLst/>
              <a:cxnLst/>
              <a:rect l="l" t="t" r="r" b="b"/>
              <a:pathLst>
                <a:path w="151" h="418" extrusionOk="0">
                  <a:moveTo>
                    <a:pt x="75" y="0"/>
                  </a:moveTo>
                  <a:cubicBezTo>
                    <a:pt x="32" y="0"/>
                    <a:pt x="3" y="24"/>
                    <a:pt x="3" y="75"/>
                  </a:cubicBezTo>
                  <a:cubicBezTo>
                    <a:pt x="0" y="163"/>
                    <a:pt x="0" y="251"/>
                    <a:pt x="3" y="342"/>
                  </a:cubicBezTo>
                  <a:cubicBezTo>
                    <a:pt x="6" y="390"/>
                    <a:pt x="32" y="417"/>
                    <a:pt x="72" y="417"/>
                  </a:cubicBezTo>
                  <a:cubicBezTo>
                    <a:pt x="115" y="417"/>
                    <a:pt x="142" y="390"/>
                    <a:pt x="147" y="340"/>
                  </a:cubicBezTo>
                  <a:lnTo>
                    <a:pt x="147" y="209"/>
                  </a:lnTo>
                  <a:cubicBezTo>
                    <a:pt x="147" y="166"/>
                    <a:pt x="150" y="120"/>
                    <a:pt x="147" y="80"/>
                  </a:cubicBezTo>
                  <a:cubicBezTo>
                    <a:pt x="142" y="30"/>
                    <a:pt x="121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22;p28">
              <a:extLst>
                <a:ext uri="{FF2B5EF4-FFF2-40B4-BE49-F238E27FC236}">
                  <a16:creationId xmlns:a16="http://schemas.microsoft.com/office/drawing/2014/main" id="{F219F7F0-918A-4B4E-B3E9-4B8C1B513C2D}"/>
                </a:ext>
              </a:extLst>
            </p:cNvPr>
            <p:cNvSpPr/>
            <p:nvPr/>
          </p:nvSpPr>
          <p:spPr>
            <a:xfrm>
              <a:off x="3042950" y="920700"/>
              <a:ext cx="9900" cy="7100"/>
            </a:xfrm>
            <a:custGeom>
              <a:avLst/>
              <a:gdLst/>
              <a:ahLst/>
              <a:cxnLst/>
              <a:rect l="l" t="t" r="r" b="b"/>
              <a:pathLst>
                <a:path w="396" h="284" extrusionOk="0">
                  <a:moveTo>
                    <a:pt x="329" y="0"/>
                  </a:moveTo>
                  <a:cubicBezTo>
                    <a:pt x="318" y="0"/>
                    <a:pt x="306" y="4"/>
                    <a:pt x="294" y="11"/>
                  </a:cubicBezTo>
                  <a:cubicBezTo>
                    <a:pt x="214" y="54"/>
                    <a:pt x="128" y="102"/>
                    <a:pt x="48" y="153"/>
                  </a:cubicBezTo>
                  <a:cubicBezTo>
                    <a:pt x="8" y="174"/>
                    <a:pt x="0" y="214"/>
                    <a:pt x="21" y="249"/>
                  </a:cubicBezTo>
                  <a:cubicBezTo>
                    <a:pt x="38" y="273"/>
                    <a:pt x="59" y="284"/>
                    <a:pt x="81" y="284"/>
                  </a:cubicBezTo>
                  <a:cubicBezTo>
                    <a:pt x="93" y="284"/>
                    <a:pt x="107" y="280"/>
                    <a:pt x="120" y="273"/>
                  </a:cubicBezTo>
                  <a:cubicBezTo>
                    <a:pt x="201" y="225"/>
                    <a:pt x="283" y="179"/>
                    <a:pt x="364" y="129"/>
                  </a:cubicBezTo>
                  <a:cubicBezTo>
                    <a:pt x="380" y="115"/>
                    <a:pt x="390" y="91"/>
                    <a:pt x="396" y="83"/>
                  </a:cubicBezTo>
                  <a:cubicBezTo>
                    <a:pt x="394" y="33"/>
                    <a:pt x="364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823;p28">
              <a:extLst>
                <a:ext uri="{FF2B5EF4-FFF2-40B4-BE49-F238E27FC236}">
                  <a16:creationId xmlns:a16="http://schemas.microsoft.com/office/drawing/2014/main" id="{223B5CFA-14AE-4E81-AF48-56730DD419B8}"/>
                </a:ext>
              </a:extLst>
            </p:cNvPr>
            <p:cNvSpPr/>
            <p:nvPr/>
          </p:nvSpPr>
          <p:spPr>
            <a:xfrm>
              <a:off x="2964725" y="920675"/>
              <a:ext cx="9850" cy="7100"/>
            </a:xfrm>
            <a:custGeom>
              <a:avLst/>
              <a:gdLst/>
              <a:ahLst/>
              <a:cxnLst/>
              <a:rect l="l" t="t" r="r" b="b"/>
              <a:pathLst>
                <a:path w="394" h="284" extrusionOk="0">
                  <a:moveTo>
                    <a:pt x="74" y="0"/>
                  </a:moveTo>
                  <a:cubicBezTo>
                    <a:pt x="50" y="0"/>
                    <a:pt x="29" y="15"/>
                    <a:pt x="17" y="39"/>
                  </a:cubicBezTo>
                  <a:cubicBezTo>
                    <a:pt x="1" y="71"/>
                    <a:pt x="4" y="106"/>
                    <a:pt x="33" y="124"/>
                  </a:cubicBezTo>
                  <a:cubicBezTo>
                    <a:pt x="121" y="178"/>
                    <a:pt x="209" y="231"/>
                    <a:pt x="300" y="277"/>
                  </a:cubicBezTo>
                  <a:cubicBezTo>
                    <a:pt x="308" y="282"/>
                    <a:pt x="317" y="284"/>
                    <a:pt x="326" y="284"/>
                  </a:cubicBezTo>
                  <a:cubicBezTo>
                    <a:pt x="360" y="284"/>
                    <a:pt x="394" y="249"/>
                    <a:pt x="394" y="205"/>
                  </a:cubicBezTo>
                  <a:cubicBezTo>
                    <a:pt x="391" y="194"/>
                    <a:pt x="383" y="170"/>
                    <a:pt x="370" y="164"/>
                  </a:cubicBezTo>
                  <a:cubicBezTo>
                    <a:pt x="282" y="106"/>
                    <a:pt x="193" y="57"/>
                    <a:pt x="100" y="7"/>
                  </a:cubicBezTo>
                  <a:cubicBezTo>
                    <a:pt x="91" y="2"/>
                    <a:pt x="82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824;p28">
              <a:extLst>
                <a:ext uri="{FF2B5EF4-FFF2-40B4-BE49-F238E27FC236}">
                  <a16:creationId xmlns:a16="http://schemas.microsoft.com/office/drawing/2014/main" id="{B01CE147-E82D-4AC0-930F-FEEF569FFF03}"/>
                </a:ext>
              </a:extLst>
            </p:cNvPr>
            <p:cNvSpPr/>
            <p:nvPr/>
          </p:nvSpPr>
          <p:spPr>
            <a:xfrm>
              <a:off x="2964800" y="965750"/>
              <a:ext cx="9850" cy="7025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323" y="1"/>
                  </a:moveTo>
                  <a:cubicBezTo>
                    <a:pt x="313" y="1"/>
                    <a:pt x="302" y="3"/>
                    <a:pt x="292" y="8"/>
                  </a:cubicBezTo>
                  <a:lnTo>
                    <a:pt x="51" y="147"/>
                  </a:lnTo>
                  <a:cubicBezTo>
                    <a:pt x="11" y="171"/>
                    <a:pt x="1" y="212"/>
                    <a:pt x="19" y="246"/>
                  </a:cubicBezTo>
                  <a:cubicBezTo>
                    <a:pt x="33" y="267"/>
                    <a:pt x="55" y="280"/>
                    <a:pt x="79" y="280"/>
                  </a:cubicBezTo>
                  <a:cubicBezTo>
                    <a:pt x="93" y="280"/>
                    <a:pt x="107" y="276"/>
                    <a:pt x="121" y="268"/>
                  </a:cubicBezTo>
                  <a:cubicBezTo>
                    <a:pt x="201" y="225"/>
                    <a:pt x="281" y="179"/>
                    <a:pt x="359" y="131"/>
                  </a:cubicBezTo>
                  <a:cubicBezTo>
                    <a:pt x="375" y="118"/>
                    <a:pt x="388" y="94"/>
                    <a:pt x="394" y="86"/>
                  </a:cubicBezTo>
                  <a:cubicBezTo>
                    <a:pt x="394" y="33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825;p28">
              <a:extLst>
                <a:ext uri="{FF2B5EF4-FFF2-40B4-BE49-F238E27FC236}">
                  <a16:creationId xmlns:a16="http://schemas.microsoft.com/office/drawing/2014/main" id="{F249C239-6E20-4EBF-9214-1EFFA08964CF}"/>
                </a:ext>
              </a:extLst>
            </p:cNvPr>
            <p:cNvSpPr/>
            <p:nvPr/>
          </p:nvSpPr>
          <p:spPr>
            <a:xfrm>
              <a:off x="3027900" y="902775"/>
              <a:ext cx="7375" cy="9475"/>
            </a:xfrm>
            <a:custGeom>
              <a:avLst/>
              <a:gdLst/>
              <a:ahLst/>
              <a:cxnLst/>
              <a:rect l="l" t="t" r="r" b="b"/>
              <a:pathLst>
                <a:path w="295" h="379" extrusionOk="0">
                  <a:moveTo>
                    <a:pt x="215" y="1"/>
                  </a:moveTo>
                  <a:cubicBezTo>
                    <a:pt x="189" y="1"/>
                    <a:pt x="166" y="17"/>
                    <a:pt x="148" y="49"/>
                  </a:cubicBezTo>
                  <a:cubicBezTo>
                    <a:pt x="102" y="124"/>
                    <a:pt x="59" y="196"/>
                    <a:pt x="19" y="271"/>
                  </a:cubicBezTo>
                  <a:cubicBezTo>
                    <a:pt x="14" y="284"/>
                    <a:pt x="9" y="300"/>
                    <a:pt x="0" y="327"/>
                  </a:cubicBezTo>
                  <a:cubicBezTo>
                    <a:pt x="17" y="346"/>
                    <a:pt x="35" y="378"/>
                    <a:pt x="57" y="378"/>
                  </a:cubicBezTo>
                  <a:cubicBezTo>
                    <a:pt x="59" y="378"/>
                    <a:pt x="61" y="378"/>
                    <a:pt x="63" y="378"/>
                  </a:cubicBezTo>
                  <a:cubicBezTo>
                    <a:pt x="87" y="378"/>
                    <a:pt x="122" y="365"/>
                    <a:pt x="134" y="348"/>
                  </a:cubicBezTo>
                  <a:cubicBezTo>
                    <a:pt x="182" y="273"/>
                    <a:pt x="222" y="196"/>
                    <a:pt x="268" y="121"/>
                  </a:cubicBezTo>
                  <a:cubicBezTo>
                    <a:pt x="295" y="70"/>
                    <a:pt x="287" y="33"/>
                    <a:pt x="246" y="9"/>
                  </a:cubicBezTo>
                  <a:cubicBezTo>
                    <a:pt x="236" y="3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826;p28">
              <a:extLst>
                <a:ext uri="{FF2B5EF4-FFF2-40B4-BE49-F238E27FC236}">
                  <a16:creationId xmlns:a16="http://schemas.microsoft.com/office/drawing/2014/main" id="{2450E97B-04C5-41C3-B932-6B64B8C27CC0}"/>
                </a:ext>
              </a:extLst>
            </p:cNvPr>
            <p:cNvSpPr/>
            <p:nvPr/>
          </p:nvSpPr>
          <p:spPr>
            <a:xfrm>
              <a:off x="2958450" y="945025"/>
              <a:ext cx="10650" cy="3525"/>
            </a:xfrm>
            <a:custGeom>
              <a:avLst/>
              <a:gdLst/>
              <a:ahLst/>
              <a:cxnLst/>
              <a:rect l="l" t="t" r="r" b="b"/>
              <a:pathLst>
                <a:path w="426" h="141" extrusionOk="0">
                  <a:moveTo>
                    <a:pt x="73" y="1"/>
                  </a:moveTo>
                  <a:cubicBezTo>
                    <a:pt x="30" y="1"/>
                    <a:pt x="1" y="35"/>
                    <a:pt x="1" y="73"/>
                  </a:cubicBezTo>
                  <a:cubicBezTo>
                    <a:pt x="1" y="107"/>
                    <a:pt x="33" y="140"/>
                    <a:pt x="78" y="140"/>
                  </a:cubicBezTo>
                  <a:lnTo>
                    <a:pt x="212" y="140"/>
                  </a:lnTo>
                  <a:cubicBezTo>
                    <a:pt x="242" y="140"/>
                    <a:pt x="274" y="141"/>
                    <a:pt x="304" y="141"/>
                  </a:cubicBezTo>
                  <a:cubicBezTo>
                    <a:pt x="319" y="141"/>
                    <a:pt x="334" y="140"/>
                    <a:pt x="348" y="140"/>
                  </a:cubicBezTo>
                  <a:cubicBezTo>
                    <a:pt x="391" y="140"/>
                    <a:pt x="426" y="105"/>
                    <a:pt x="420" y="67"/>
                  </a:cubicBezTo>
                  <a:cubicBezTo>
                    <a:pt x="418" y="27"/>
                    <a:pt x="39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827;p28">
              <a:extLst>
                <a:ext uri="{FF2B5EF4-FFF2-40B4-BE49-F238E27FC236}">
                  <a16:creationId xmlns:a16="http://schemas.microsoft.com/office/drawing/2014/main" id="{E995FC22-0475-4544-897C-D2D2983F3C2F}"/>
                </a:ext>
              </a:extLst>
            </p:cNvPr>
            <p:cNvSpPr/>
            <p:nvPr/>
          </p:nvSpPr>
          <p:spPr>
            <a:xfrm>
              <a:off x="3048675" y="945025"/>
              <a:ext cx="10600" cy="3575"/>
            </a:xfrm>
            <a:custGeom>
              <a:avLst/>
              <a:gdLst/>
              <a:ahLst/>
              <a:cxnLst/>
              <a:rect l="l" t="t" r="r" b="b"/>
              <a:pathLst>
                <a:path w="424" h="143" extrusionOk="0">
                  <a:moveTo>
                    <a:pt x="73" y="1"/>
                  </a:moveTo>
                  <a:cubicBezTo>
                    <a:pt x="30" y="1"/>
                    <a:pt x="1" y="33"/>
                    <a:pt x="1" y="73"/>
                  </a:cubicBezTo>
                  <a:cubicBezTo>
                    <a:pt x="1" y="107"/>
                    <a:pt x="33" y="140"/>
                    <a:pt x="79" y="140"/>
                  </a:cubicBezTo>
                  <a:lnTo>
                    <a:pt x="212" y="140"/>
                  </a:lnTo>
                  <a:cubicBezTo>
                    <a:pt x="255" y="140"/>
                    <a:pt x="300" y="140"/>
                    <a:pt x="343" y="142"/>
                  </a:cubicBezTo>
                  <a:cubicBezTo>
                    <a:pt x="391" y="142"/>
                    <a:pt x="423" y="113"/>
                    <a:pt x="423" y="73"/>
                  </a:cubicBezTo>
                  <a:cubicBezTo>
                    <a:pt x="423" y="33"/>
                    <a:pt x="3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828;p28">
              <a:extLst>
                <a:ext uri="{FF2B5EF4-FFF2-40B4-BE49-F238E27FC236}">
                  <a16:creationId xmlns:a16="http://schemas.microsoft.com/office/drawing/2014/main" id="{83F5F020-9B99-468C-BFB0-1101111E806F}"/>
                </a:ext>
              </a:extLst>
            </p:cNvPr>
            <p:cNvSpPr/>
            <p:nvPr/>
          </p:nvSpPr>
          <p:spPr>
            <a:xfrm>
              <a:off x="2982325" y="903000"/>
              <a:ext cx="7625" cy="9350"/>
            </a:xfrm>
            <a:custGeom>
              <a:avLst/>
              <a:gdLst/>
              <a:ahLst/>
              <a:cxnLst/>
              <a:rect l="l" t="t" r="r" b="b"/>
              <a:pathLst>
                <a:path w="305" h="374" extrusionOk="0">
                  <a:moveTo>
                    <a:pt x="87" y="0"/>
                  </a:moveTo>
                  <a:cubicBezTo>
                    <a:pt x="72" y="0"/>
                    <a:pt x="56" y="3"/>
                    <a:pt x="46" y="8"/>
                  </a:cubicBezTo>
                  <a:cubicBezTo>
                    <a:pt x="13" y="21"/>
                    <a:pt x="0" y="56"/>
                    <a:pt x="19" y="88"/>
                  </a:cubicBezTo>
                  <a:cubicBezTo>
                    <a:pt x="67" y="176"/>
                    <a:pt x="118" y="264"/>
                    <a:pt x="171" y="350"/>
                  </a:cubicBezTo>
                  <a:cubicBezTo>
                    <a:pt x="182" y="363"/>
                    <a:pt x="209" y="374"/>
                    <a:pt x="231" y="374"/>
                  </a:cubicBezTo>
                  <a:cubicBezTo>
                    <a:pt x="236" y="374"/>
                    <a:pt x="242" y="373"/>
                    <a:pt x="246" y="371"/>
                  </a:cubicBezTo>
                  <a:cubicBezTo>
                    <a:pt x="267" y="366"/>
                    <a:pt x="286" y="337"/>
                    <a:pt x="305" y="315"/>
                  </a:cubicBezTo>
                  <a:lnTo>
                    <a:pt x="294" y="305"/>
                  </a:lnTo>
                  <a:cubicBezTo>
                    <a:pt x="291" y="302"/>
                    <a:pt x="294" y="297"/>
                    <a:pt x="291" y="291"/>
                  </a:cubicBezTo>
                  <a:cubicBezTo>
                    <a:pt x="235" y="198"/>
                    <a:pt x="185" y="101"/>
                    <a:pt x="126" y="10"/>
                  </a:cubicBezTo>
                  <a:cubicBezTo>
                    <a:pt x="120" y="3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Google Shape;829;p28">
              <a:extLst>
                <a:ext uri="{FF2B5EF4-FFF2-40B4-BE49-F238E27FC236}">
                  <a16:creationId xmlns:a16="http://schemas.microsoft.com/office/drawing/2014/main" id="{9F97619D-8B81-457E-AD27-8B85D09F94F7}"/>
                </a:ext>
              </a:extLst>
            </p:cNvPr>
            <p:cNvSpPr/>
            <p:nvPr/>
          </p:nvSpPr>
          <p:spPr>
            <a:xfrm>
              <a:off x="3042750" y="965750"/>
              <a:ext cx="9950" cy="7125"/>
            </a:xfrm>
            <a:custGeom>
              <a:avLst/>
              <a:gdLst/>
              <a:ahLst/>
              <a:cxnLst/>
              <a:rect l="l" t="t" r="r" b="b"/>
              <a:pathLst>
                <a:path w="398" h="285" extrusionOk="0">
                  <a:moveTo>
                    <a:pt x="76" y="1"/>
                  </a:moveTo>
                  <a:cubicBezTo>
                    <a:pt x="54" y="1"/>
                    <a:pt x="34" y="14"/>
                    <a:pt x="21" y="38"/>
                  </a:cubicBezTo>
                  <a:cubicBezTo>
                    <a:pt x="0" y="70"/>
                    <a:pt x="8" y="107"/>
                    <a:pt x="40" y="129"/>
                  </a:cubicBezTo>
                  <a:cubicBezTo>
                    <a:pt x="123" y="182"/>
                    <a:pt x="209" y="228"/>
                    <a:pt x="294" y="276"/>
                  </a:cubicBezTo>
                  <a:cubicBezTo>
                    <a:pt x="305" y="282"/>
                    <a:pt x="317" y="284"/>
                    <a:pt x="328" y="284"/>
                  </a:cubicBezTo>
                  <a:cubicBezTo>
                    <a:pt x="366" y="284"/>
                    <a:pt x="398" y="250"/>
                    <a:pt x="396" y="198"/>
                  </a:cubicBezTo>
                  <a:cubicBezTo>
                    <a:pt x="388" y="188"/>
                    <a:pt x="382" y="166"/>
                    <a:pt x="361" y="155"/>
                  </a:cubicBezTo>
                  <a:cubicBezTo>
                    <a:pt x="278" y="105"/>
                    <a:pt x="195" y="57"/>
                    <a:pt x="110" y="11"/>
                  </a:cubicBezTo>
                  <a:cubicBezTo>
                    <a:pt x="98" y="4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oogle Shape;830;p28">
            <a:extLst>
              <a:ext uri="{FF2B5EF4-FFF2-40B4-BE49-F238E27FC236}">
                <a16:creationId xmlns:a16="http://schemas.microsoft.com/office/drawing/2014/main" id="{E2A81EE3-51A3-4CBC-B8BA-27BB25200B9D}"/>
              </a:ext>
            </a:extLst>
          </p:cNvPr>
          <p:cNvGrpSpPr/>
          <p:nvPr/>
        </p:nvGrpSpPr>
        <p:grpSpPr>
          <a:xfrm>
            <a:off x="1400172" y="3682877"/>
            <a:ext cx="502917" cy="502915"/>
            <a:chOff x="3283975" y="1448000"/>
            <a:chExt cx="118125" cy="117925"/>
          </a:xfrm>
        </p:grpSpPr>
        <p:sp>
          <p:nvSpPr>
            <p:cNvPr id="84" name="Google Shape;831;p28">
              <a:extLst>
                <a:ext uri="{FF2B5EF4-FFF2-40B4-BE49-F238E27FC236}">
                  <a16:creationId xmlns:a16="http://schemas.microsoft.com/office/drawing/2014/main" id="{1934C94F-A0E9-48A3-A231-1E6F17E5CAE0}"/>
                </a:ext>
              </a:extLst>
            </p:cNvPr>
            <p:cNvSpPr/>
            <p:nvPr/>
          </p:nvSpPr>
          <p:spPr>
            <a:xfrm>
              <a:off x="3283975" y="1448000"/>
              <a:ext cx="118125" cy="117925"/>
            </a:xfrm>
            <a:custGeom>
              <a:avLst/>
              <a:gdLst/>
              <a:ahLst/>
              <a:cxnLst/>
              <a:rect l="l" t="t" r="r" b="b"/>
              <a:pathLst>
                <a:path w="4725" h="4717" extrusionOk="0">
                  <a:moveTo>
                    <a:pt x="821" y="239"/>
                  </a:moveTo>
                  <a:lnTo>
                    <a:pt x="1096" y="514"/>
                  </a:lnTo>
                  <a:lnTo>
                    <a:pt x="511" y="1097"/>
                  </a:lnTo>
                  <a:lnTo>
                    <a:pt x="233" y="822"/>
                  </a:lnTo>
                  <a:cubicBezTo>
                    <a:pt x="428" y="629"/>
                    <a:pt x="626" y="434"/>
                    <a:pt x="821" y="239"/>
                  </a:cubicBezTo>
                  <a:close/>
                  <a:moveTo>
                    <a:pt x="3882" y="239"/>
                  </a:moveTo>
                  <a:cubicBezTo>
                    <a:pt x="4078" y="429"/>
                    <a:pt x="4275" y="626"/>
                    <a:pt x="4471" y="824"/>
                  </a:cubicBezTo>
                  <a:cubicBezTo>
                    <a:pt x="4377" y="918"/>
                    <a:pt x="4289" y="1011"/>
                    <a:pt x="4198" y="1102"/>
                  </a:cubicBezTo>
                  <a:lnTo>
                    <a:pt x="3610" y="514"/>
                  </a:lnTo>
                  <a:lnTo>
                    <a:pt x="3882" y="239"/>
                  </a:lnTo>
                  <a:close/>
                  <a:moveTo>
                    <a:pt x="3130" y="562"/>
                  </a:moveTo>
                  <a:cubicBezTo>
                    <a:pt x="3220" y="562"/>
                    <a:pt x="3311" y="576"/>
                    <a:pt x="3401" y="594"/>
                  </a:cubicBezTo>
                  <a:cubicBezTo>
                    <a:pt x="3414" y="597"/>
                    <a:pt x="3433" y="610"/>
                    <a:pt x="3441" y="621"/>
                  </a:cubicBezTo>
                  <a:lnTo>
                    <a:pt x="4072" y="1252"/>
                  </a:lnTo>
                  <a:cubicBezTo>
                    <a:pt x="4088" y="1268"/>
                    <a:pt x="4102" y="1295"/>
                    <a:pt x="4096" y="1316"/>
                  </a:cubicBezTo>
                  <a:cubicBezTo>
                    <a:pt x="4067" y="1573"/>
                    <a:pt x="4008" y="1813"/>
                    <a:pt x="3802" y="1993"/>
                  </a:cubicBezTo>
                  <a:cubicBezTo>
                    <a:pt x="3722" y="2067"/>
                    <a:pt x="3647" y="2150"/>
                    <a:pt x="3570" y="2228"/>
                  </a:cubicBezTo>
                  <a:cubicBezTo>
                    <a:pt x="3559" y="2239"/>
                    <a:pt x="3545" y="2247"/>
                    <a:pt x="3529" y="2265"/>
                  </a:cubicBezTo>
                  <a:cubicBezTo>
                    <a:pt x="3529" y="2207"/>
                    <a:pt x="3529" y="2161"/>
                    <a:pt x="3532" y="2110"/>
                  </a:cubicBezTo>
                  <a:cubicBezTo>
                    <a:pt x="3532" y="2001"/>
                    <a:pt x="3524" y="1891"/>
                    <a:pt x="3532" y="1779"/>
                  </a:cubicBezTo>
                  <a:cubicBezTo>
                    <a:pt x="3541" y="1617"/>
                    <a:pt x="3406" y="1489"/>
                    <a:pt x="3246" y="1489"/>
                  </a:cubicBezTo>
                  <a:cubicBezTo>
                    <a:pt x="3222" y="1489"/>
                    <a:pt x="3197" y="1492"/>
                    <a:pt x="3171" y="1498"/>
                  </a:cubicBezTo>
                  <a:cubicBezTo>
                    <a:pt x="3166" y="1501"/>
                    <a:pt x="3155" y="1506"/>
                    <a:pt x="3144" y="1509"/>
                  </a:cubicBezTo>
                  <a:cubicBezTo>
                    <a:pt x="3089" y="1375"/>
                    <a:pt x="2994" y="1314"/>
                    <a:pt x="2867" y="1314"/>
                  </a:cubicBezTo>
                  <a:cubicBezTo>
                    <a:pt x="2852" y="1314"/>
                    <a:pt x="2837" y="1314"/>
                    <a:pt x="2821" y="1316"/>
                  </a:cubicBezTo>
                  <a:cubicBezTo>
                    <a:pt x="2824" y="1260"/>
                    <a:pt x="2834" y="1207"/>
                    <a:pt x="2829" y="1158"/>
                  </a:cubicBezTo>
                  <a:cubicBezTo>
                    <a:pt x="2826" y="1073"/>
                    <a:pt x="2786" y="1011"/>
                    <a:pt x="2717" y="963"/>
                  </a:cubicBezTo>
                  <a:cubicBezTo>
                    <a:pt x="2652" y="920"/>
                    <a:pt x="2591" y="878"/>
                    <a:pt x="2519" y="830"/>
                  </a:cubicBezTo>
                  <a:cubicBezTo>
                    <a:pt x="2599" y="776"/>
                    <a:pt x="2677" y="731"/>
                    <a:pt x="2749" y="677"/>
                  </a:cubicBezTo>
                  <a:cubicBezTo>
                    <a:pt x="2826" y="624"/>
                    <a:pt x="2909" y="589"/>
                    <a:pt x="3000" y="573"/>
                  </a:cubicBezTo>
                  <a:cubicBezTo>
                    <a:pt x="3043" y="565"/>
                    <a:pt x="3087" y="562"/>
                    <a:pt x="3130" y="562"/>
                  </a:cubicBezTo>
                  <a:close/>
                  <a:moveTo>
                    <a:pt x="1561" y="564"/>
                  </a:moveTo>
                  <a:cubicBezTo>
                    <a:pt x="1631" y="564"/>
                    <a:pt x="1700" y="573"/>
                    <a:pt x="1768" y="594"/>
                  </a:cubicBezTo>
                  <a:cubicBezTo>
                    <a:pt x="1821" y="608"/>
                    <a:pt x="1872" y="629"/>
                    <a:pt x="1917" y="661"/>
                  </a:cubicBezTo>
                  <a:cubicBezTo>
                    <a:pt x="2123" y="789"/>
                    <a:pt x="2324" y="928"/>
                    <a:pt x="2524" y="1062"/>
                  </a:cubicBezTo>
                  <a:cubicBezTo>
                    <a:pt x="2530" y="1068"/>
                    <a:pt x="2540" y="1070"/>
                    <a:pt x="2551" y="1081"/>
                  </a:cubicBezTo>
                  <a:cubicBezTo>
                    <a:pt x="2324" y="1108"/>
                    <a:pt x="2262" y="1158"/>
                    <a:pt x="2243" y="1343"/>
                  </a:cubicBezTo>
                  <a:cubicBezTo>
                    <a:pt x="2193" y="1335"/>
                    <a:pt x="2142" y="1322"/>
                    <a:pt x="2091" y="1322"/>
                  </a:cubicBezTo>
                  <a:cubicBezTo>
                    <a:pt x="1955" y="1322"/>
                    <a:pt x="1834" y="1428"/>
                    <a:pt x="1829" y="1565"/>
                  </a:cubicBezTo>
                  <a:cubicBezTo>
                    <a:pt x="1821" y="1699"/>
                    <a:pt x="1821" y="1838"/>
                    <a:pt x="1821" y="1971"/>
                  </a:cubicBezTo>
                  <a:cubicBezTo>
                    <a:pt x="1821" y="2124"/>
                    <a:pt x="1821" y="2273"/>
                    <a:pt x="1816" y="2428"/>
                  </a:cubicBezTo>
                  <a:cubicBezTo>
                    <a:pt x="1765" y="2311"/>
                    <a:pt x="1687" y="2231"/>
                    <a:pt x="1556" y="2215"/>
                  </a:cubicBezTo>
                  <a:cubicBezTo>
                    <a:pt x="1542" y="2213"/>
                    <a:pt x="1527" y="2212"/>
                    <a:pt x="1513" y="2212"/>
                  </a:cubicBezTo>
                  <a:cubicBezTo>
                    <a:pt x="1408" y="2212"/>
                    <a:pt x="1324" y="2264"/>
                    <a:pt x="1249" y="2359"/>
                  </a:cubicBezTo>
                  <a:cubicBezTo>
                    <a:pt x="1227" y="2335"/>
                    <a:pt x="1209" y="2311"/>
                    <a:pt x="1190" y="2292"/>
                  </a:cubicBezTo>
                  <a:cubicBezTo>
                    <a:pt x="1083" y="2180"/>
                    <a:pt x="976" y="2070"/>
                    <a:pt x="861" y="1963"/>
                  </a:cubicBezTo>
                  <a:cubicBezTo>
                    <a:pt x="727" y="1838"/>
                    <a:pt x="666" y="1672"/>
                    <a:pt x="629" y="1495"/>
                  </a:cubicBezTo>
                  <a:cubicBezTo>
                    <a:pt x="615" y="1436"/>
                    <a:pt x="607" y="1378"/>
                    <a:pt x="602" y="1319"/>
                  </a:cubicBezTo>
                  <a:cubicBezTo>
                    <a:pt x="602" y="1297"/>
                    <a:pt x="613" y="1271"/>
                    <a:pt x="626" y="1257"/>
                  </a:cubicBezTo>
                  <a:cubicBezTo>
                    <a:pt x="834" y="1043"/>
                    <a:pt x="1048" y="835"/>
                    <a:pt x="1260" y="624"/>
                  </a:cubicBezTo>
                  <a:cubicBezTo>
                    <a:pt x="1270" y="613"/>
                    <a:pt x="1286" y="600"/>
                    <a:pt x="1300" y="597"/>
                  </a:cubicBezTo>
                  <a:cubicBezTo>
                    <a:pt x="1387" y="578"/>
                    <a:pt x="1475" y="564"/>
                    <a:pt x="1561" y="564"/>
                  </a:cubicBezTo>
                  <a:close/>
                  <a:moveTo>
                    <a:pt x="2490" y="1275"/>
                  </a:moveTo>
                  <a:cubicBezTo>
                    <a:pt x="2493" y="1275"/>
                    <a:pt x="2497" y="1276"/>
                    <a:pt x="2500" y="1276"/>
                  </a:cubicBezTo>
                  <a:cubicBezTo>
                    <a:pt x="2540" y="1279"/>
                    <a:pt x="2575" y="1319"/>
                    <a:pt x="2583" y="1362"/>
                  </a:cubicBezTo>
                  <a:cubicBezTo>
                    <a:pt x="2586" y="1383"/>
                    <a:pt x="2586" y="1404"/>
                    <a:pt x="2586" y="1426"/>
                  </a:cubicBezTo>
                  <a:lnTo>
                    <a:pt x="2586" y="2602"/>
                  </a:lnTo>
                  <a:cubicBezTo>
                    <a:pt x="2586" y="2672"/>
                    <a:pt x="2607" y="2701"/>
                    <a:pt x="2652" y="2720"/>
                  </a:cubicBezTo>
                  <a:cubicBezTo>
                    <a:pt x="2663" y="2723"/>
                    <a:pt x="2673" y="2725"/>
                    <a:pt x="2683" y="2725"/>
                  </a:cubicBezTo>
                  <a:cubicBezTo>
                    <a:pt x="2730" y="2725"/>
                    <a:pt x="2772" y="2691"/>
                    <a:pt x="2778" y="2642"/>
                  </a:cubicBezTo>
                  <a:lnTo>
                    <a:pt x="2778" y="2589"/>
                  </a:lnTo>
                  <a:lnTo>
                    <a:pt x="2778" y="1613"/>
                  </a:lnTo>
                  <a:cubicBezTo>
                    <a:pt x="2778" y="1550"/>
                    <a:pt x="2816" y="1507"/>
                    <a:pt x="2868" y="1507"/>
                  </a:cubicBezTo>
                  <a:cubicBezTo>
                    <a:pt x="2881" y="1507"/>
                    <a:pt x="2896" y="1510"/>
                    <a:pt x="2912" y="1517"/>
                  </a:cubicBezTo>
                  <a:cubicBezTo>
                    <a:pt x="2955" y="1533"/>
                    <a:pt x="2968" y="1570"/>
                    <a:pt x="2968" y="1613"/>
                  </a:cubicBezTo>
                  <a:lnTo>
                    <a:pt x="2968" y="2006"/>
                  </a:lnTo>
                  <a:lnTo>
                    <a:pt x="2968" y="2600"/>
                  </a:lnTo>
                  <a:cubicBezTo>
                    <a:pt x="2968" y="2682"/>
                    <a:pt x="3000" y="2725"/>
                    <a:pt x="3062" y="2725"/>
                  </a:cubicBezTo>
                  <a:cubicBezTo>
                    <a:pt x="3118" y="2725"/>
                    <a:pt x="3158" y="2674"/>
                    <a:pt x="3158" y="2594"/>
                  </a:cubicBezTo>
                  <a:lnTo>
                    <a:pt x="3158" y="1789"/>
                  </a:lnTo>
                  <a:cubicBezTo>
                    <a:pt x="3158" y="1747"/>
                    <a:pt x="3166" y="1709"/>
                    <a:pt x="3211" y="1690"/>
                  </a:cubicBezTo>
                  <a:cubicBezTo>
                    <a:pt x="3226" y="1684"/>
                    <a:pt x="3240" y="1680"/>
                    <a:pt x="3254" y="1680"/>
                  </a:cubicBezTo>
                  <a:cubicBezTo>
                    <a:pt x="3304" y="1680"/>
                    <a:pt x="3345" y="1723"/>
                    <a:pt x="3345" y="1784"/>
                  </a:cubicBezTo>
                  <a:lnTo>
                    <a:pt x="3345" y="2522"/>
                  </a:lnTo>
                  <a:cubicBezTo>
                    <a:pt x="3345" y="2725"/>
                    <a:pt x="3337" y="2934"/>
                    <a:pt x="3342" y="3134"/>
                  </a:cubicBezTo>
                  <a:cubicBezTo>
                    <a:pt x="3353" y="3351"/>
                    <a:pt x="3281" y="3543"/>
                    <a:pt x="3160" y="3722"/>
                  </a:cubicBezTo>
                  <a:cubicBezTo>
                    <a:pt x="3120" y="3781"/>
                    <a:pt x="3086" y="3856"/>
                    <a:pt x="3027" y="3888"/>
                  </a:cubicBezTo>
                  <a:cubicBezTo>
                    <a:pt x="3006" y="3901"/>
                    <a:pt x="2979" y="3905"/>
                    <a:pt x="2950" y="3905"/>
                  </a:cubicBezTo>
                  <a:cubicBezTo>
                    <a:pt x="2913" y="3905"/>
                    <a:pt x="2872" y="3899"/>
                    <a:pt x="2834" y="3899"/>
                  </a:cubicBezTo>
                  <a:cubicBezTo>
                    <a:pt x="2658" y="3899"/>
                    <a:pt x="2481" y="3900"/>
                    <a:pt x="2306" y="3900"/>
                  </a:cubicBezTo>
                  <a:cubicBezTo>
                    <a:pt x="2218" y="3900"/>
                    <a:pt x="2130" y="3900"/>
                    <a:pt x="2043" y="3899"/>
                  </a:cubicBezTo>
                  <a:cubicBezTo>
                    <a:pt x="2019" y="3899"/>
                    <a:pt x="1989" y="3888"/>
                    <a:pt x="1968" y="3875"/>
                  </a:cubicBezTo>
                  <a:cubicBezTo>
                    <a:pt x="1858" y="3795"/>
                    <a:pt x="1762" y="3698"/>
                    <a:pt x="1677" y="3591"/>
                  </a:cubicBezTo>
                  <a:cubicBezTo>
                    <a:pt x="1588" y="3479"/>
                    <a:pt x="1564" y="3345"/>
                    <a:pt x="1538" y="3212"/>
                  </a:cubicBezTo>
                  <a:cubicBezTo>
                    <a:pt x="1495" y="2987"/>
                    <a:pt x="1447" y="2763"/>
                    <a:pt x="1404" y="2535"/>
                  </a:cubicBezTo>
                  <a:cubicBezTo>
                    <a:pt x="1391" y="2469"/>
                    <a:pt x="1417" y="2418"/>
                    <a:pt x="1484" y="2399"/>
                  </a:cubicBezTo>
                  <a:cubicBezTo>
                    <a:pt x="1496" y="2395"/>
                    <a:pt x="1509" y="2393"/>
                    <a:pt x="1521" y="2393"/>
                  </a:cubicBezTo>
                  <a:cubicBezTo>
                    <a:pt x="1566" y="2393"/>
                    <a:pt x="1606" y="2420"/>
                    <a:pt x="1623" y="2471"/>
                  </a:cubicBezTo>
                  <a:cubicBezTo>
                    <a:pt x="1685" y="2634"/>
                    <a:pt x="1743" y="2803"/>
                    <a:pt x="1805" y="2968"/>
                  </a:cubicBezTo>
                  <a:cubicBezTo>
                    <a:pt x="1808" y="2979"/>
                    <a:pt x="1810" y="2993"/>
                    <a:pt x="1818" y="3003"/>
                  </a:cubicBezTo>
                  <a:cubicBezTo>
                    <a:pt x="1836" y="3041"/>
                    <a:pt x="1865" y="3060"/>
                    <a:pt x="1904" y="3060"/>
                  </a:cubicBezTo>
                  <a:cubicBezTo>
                    <a:pt x="1907" y="3060"/>
                    <a:pt x="1909" y="3060"/>
                    <a:pt x="1912" y="3059"/>
                  </a:cubicBezTo>
                  <a:cubicBezTo>
                    <a:pt x="1955" y="3057"/>
                    <a:pt x="1984" y="3030"/>
                    <a:pt x="1995" y="2987"/>
                  </a:cubicBezTo>
                  <a:cubicBezTo>
                    <a:pt x="1997" y="2974"/>
                    <a:pt x="1997" y="2960"/>
                    <a:pt x="1997" y="2947"/>
                  </a:cubicBezTo>
                  <a:cubicBezTo>
                    <a:pt x="2005" y="2501"/>
                    <a:pt x="2011" y="2054"/>
                    <a:pt x="2016" y="1610"/>
                  </a:cubicBezTo>
                  <a:cubicBezTo>
                    <a:pt x="2016" y="1549"/>
                    <a:pt x="2061" y="1504"/>
                    <a:pt x="2113" y="1504"/>
                  </a:cubicBezTo>
                  <a:cubicBezTo>
                    <a:pt x="2125" y="1504"/>
                    <a:pt x="2138" y="1506"/>
                    <a:pt x="2150" y="1511"/>
                  </a:cubicBezTo>
                  <a:cubicBezTo>
                    <a:pt x="2193" y="1533"/>
                    <a:pt x="2206" y="1565"/>
                    <a:pt x="2206" y="1610"/>
                  </a:cubicBezTo>
                  <a:lnTo>
                    <a:pt x="2206" y="2592"/>
                  </a:lnTo>
                  <a:cubicBezTo>
                    <a:pt x="2206" y="2608"/>
                    <a:pt x="2203" y="2621"/>
                    <a:pt x="2206" y="2640"/>
                  </a:cubicBezTo>
                  <a:cubicBezTo>
                    <a:pt x="2211" y="2691"/>
                    <a:pt x="2254" y="2725"/>
                    <a:pt x="2300" y="2725"/>
                  </a:cubicBezTo>
                  <a:cubicBezTo>
                    <a:pt x="2301" y="2725"/>
                    <a:pt x="2303" y="2725"/>
                    <a:pt x="2305" y="2725"/>
                  </a:cubicBezTo>
                  <a:cubicBezTo>
                    <a:pt x="2358" y="2723"/>
                    <a:pt x="2396" y="2682"/>
                    <a:pt x="2396" y="2629"/>
                  </a:cubicBezTo>
                  <a:lnTo>
                    <a:pt x="2396" y="2279"/>
                  </a:lnTo>
                  <a:lnTo>
                    <a:pt x="2396" y="1410"/>
                  </a:lnTo>
                  <a:cubicBezTo>
                    <a:pt x="2396" y="1386"/>
                    <a:pt x="2398" y="1362"/>
                    <a:pt x="2407" y="1343"/>
                  </a:cubicBezTo>
                  <a:cubicBezTo>
                    <a:pt x="2421" y="1301"/>
                    <a:pt x="2454" y="1275"/>
                    <a:pt x="2490" y="1275"/>
                  </a:cubicBezTo>
                  <a:close/>
                  <a:moveTo>
                    <a:pt x="789" y="1"/>
                  </a:moveTo>
                  <a:cubicBezTo>
                    <a:pt x="752" y="38"/>
                    <a:pt x="711" y="76"/>
                    <a:pt x="671" y="116"/>
                  </a:cubicBezTo>
                  <a:cubicBezTo>
                    <a:pt x="465" y="319"/>
                    <a:pt x="260" y="527"/>
                    <a:pt x="54" y="733"/>
                  </a:cubicBezTo>
                  <a:cubicBezTo>
                    <a:pt x="32" y="755"/>
                    <a:pt x="16" y="776"/>
                    <a:pt x="0" y="800"/>
                  </a:cubicBezTo>
                  <a:lnTo>
                    <a:pt x="0" y="856"/>
                  </a:lnTo>
                  <a:cubicBezTo>
                    <a:pt x="24" y="883"/>
                    <a:pt x="46" y="910"/>
                    <a:pt x="70" y="934"/>
                  </a:cubicBezTo>
                  <a:cubicBezTo>
                    <a:pt x="177" y="1043"/>
                    <a:pt x="284" y="1148"/>
                    <a:pt x="391" y="1257"/>
                  </a:cubicBezTo>
                  <a:cubicBezTo>
                    <a:pt x="407" y="1276"/>
                    <a:pt x="417" y="1297"/>
                    <a:pt x="420" y="1322"/>
                  </a:cubicBezTo>
                  <a:cubicBezTo>
                    <a:pt x="433" y="1388"/>
                    <a:pt x="439" y="1458"/>
                    <a:pt x="452" y="1525"/>
                  </a:cubicBezTo>
                  <a:cubicBezTo>
                    <a:pt x="495" y="1752"/>
                    <a:pt x="588" y="1958"/>
                    <a:pt x="762" y="2121"/>
                  </a:cubicBezTo>
                  <a:cubicBezTo>
                    <a:pt x="912" y="2260"/>
                    <a:pt x="1056" y="2407"/>
                    <a:pt x="1201" y="2554"/>
                  </a:cubicBezTo>
                  <a:cubicBezTo>
                    <a:pt x="1217" y="2575"/>
                    <a:pt x="1230" y="2602"/>
                    <a:pt x="1235" y="2626"/>
                  </a:cubicBezTo>
                  <a:cubicBezTo>
                    <a:pt x="1281" y="2832"/>
                    <a:pt x="1316" y="3043"/>
                    <a:pt x="1361" y="3249"/>
                  </a:cubicBezTo>
                  <a:cubicBezTo>
                    <a:pt x="1383" y="3364"/>
                    <a:pt x="1407" y="3476"/>
                    <a:pt x="1449" y="3581"/>
                  </a:cubicBezTo>
                  <a:cubicBezTo>
                    <a:pt x="1530" y="3776"/>
                    <a:pt x="1682" y="3910"/>
                    <a:pt x="1848" y="4022"/>
                  </a:cubicBezTo>
                  <a:cubicBezTo>
                    <a:pt x="1874" y="4038"/>
                    <a:pt x="1885" y="4059"/>
                    <a:pt x="1885" y="4091"/>
                  </a:cubicBezTo>
                  <a:lnTo>
                    <a:pt x="1885" y="4605"/>
                  </a:lnTo>
                  <a:cubicBezTo>
                    <a:pt x="1885" y="4666"/>
                    <a:pt x="1915" y="4712"/>
                    <a:pt x="1968" y="4714"/>
                  </a:cubicBezTo>
                  <a:cubicBezTo>
                    <a:pt x="1993" y="4716"/>
                    <a:pt x="2019" y="4716"/>
                    <a:pt x="2044" y="4716"/>
                  </a:cubicBezTo>
                  <a:cubicBezTo>
                    <a:pt x="2069" y="4716"/>
                    <a:pt x="2094" y="4716"/>
                    <a:pt x="2118" y="4714"/>
                  </a:cubicBezTo>
                  <a:cubicBezTo>
                    <a:pt x="2166" y="4712"/>
                    <a:pt x="2203" y="4666"/>
                    <a:pt x="2203" y="4621"/>
                  </a:cubicBezTo>
                  <a:cubicBezTo>
                    <a:pt x="2198" y="4573"/>
                    <a:pt x="2166" y="4538"/>
                    <a:pt x="2118" y="4530"/>
                  </a:cubicBezTo>
                  <a:cubicBezTo>
                    <a:pt x="2104" y="4527"/>
                    <a:pt x="2088" y="4527"/>
                    <a:pt x="2072" y="4527"/>
                  </a:cubicBezTo>
                  <a:lnTo>
                    <a:pt x="2072" y="4097"/>
                  </a:lnTo>
                  <a:lnTo>
                    <a:pt x="2973" y="4097"/>
                  </a:lnTo>
                  <a:lnTo>
                    <a:pt x="2973" y="4527"/>
                  </a:lnTo>
                  <a:cubicBezTo>
                    <a:pt x="2960" y="4530"/>
                    <a:pt x="2952" y="4530"/>
                    <a:pt x="2939" y="4530"/>
                  </a:cubicBezTo>
                  <a:cubicBezTo>
                    <a:pt x="2885" y="4533"/>
                    <a:pt x="2848" y="4570"/>
                    <a:pt x="2848" y="4621"/>
                  </a:cubicBezTo>
                  <a:cubicBezTo>
                    <a:pt x="2848" y="4674"/>
                    <a:pt x="2885" y="4712"/>
                    <a:pt x="2941" y="4714"/>
                  </a:cubicBezTo>
                  <a:lnTo>
                    <a:pt x="3040" y="4714"/>
                  </a:lnTo>
                  <a:cubicBezTo>
                    <a:pt x="3139" y="4714"/>
                    <a:pt x="3169" y="4685"/>
                    <a:pt x="3169" y="4586"/>
                  </a:cubicBezTo>
                  <a:cubicBezTo>
                    <a:pt x="3169" y="4418"/>
                    <a:pt x="3166" y="4244"/>
                    <a:pt x="3169" y="4073"/>
                  </a:cubicBezTo>
                  <a:cubicBezTo>
                    <a:pt x="3169" y="4049"/>
                    <a:pt x="3179" y="4025"/>
                    <a:pt x="3193" y="4006"/>
                  </a:cubicBezTo>
                  <a:cubicBezTo>
                    <a:pt x="3246" y="3928"/>
                    <a:pt x="3302" y="3859"/>
                    <a:pt x="3353" y="3781"/>
                  </a:cubicBezTo>
                  <a:cubicBezTo>
                    <a:pt x="3473" y="3591"/>
                    <a:pt x="3543" y="3383"/>
                    <a:pt x="3532" y="3153"/>
                  </a:cubicBezTo>
                  <a:cubicBezTo>
                    <a:pt x="3527" y="2960"/>
                    <a:pt x="3529" y="2763"/>
                    <a:pt x="3532" y="2567"/>
                  </a:cubicBezTo>
                  <a:cubicBezTo>
                    <a:pt x="3532" y="2546"/>
                    <a:pt x="3543" y="2519"/>
                    <a:pt x="3559" y="2501"/>
                  </a:cubicBezTo>
                  <a:cubicBezTo>
                    <a:pt x="3677" y="2380"/>
                    <a:pt x="3797" y="2265"/>
                    <a:pt x="3914" y="2148"/>
                  </a:cubicBezTo>
                  <a:cubicBezTo>
                    <a:pt x="3963" y="2097"/>
                    <a:pt x="4013" y="2051"/>
                    <a:pt x="4056" y="1993"/>
                  </a:cubicBezTo>
                  <a:cubicBezTo>
                    <a:pt x="4201" y="1800"/>
                    <a:pt x="4257" y="1576"/>
                    <a:pt x="4281" y="1343"/>
                  </a:cubicBezTo>
                  <a:cubicBezTo>
                    <a:pt x="4289" y="1303"/>
                    <a:pt x="4294" y="1271"/>
                    <a:pt x="4324" y="1244"/>
                  </a:cubicBezTo>
                  <a:cubicBezTo>
                    <a:pt x="4438" y="1134"/>
                    <a:pt x="4548" y="1025"/>
                    <a:pt x="4658" y="915"/>
                  </a:cubicBezTo>
                  <a:cubicBezTo>
                    <a:pt x="4725" y="848"/>
                    <a:pt x="4725" y="808"/>
                    <a:pt x="4658" y="741"/>
                  </a:cubicBezTo>
                  <a:cubicBezTo>
                    <a:pt x="4441" y="519"/>
                    <a:pt x="4225" y="300"/>
                    <a:pt x="4003" y="81"/>
                  </a:cubicBezTo>
                  <a:cubicBezTo>
                    <a:pt x="3973" y="54"/>
                    <a:pt x="3947" y="27"/>
                    <a:pt x="3917" y="1"/>
                  </a:cubicBezTo>
                  <a:lnTo>
                    <a:pt x="3853" y="1"/>
                  </a:lnTo>
                  <a:cubicBezTo>
                    <a:pt x="3802" y="49"/>
                    <a:pt x="3754" y="92"/>
                    <a:pt x="3706" y="140"/>
                  </a:cubicBezTo>
                  <a:cubicBezTo>
                    <a:pt x="3623" y="220"/>
                    <a:pt x="3543" y="300"/>
                    <a:pt x="3463" y="383"/>
                  </a:cubicBezTo>
                  <a:cubicBezTo>
                    <a:pt x="3445" y="397"/>
                    <a:pt x="3431" y="405"/>
                    <a:pt x="3414" y="405"/>
                  </a:cubicBezTo>
                  <a:cubicBezTo>
                    <a:pt x="3408" y="405"/>
                    <a:pt x="3401" y="404"/>
                    <a:pt x="3393" y="402"/>
                  </a:cubicBezTo>
                  <a:cubicBezTo>
                    <a:pt x="3310" y="386"/>
                    <a:pt x="3228" y="377"/>
                    <a:pt x="3146" y="377"/>
                  </a:cubicBezTo>
                  <a:cubicBezTo>
                    <a:pt x="3077" y="377"/>
                    <a:pt x="3009" y="383"/>
                    <a:pt x="2941" y="396"/>
                  </a:cubicBezTo>
                  <a:cubicBezTo>
                    <a:pt x="2840" y="415"/>
                    <a:pt x="2746" y="455"/>
                    <a:pt x="2663" y="514"/>
                  </a:cubicBezTo>
                  <a:lnTo>
                    <a:pt x="2382" y="704"/>
                  </a:lnTo>
                  <a:cubicBezTo>
                    <a:pt x="2370" y="712"/>
                    <a:pt x="2361" y="716"/>
                    <a:pt x="2352" y="716"/>
                  </a:cubicBezTo>
                  <a:cubicBezTo>
                    <a:pt x="2343" y="716"/>
                    <a:pt x="2334" y="712"/>
                    <a:pt x="2324" y="704"/>
                  </a:cubicBezTo>
                  <a:cubicBezTo>
                    <a:pt x="2233" y="642"/>
                    <a:pt x="2142" y="586"/>
                    <a:pt x="2051" y="522"/>
                  </a:cubicBezTo>
                  <a:cubicBezTo>
                    <a:pt x="1903" y="417"/>
                    <a:pt x="1735" y="380"/>
                    <a:pt x="1561" y="380"/>
                  </a:cubicBezTo>
                  <a:cubicBezTo>
                    <a:pt x="1521" y="380"/>
                    <a:pt x="1481" y="382"/>
                    <a:pt x="1441" y="386"/>
                  </a:cubicBezTo>
                  <a:cubicBezTo>
                    <a:pt x="1393" y="394"/>
                    <a:pt x="1348" y="402"/>
                    <a:pt x="1300" y="407"/>
                  </a:cubicBezTo>
                  <a:cubicBezTo>
                    <a:pt x="1284" y="407"/>
                    <a:pt x="1260" y="396"/>
                    <a:pt x="1246" y="383"/>
                  </a:cubicBezTo>
                  <a:cubicBezTo>
                    <a:pt x="1137" y="276"/>
                    <a:pt x="1030" y="169"/>
                    <a:pt x="923" y="62"/>
                  </a:cubicBezTo>
                  <a:cubicBezTo>
                    <a:pt x="899" y="38"/>
                    <a:pt x="875" y="22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832;p28">
              <a:extLst>
                <a:ext uri="{FF2B5EF4-FFF2-40B4-BE49-F238E27FC236}">
                  <a16:creationId xmlns:a16="http://schemas.microsoft.com/office/drawing/2014/main" id="{A7EFD359-4A4E-4648-A463-91587F74FC59}"/>
                </a:ext>
              </a:extLst>
            </p:cNvPr>
            <p:cNvSpPr/>
            <p:nvPr/>
          </p:nvSpPr>
          <p:spPr>
            <a:xfrm>
              <a:off x="3344850" y="15611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95" y="0"/>
                  </a:moveTo>
                  <a:cubicBezTo>
                    <a:pt x="41" y="0"/>
                    <a:pt x="1" y="40"/>
                    <a:pt x="1" y="91"/>
                  </a:cubicBezTo>
                  <a:cubicBezTo>
                    <a:pt x="1" y="145"/>
                    <a:pt x="44" y="185"/>
                    <a:pt x="95" y="185"/>
                  </a:cubicBezTo>
                  <a:cubicBezTo>
                    <a:pt x="145" y="185"/>
                    <a:pt x="185" y="145"/>
                    <a:pt x="185" y="94"/>
                  </a:cubicBezTo>
                  <a:cubicBezTo>
                    <a:pt x="185" y="40"/>
                    <a:pt x="14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65">
            <a:extLst>
              <a:ext uri="{FF2B5EF4-FFF2-40B4-BE49-F238E27FC236}">
                <a16:creationId xmlns:a16="http://schemas.microsoft.com/office/drawing/2014/main" id="{023F3E0B-9CE4-446F-9D95-04A7E70F9319}"/>
              </a:ext>
            </a:extLst>
          </p:cNvPr>
          <p:cNvSpPr/>
          <p:nvPr/>
        </p:nvSpPr>
        <p:spPr>
          <a:xfrm>
            <a:off x="2984935" y="1412063"/>
            <a:ext cx="5400266" cy="2894707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8" name="Rectangle: Rounded Corners 65">
            <a:extLst>
              <a:ext uri="{FF2B5EF4-FFF2-40B4-BE49-F238E27FC236}">
                <a16:creationId xmlns:a16="http://schemas.microsoft.com/office/drawing/2014/main" id="{F5BF7318-0A81-4BE4-8C91-3149779FE82E}"/>
              </a:ext>
            </a:extLst>
          </p:cNvPr>
          <p:cNvSpPr/>
          <p:nvPr/>
        </p:nvSpPr>
        <p:spPr>
          <a:xfrm rot="5400000">
            <a:off x="-171464" y="1326498"/>
            <a:ext cx="3143269" cy="2688502"/>
          </a:xfrm>
          <a:custGeom>
            <a:avLst/>
            <a:gdLst>
              <a:gd name="connsiteX0" fmla="*/ 0 w 3400425"/>
              <a:gd name="connsiteY0" fmla="*/ 566749 h 5055372"/>
              <a:gd name="connsiteX1" fmla="*/ 566749 w 3400425"/>
              <a:gd name="connsiteY1" fmla="*/ 0 h 5055372"/>
              <a:gd name="connsiteX2" fmla="*/ 1065473 w 3400425"/>
              <a:gd name="connsiteY2" fmla="*/ 0 h 5055372"/>
              <a:gd name="connsiteX3" fmla="*/ 1586866 w 3400425"/>
              <a:gd name="connsiteY3" fmla="*/ 0 h 5055372"/>
              <a:gd name="connsiteX4" fmla="*/ 2108259 w 3400425"/>
              <a:gd name="connsiteY4" fmla="*/ 0 h 5055372"/>
              <a:gd name="connsiteX5" fmla="*/ 2833676 w 3400425"/>
              <a:gd name="connsiteY5" fmla="*/ 0 h 5055372"/>
              <a:gd name="connsiteX6" fmla="*/ 3400425 w 3400425"/>
              <a:gd name="connsiteY6" fmla="*/ 566749 h 5055372"/>
              <a:gd name="connsiteX7" fmla="*/ 3400425 w 3400425"/>
              <a:gd name="connsiteY7" fmla="*/ 1127017 h 5055372"/>
              <a:gd name="connsiteX8" fmla="*/ 3400425 w 3400425"/>
              <a:gd name="connsiteY8" fmla="*/ 1569628 h 5055372"/>
              <a:gd name="connsiteX9" fmla="*/ 3400425 w 3400425"/>
              <a:gd name="connsiteY9" fmla="*/ 2129896 h 5055372"/>
              <a:gd name="connsiteX10" fmla="*/ 3400425 w 3400425"/>
              <a:gd name="connsiteY10" fmla="*/ 2768601 h 5055372"/>
              <a:gd name="connsiteX11" fmla="*/ 3400425 w 3400425"/>
              <a:gd name="connsiteY11" fmla="*/ 3289650 h 5055372"/>
              <a:gd name="connsiteX12" fmla="*/ 3400425 w 3400425"/>
              <a:gd name="connsiteY12" fmla="*/ 3732262 h 5055372"/>
              <a:gd name="connsiteX13" fmla="*/ 3400425 w 3400425"/>
              <a:gd name="connsiteY13" fmla="*/ 4488623 h 5055372"/>
              <a:gd name="connsiteX14" fmla="*/ 2833676 w 3400425"/>
              <a:gd name="connsiteY14" fmla="*/ 5055372 h 5055372"/>
              <a:gd name="connsiteX15" fmla="*/ 2334952 w 3400425"/>
              <a:gd name="connsiteY15" fmla="*/ 5055372 h 5055372"/>
              <a:gd name="connsiteX16" fmla="*/ 1790890 w 3400425"/>
              <a:gd name="connsiteY16" fmla="*/ 5055372 h 5055372"/>
              <a:gd name="connsiteX17" fmla="*/ 1246827 w 3400425"/>
              <a:gd name="connsiteY17" fmla="*/ 5055372 h 5055372"/>
              <a:gd name="connsiteX18" fmla="*/ 566749 w 3400425"/>
              <a:gd name="connsiteY18" fmla="*/ 5055372 h 5055372"/>
              <a:gd name="connsiteX19" fmla="*/ 0 w 3400425"/>
              <a:gd name="connsiteY19" fmla="*/ 4488623 h 5055372"/>
              <a:gd name="connsiteX20" fmla="*/ 0 w 3400425"/>
              <a:gd name="connsiteY20" fmla="*/ 3967574 h 5055372"/>
              <a:gd name="connsiteX21" fmla="*/ 0 w 3400425"/>
              <a:gd name="connsiteY21" fmla="*/ 3407306 h 5055372"/>
              <a:gd name="connsiteX22" fmla="*/ 0 w 3400425"/>
              <a:gd name="connsiteY22" fmla="*/ 2807820 h 5055372"/>
              <a:gd name="connsiteX23" fmla="*/ 0 w 3400425"/>
              <a:gd name="connsiteY23" fmla="*/ 2208333 h 5055372"/>
              <a:gd name="connsiteX24" fmla="*/ 0 w 3400425"/>
              <a:gd name="connsiteY24" fmla="*/ 1687284 h 5055372"/>
              <a:gd name="connsiteX25" fmla="*/ 0 w 3400425"/>
              <a:gd name="connsiteY25" fmla="*/ 1205454 h 5055372"/>
              <a:gd name="connsiteX26" fmla="*/ 0 w 3400425"/>
              <a:gd name="connsiteY26" fmla="*/ 566749 h 50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00425" h="5055372" extrusionOk="0">
                <a:moveTo>
                  <a:pt x="0" y="566749"/>
                </a:moveTo>
                <a:cubicBezTo>
                  <a:pt x="56809" y="292460"/>
                  <a:pt x="243117" y="-38525"/>
                  <a:pt x="566749" y="0"/>
                </a:cubicBezTo>
                <a:cubicBezTo>
                  <a:pt x="692250" y="-47473"/>
                  <a:pt x="932515" y="21735"/>
                  <a:pt x="1065473" y="0"/>
                </a:cubicBezTo>
                <a:cubicBezTo>
                  <a:pt x="1198431" y="-21735"/>
                  <a:pt x="1342700" y="11725"/>
                  <a:pt x="1586866" y="0"/>
                </a:cubicBezTo>
                <a:cubicBezTo>
                  <a:pt x="1831032" y="-11725"/>
                  <a:pt x="1858634" y="21232"/>
                  <a:pt x="2108259" y="0"/>
                </a:cubicBezTo>
                <a:cubicBezTo>
                  <a:pt x="2357884" y="-21232"/>
                  <a:pt x="2502919" y="49818"/>
                  <a:pt x="2833676" y="0"/>
                </a:cubicBezTo>
                <a:cubicBezTo>
                  <a:pt x="3141529" y="-18099"/>
                  <a:pt x="3383789" y="249531"/>
                  <a:pt x="3400425" y="566749"/>
                </a:cubicBezTo>
                <a:cubicBezTo>
                  <a:pt x="3409908" y="743643"/>
                  <a:pt x="3374088" y="903235"/>
                  <a:pt x="3400425" y="1127017"/>
                </a:cubicBezTo>
                <a:cubicBezTo>
                  <a:pt x="3426762" y="1350799"/>
                  <a:pt x="3397718" y="1393526"/>
                  <a:pt x="3400425" y="1569628"/>
                </a:cubicBezTo>
                <a:cubicBezTo>
                  <a:pt x="3403132" y="1745730"/>
                  <a:pt x="3361880" y="1998270"/>
                  <a:pt x="3400425" y="2129896"/>
                </a:cubicBezTo>
                <a:cubicBezTo>
                  <a:pt x="3438970" y="2261522"/>
                  <a:pt x="3379217" y="2598735"/>
                  <a:pt x="3400425" y="2768601"/>
                </a:cubicBezTo>
                <a:cubicBezTo>
                  <a:pt x="3421633" y="2938468"/>
                  <a:pt x="3358707" y="3086234"/>
                  <a:pt x="3400425" y="3289650"/>
                </a:cubicBezTo>
                <a:cubicBezTo>
                  <a:pt x="3442143" y="3493066"/>
                  <a:pt x="3363884" y="3591984"/>
                  <a:pt x="3400425" y="3732262"/>
                </a:cubicBezTo>
                <a:cubicBezTo>
                  <a:pt x="3436966" y="3872540"/>
                  <a:pt x="3318910" y="4188559"/>
                  <a:pt x="3400425" y="4488623"/>
                </a:cubicBezTo>
                <a:cubicBezTo>
                  <a:pt x="3479112" y="4837788"/>
                  <a:pt x="3105208" y="5039660"/>
                  <a:pt x="2833676" y="5055372"/>
                </a:cubicBezTo>
                <a:cubicBezTo>
                  <a:pt x="2643589" y="5081891"/>
                  <a:pt x="2484031" y="5011378"/>
                  <a:pt x="2334952" y="5055372"/>
                </a:cubicBezTo>
                <a:cubicBezTo>
                  <a:pt x="2185873" y="5099366"/>
                  <a:pt x="1954355" y="4993487"/>
                  <a:pt x="1790890" y="5055372"/>
                </a:cubicBezTo>
                <a:cubicBezTo>
                  <a:pt x="1627425" y="5117257"/>
                  <a:pt x="1358119" y="5031926"/>
                  <a:pt x="1246827" y="5055372"/>
                </a:cubicBezTo>
                <a:cubicBezTo>
                  <a:pt x="1135535" y="5078818"/>
                  <a:pt x="829836" y="4997897"/>
                  <a:pt x="566749" y="5055372"/>
                </a:cubicBezTo>
                <a:cubicBezTo>
                  <a:pt x="340785" y="5054995"/>
                  <a:pt x="-27988" y="4757039"/>
                  <a:pt x="0" y="4488623"/>
                </a:cubicBezTo>
                <a:cubicBezTo>
                  <a:pt x="-49026" y="4284242"/>
                  <a:pt x="3459" y="4217117"/>
                  <a:pt x="0" y="3967574"/>
                </a:cubicBezTo>
                <a:cubicBezTo>
                  <a:pt x="-3459" y="3718031"/>
                  <a:pt x="21706" y="3533750"/>
                  <a:pt x="0" y="3407306"/>
                </a:cubicBezTo>
                <a:cubicBezTo>
                  <a:pt x="-21706" y="3280862"/>
                  <a:pt x="56060" y="2956310"/>
                  <a:pt x="0" y="2807820"/>
                </a:cubicBezTo>
                <a:cubicBezTo>
                  <a:pt x="-56060" y="2659330"/>
                  <a:pt x="2113" y="2405832"/>
                  <a:pt x="0" y="2208333"/>
                </a:cubicBezTo>
                <a:cubicBezTo>
                  <a:pt x="-2113" y="2010834"/>
                  <a:pt x="37105" y="1828099"/>
                  <a:pt x="0" y="1687284"/>
                </a:cubicBezTo>
                <a:cubicBezTo>
                  <a:pt x="-37105" y="1546469"/>
                  <a:pt x="51847" y="1342792"/>
                  <a:pt x="0" y="1205454"/>
                </a:cubicBezTo>
                <a:cubicBezTo>
                  <a:pt x="-51847" y="1068116"/>
                  <a:pt x="76050" y="731907"/>
                  <a:pt x="0" y="566749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8991903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2" name="Google Shape;2209;p61">
            <a:extLst>
              <a:ext uri="{FF2B5EF4-FFF2-40B4-BE49-F238E27FC236}">
                <a16:creationId xmlns:a16="http://schemas.microsoft.com/office/drawing/2014/main" id="{C51F3D8A-1B50-43C8-8340-4A77E7A68CC3}"/>
              </a:ext>
            </a:extLst>
          </p:cNvPr>
          <p:cNvSpPr/>
          <p:nvPr/>
        </p:nvSpPr>
        <p:spPr>
          <a:xfrm rot="-49760">
            <a:off x="6103747" y="792588"/>
            <a:ext cx="1824193" cy="4485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100" dirty="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التقطير التجزيئي</a:t>
            </a:r>
            <a:endParaRPr sz="2100" dirty="0">
              <a:solidFill>
                <a:schemeClr val="lt1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623BB7A-2348-471F-BD06-1F3E0FAED951}"/>
              </a:ext>
            </a:extLst>
          </p:cNvPr>
          <p:cNvSpPr txBox="1"/>
          <p:nvPr/>
        </p:nvSpPr>
        <p:spPr>
          <a:xfrm>
            <a:off x="3205293" y="1857211"/>
            <a:ext cx="507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يستخدم لفصل </a:t>
            </a:r>
            <a:r>
              <a:rPr lang="ar-OM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سائلين ممتزجين </a:t>
            </a:r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معا أو أكثر ويعتمد على تباين درجات الغليان لسوائل الممتزجة , حيث تكون درجات الغليان أكثر تقاربا من المواد في عملية التقطير السابقة , ونلاحظ هنا غليان السائل الأكثر تطايرا ويتقطر من المخلوط أولا أما السائل الأقل تطايرا فإنه يغلي أخيرا ومن استخداماتها :</a:t>
            </a:r>
          </a:p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- فصل مكونات النفط المختلفة </a:t>
            </a:r>
          </a:p>
          <a:p>
            <a:pPr algn="ctr"/>
            <a:r>
              <a:rPr lang="ar-OM" sz="1800" dirty="0">
                <a:latin typeface="Calibri" panose="020F0502020204030204" pitchFamily="34" charset="0"/>
                <a:cs typeface="Calibri" panose="020F0502020204030204" pitchFamily="34" charset="0"/>
              </a:rPr>
              <a:t>- الغازات المختلفة من الهواء المسال </a:t>
            </a:r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64D49D71-8AA3-4E9E-9A5A-78E65460D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4"/>
          <a:stretch/>
        </p:blipFill>
        <p:spPr bwMode="auto">
          <a:xfrm>
            <a:off x="214753" y="901117"/>
            <a:ext cx="2370836" cy="32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