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0000FF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54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8240D0-051B-6D1D-9562-F6613F5AEA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4753099-1FBA-52CE-D1BB-58C7F45D1F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FD5C3E-2033-2309-4727-9D3F359101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82E19-63A5-45B0-BD6B-1137E341C90F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2ADE44-D408-463D-1F5A-25CD5F96A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4F85BB-3A0B-3F20-D3B0-9961071F6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8DE4B-D32B-4BAD-A53A-21E06F60E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83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9863C5-E9B2-155B-2569-3EB517EF8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910524-F9D4-720F-2895-D44273BB1E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ED2824-A8CB-C17F-D9B1-8B9216E1BB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82E19-63A5-45B0-BD6B-1137E341C90F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64288D-65F5-84D5-5E4C-D4AEE786BF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DBB8E3-2E0A-59B3-8C3F-BCE623DE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8DE4B-D32B-4BAD-A53A-21E06F60E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7085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AFE3012-8AC1-0E5C-2E93-5E418395D4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CF1F3F-E921-7370-0DFB-4B5CD190C8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9C3973-ED11-7641-77CE-C95B392EF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82E19-63A5-45B0-BD6B-1137E341C90F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D4CBF3-8CD9-CDD6-9FBE-E9E5F3F0D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0442DF-63A6-7C82-2B87-370D228FB3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8DE4B-D32B-4BAD-A53A-21E06F60E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584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909ECA-5514-3231-09DC-1140A841E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A80171-58BA-F6F4-36D1-AEF08487E7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9137D0-8C80-7540-0B61-357B686D60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82E19-63A5-45B0-BD6B-1137E341C90F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4AD213-3642-5716-A904-BBA8670AB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622FBE-1255-391A-CF84-0E5C05B8F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8DE4B-D32B-4BAD-A53A-21E06F60E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131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A58D52-9B4B-64B9-F3E0-F7C576446A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A4521D-5DE7-8422-AC84-143EAC5D86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18A846-9F8D-2D04-C951-AAC19D9EA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82E19-63A5-45B0-BD6B-1137E341C90F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AF8E64-FD24-52C0-2665-2F2775BE5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8243EA-C15E-69FB-CDA3-88258CD7C3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8DE4B-D32B-4BAD-A53A-21E06F60E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011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FC4DFB-DDF7-AD27-803C-7BB0560F33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F1AEAB-CBA0-2A53-AEBD-5E5563A447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4DD296-666C-74CC-2DEB-628EAD9A65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88971D-E8F4-8F3B-A283-44D3EA4906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82E19-63A5-45B0-BD6B-1137E341C90F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149156-0417-F711-693A-579B26A4BC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A0AA44-53AD-55C5-4A6F-486298214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8DE4B-D32B-4BAD-A53A-21E06F60E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6966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FDE7D-4124-ECE6-8F9F-94EEC73A1E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B9E58A-9A01-E1EB-10AF-979B4797BE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8EE4D8-1F04-ACE4-11FA-083824988E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A6C2137-22DF-40BF-8313-055288C85A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10BEEA7-DC50-1B0C-C10C-E59C13D531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1D46DC-2D61-EBAF-59F3-54C007D6F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82E19-63A5-45B0-BD6B-1137E341C90F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2B3243E-8ED5-A33B-9172-25B3A0FF3F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4B19D0A-0529-890B-DEB1-B34B706A0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8DE4B-D32B-4BAD-A53A-21E06F60E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2916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85B5A3-7E2F-2277-928E-663059965F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181859-21B5-1EE2-4E19-E8C6DBAEF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82E19-63A5-45B0-BD6B-1137E341C90F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8FBE02-7A5C-7FA2-86AA-0539D3DB7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51225E-4E20-68C4-DBB5-170880485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8DE4B-D32B-4BAD-A53A-21E06F60E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652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6A094E6-B667-3246-3B0B-BBF71948D0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82E19-63A5-45B0-BD6B-1137E341C90F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C24AD26-2E93-B4DE-EEEC-CE7563DB1D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49197F-60DF-110F-323F-F48A9B66E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8DE4B-D32B-4BAD-A53A-21E06F60E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272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D7B040-D803-4B94-5E66-85D81C0E72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5F43D4-5B03-7418-5E8A-3600307213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EB13BA-309E-FCEB-FD12-E3F7C41B61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CBEBA6-8518-0973-0220-4718DC5710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82E19-63A5-45B0-BD6B-1137E341C90F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09AE1F-CB98-CF70-9E22-0B84053AE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29F9EE-D745-0DCB-70BE-E733D56213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8DE4B-D32B-4BAD-A53A-21E06F60E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561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F9E60C-5FE8-B585-6A02-7EDCC02981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87EB70B-99FE-1E05-4FC5-7CF3B9E6BE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A17A51-713C-ED42-F3EC-57AA611F2F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501575-1D10-8CEE-0CE1-76E8FEDD36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82E19-63A5-45B0-BD6B-1137E341C90F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495743-0596-B4D2-EAA5-5120197853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0C3AF0-8D02-D1C7-E0CD-5021A081DE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8DE4B-D32B-4BAD-A53A-21E06F60E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782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79D6115-B97F-4AEF-9CA6-BC1BBA5AB9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0B3EB4-7701-88A3-5D2D-32EE88BED9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F11306-FD6A-6156-A2A4-751000AB71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B82E19-63A5-45B0-BD6B-1137E341C90F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03CE93-85DA-ECEC-2D91-93B93530F0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A75639-C58F-8EF3-A69D-E259135B61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C8DE4B-D32B-4BAD-A53A-21E06F60E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951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EC08E72-9110-E6CC-8AAD-604B6C6C834C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28600" y="144462"/>
            <a:ext cx="11391900" cy="399573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C255BC9-1DBF-E658-2983-B4A10528BAC1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342900" y="4338636"/>
            <a:ext cx="11277600" cy="2374901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EB1ADDF8-2B3F-4778-06A0-579E675EE7E3}"/>
              </a:ext>
            </a:extLst>
          </p:cNvPr>
          <p:cNvSpPr txBox="1"/>
          <p:nvPr/>
        </p:nvSpPr>
        <p:spPr>
          <a:xfrm>
            <a:off x="5740400" y="4703764"/>
            <a:ext cx="2006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6.78%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A061235-1A58-1D6B-0F8B-B5B6E010E5B9}"/>
              </a:ext>
            </a:extLst>
          </p:cNvPr>
          <p:cNvSpPr txBox="1"/>
          <p:nvPr/>
        </p:nvSpPr>
        <p:spPr>
          <a:xfrm>
            <a:off x="2768600" y="6024565"/>
            <a:ext cx="731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23.40 + 29.16 + 32.89 = 85.45 %</a:t>
            </a:r>
          </a:p>
        </p:txBody>
      </p:sp>
    </p:spTree>
    <p:extLst>
      <p:ext uri="{BB962C8B-B14F-4D97-AF65-F5344CB8AC3E}">
        <p14:creationId xmlns:p14="http://schemas.microsoft.com/office/powerpoint/2010/main" val="1737199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 tmFilter="0,0; .5, 1; 1, 1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F0C28AE-ED96-88F3-62ED-5D2EBFD5E62A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rgbClr val="0000FF">
                <a:tint val="45000"/>
                <a:satMod val="400000"/>
              </a:srgbClr>
            </a:duotone>
          </a:blip>
          <a:stretch>
            <a:fillRect/>
          </a:stretch>
        </p:blipFill>
        <p:spPr>
          <a:xfrm>
            <a:off x="355600" y="247650"/>
            <a:ext cx="11430000" cy="6362699"/>
          </a:xfrm>
          <a:prstGeom prst="rect">
            <a:avLst/>
          </a:prstGeom>
        </p:spPr>
      </p:pic>
      <p:sp>
        <p:nvSpPr>
          <p:cNvPr id="6" name="Arrow: Left 5">
            <a:extLst>
              <a:ext uri="{FF2B5EF4-FFF2-40B4-BE49-F238E27FC236}">
                <a16:creationId xmlns:a16="http://schemas.microsoft.com/office/drawing/2014/main" id="{72AE516C-12AF-FA2A-FD38-819648537F10}"/>
              </a:ext>
            </a:extLst>
          </p:cNvPr>
          <p:cNvSpPr/>
          <p:nvPr/>
        </p:nvSpPr>
        <p:spPr>
          <a:xfrm>
            <a:off x="1473200" y="1130300"/>
            <a:ext cx="482600" cy="101600"/>
          </a:xfrm>
          <a:prstGeom prst="leftArrow">
            <a:avLst/>
          </a:prstGeom>
          <a:solidFill>
            <a:srgbClr val="FFFF00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11D9FDDC-FF09-635A-E69F-B3F356E8D186}"/>
              </a:ext>
            </a:extLst>
          </p:cNvPr>
          <p:cNvSpPr/>
          <p:nvPr/>
        </p:nvSpPr>
        <p:spPr>
          <a:xfrm>
            <a:off x="1346200" y="2184400"/>
            <a:ext cx="609600" cy="228600"/>
          </a:xfrm>
          <a:prstGeom prst="rightArrow">
            <a:avLst/>
          </a:prstGeom>
          <a:solidFill>
            <a:srgbClr val="FFFF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rrow: Up 8">
            <a:extLst>
              <a:ext uri="{FF2B5EF4-FFF2-40B4-BE49-F238E27FC236}">
                <a16:creationId xmlns:a16="http://schemas.microsoft.com/office/drawing/2014/main" id="{156015AB-76DE-43BA-C13B-9B7B375BA73D}"/>
              </a:ext>
            </a:extLst>
          </p:cNvPr>
          <p:cNvSpPr/>
          <p:nvPr/>
        </p:nvSpPr>
        <p:spPr>
          <a:xfrm>
            <a:off x="3898900" y="1447800"/>
            <a:ext cx="203200" cy="622300"/>
          </a:xfrm>
          <a:prstGeom prst="upArrow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B8EA5BA-5114-8626-985F-E3A389E8E467}"/>
              </a:ext>
            </a:extLst>
          </p:cNvPr>
          <p:cNvSpPr txBox="1"/>
          <p:nvPr/>
        </p:nvSpPr>
        <p:spPr>
          <a:xfrm>
            <a:off x="6070600" y="5424269"/>
            <a:ext cx="24511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OM" sz="3600" b="1" dirty="0">
                <a:solidFill>
                  <a:srgbClr val="FFFF00"/>
                </a:solidFill>
              </a:rPr>
              <a:t>شدة التيار</a:t>
            </a:r>
            <a:endParaRPr lang="en-US" sz="3600" b="1" dirty="0">
              <a:solidFill>
                <a:srgbClr val="FFFF00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9DF25A8-D0A0-4188-755D-72FD6460F5F4}"/>
              </a:ext>
            </a:extLst>
          </p:cNvPr>
          <p:cNvSpPr txBox="1"/>
          <p:nvPr/>
        </p:nvSpPr>
        <p:spPr>
          <a:xfrm>
            <a:off x="2451100" y="5393491"/>
            <a:ext cx="21463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OM" sz="4000" b="1" dirty="0">
                <a:solidFill>
                  <a:srgbClr val="FFFF00"/>
                </a:solidFill>
              </a:rPr>
              <a:t>فرق الجهد</a:t>
            </a:r>
            <a:endParaRPr lang="en-US" sz="40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8465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 tmFilter="0,0; .5, 1; 1, 1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 tmFilter="0,0; .5, 1; 1, 1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 animBg="1"/>
      <p:bldP spid="10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E8E6839-29B1-C280-052A-FD0085032C0A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08000" y="131762"/>
            <a:ext cx="11252200" cy="227647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EB6358E-6CC1-B781-5A5A-9CCB03E42A09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rgbClr val="FF0000">
                <a:tint val="45000"/>
                <a:satMod val="400000"/>
              </a:srgbClr>
            </a:duotone>
          </a:blip>
          <a:stretch>
            <a:fillRect/>
          </a:stretch>
        </p:blipFill>
        <p:spPr>
          <a:xfrm>
            <a:off x="508000" y="2592388"/>
            <a:ext cx="11252200" cy="413385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AA140F3-23C9-6928-BA6A-864957302C49}"/>
              </a:ext>
            </a:extLst>
          </p:cNvPr>
          <p:cNvSpPr txBox="1"/>
          <p:nvPr/>
        </p:nvSpPr>
        <p:spPr>
          <a:xfrm>
            <a:off x="6896100" y="3238500"/>
            <a:ext cx="4419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OM" sz="3600" b="1" dirty="0">
                <a:solidFill>
                  <a:srgbClr val="0000FF"/>
                </a:solidFill>
              </a:rPr>
              <a:t>الخطأ في توصيل جهازي الأميتر والفولتميتر    </a:t>
            </a:r>
            <a:endParaRPr lang="en-US" sz="3600" b="1" dirty="0">
              <a:solidFill>
                <a:srgbClr val="0000FF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C342903-7ABF-7A00-9A26-1035E84DD97D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rgbClr val="00FF00">
                <a:tint val="45000"/>
                <a:satMod val="400000"/>
              </a:srgbClr>
            </a:duotone>
          </a:blip>
          <a:stretch>
            <a:fillRect/>
          </a:stretch>
        </p:blipFill>
        <p:spPr>
          <a:xfrm>
            <a:off x="2209801" y="3238500"/>
            <a:ext cx="3340100" cy="208280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B6DC25DD-3BEB-EAAD-24B1-88081A5F3A02}"/>
              </a:ext>
            </a:extLst>
          </p:cNvPr>
          <p:cNvSpPr txBox="1"/>
          <p:nvPr/>
        </p:nvSpPr>
        <p:spPr>
          <a:xfrm>
            <a:off x="7302500" y="4459268"/>
            <a:ext cx="27051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OM" sz="5400" b="1" dirty="0">
                <a:solidFill>
                  <a:srgbClr val="FFFF00"/>
                </a:solidFill>
              </a:rPr>
              <a:t>الفولت</a:t>
            </a:r>
            <a:endParaRPr lang="en-US" sz="5400" b="1" dirty="0">
              <a:solidFill>
                <a:srgbClr val="FFFF00"/>
              </a:solidFill>
            </a:endParaRPr>
          </a:p>
        </p:txBody>
      </p:sp>
      <p:sp>
        <p:nvSpPr>
          <p:cNvPr id="12" name="Smiley Face 11">
            <a:extLst>
              <a:ext uri="{FF2B5EF4-FFF2-40B4-BE49-F238E27FC236}">
                <a16:creationId xmlns:a16="http://schemas.microsoft.com/office/drawing/2014/main" id="{43644395-02A3-10BF-75B1-BCB48D9D58B1}"/>
              </a:ext>
            </a:extLst>
          </p:cNvPr>
          <p:cNvSpPr/>
          <p:nvPr/>
        </p:nvSpPr>
        <p:spPr>
          <a:xfrm>
            <a:off x="5410200" y="6151563"/>
            <a:ext cx="419100" cy="452437"/>
          </a:xfrm>
          <a:prstGeom prst="smileyFace">
            <a:avLst/>
          </a:prstGeom>
          <a:solidFill>
            <a:srgbClr val="00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735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 tmFilter="0,0; .5, 1; 1, 1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  <p:bldP spid="1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407F29F-C5E3-242B-243C-91E4E588ADA4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rgbClr val="7030A0">
                <a:tint val="45000"/>
                <a:satMod val="400000"/>
              </a:srgbClr>
            </a:duotone>
          </a:blip>
          <a:stretch>
            <a:fillRect/>
          </a:stretch>
        </p:blipFill>
        <p:spPr>
          <a:xfrm>
            <a:off x="317500" y="254001"/>
            <a:ext cx="11569700" cy="62738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A7E0014-63BA-AE72-9EE5-C21C44B03909}"/>
              </a:ext>
            </a:extLst>
          </p:cNvPr>
          <p:cNvSpPr txBox="1"/>
          <p:nvPr/>
        </p:nvSpPr>
        <p:spPr>
          <a:xfrm>
            <a:off x="5143500" y="2105561"/>
            <a:ext cx="19177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OM" sz="8000" b="1" dirty="0">
                <a:solidFill>
                  <a:srgbClr val="FF0000"/>
                </a:solidFill>
              </a:rPr>
              <a:t>الأوم</a:t>
            </a:r>
            <a:endParaRPr lang="en-US" sz="8000" b="1" dirty="0">
              <a:solidFill>
                <a:srgbClr val="FF0000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C30C0B2-876F-E069-504F-76545B4B2A7A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rgbClr val="FFFF00">
                <a:tint val="45000"/>
                <a:satMod val="400000"/>
              </a:srgbClr>
            </a:duotone>
          </a:blip>
          <a:stretch>
            <a:fillRect/>
          </a:stretch>
        </p:blipFill>
        <p:spPr>
          <a:xfrm>
            <a:off x="2978150" y="4640798"/>
            <a:ext cx="6248400" cy="1633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4184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07B5385-28E0-1198-39B0-D895BEDE41FE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5">
                <a:lumMod val="75000"/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381500" y="304800"/>
            <a:ext cx="7632700" cy="46609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C5FBB15-983F-E949-4A17-C7A5FDA3924B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rgbClr val="FF0000">
                <a:tint val="45000"/>
                <a:satMod val="400000"/>
              </a:srgbClr>
            </a:duotone>
          </a:blip>
          <a:stretch>
            <a:fillRect/>
          </a:stretch>
        </p:blipFill>
        <p:spPr>
          <a:xfrm>
            <a:off x="355600" y="5092700"/>
            <a:ext cx="11658600" cy="16764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B95E887-FB04-3A7D-49F9-7350F8F73ADF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355600" y="304800"/>
            <a:ext cx="3822700" cy="46609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10D04CFC-B58E-938C-2A48-0AD515BD9A99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prstClr val="black"/>
              <a:srgbClr val="7030A0">
                <a:tint val="45000"/>
                <a:satMod val="400000"/>
              </a:srgbClr>
            </a:duotone>
          </a:blip>
          <a:stretch>
            <a:fillRect/>
          </a:stretch>
        </p:blipFill>
        <p:spPr>
          <a:xfrm>
            <a:off x="355600" y="304800"/>
            <a:ext cx="3822699" cy="466090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8C9ADEB8-467D-7DEE-0C60-1BEFD56F42F7}"/>
              </a:ext>
            </a:extLst>
          </p:cNvPr>
          <p:cNvPicPr>
            <a:picLocks noChangeAspect="1"/>
          </p:cNvPicPr>
          <p:nvPr/>
        </p:nvPicPr>
        <p:blipFill>
          <a:blip r:embed="rId6">
            <a:duotone>
              <a:prstClr val="black"/>
              <a:srgbClr val="FFFF00">
                <a:tint val="45000"/>
                <a:satMod val="400000"/>
              </a:srgbClr>
            </a:duotone>
          </a:blip>
          <a:stretch>
            <a:fillRect/>
          </a:stretch>
        </p:blipFill>
        <p:spPr>
          <a:xfrm>
            <a:off x="4470400" y="3162300"/>
            <a:ext cx="3124200" cy="1663700"/>
          </a:xfrm>
          <a:prstGeom prst="rect">
            <a:avLst/>
          </a:prstGeom>
        </p:spPr>
      </p:pic>
      <p:sp>
        <p:nvSpPr>
          <p:cNvPr id="14" name="Smiley Face 13">
            <a:extLst>
              <a:ext uri="{FF2B5EF4-FFF2-40B4-BE49-F238E27FC236}">
                <a16:creationId xmlns:a16="http://schemas.microsoft.com/office/drawing/2014/main" id="{0FB068F5-E32B-3B4B-CEC5-2189B219493E}"/>
              </a:ext>
            </a:extLst>
          </p:cNvPr>
          <p:cNvSpPr/>
          <p:nvPr/>
        </p:nvSpPr>
        <p:spPr>
          <a:xfrm>
            <a:off x="3403600" y="5969000"/>
            <a:ext cx="571500" cy="673100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269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FD4071B-33C2-2C29-5F5F-8DF861ABF0EE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rgbClr val="FF0066">
                <a:tint val="45000"/>
                <a:satMod val="400000"/>
              </a:srgbClr>
            </a:duotone>
          </a:blip>
          <a:stretch>
            <a:fillRect/>
          </a:stretch>
        </p:blipFill>
        <p:spPr>
          <a:xfrm>
            <a:off x="254000" y="203200"/>
            <a:ext cx="11658600" cy="643889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E3B05A2-BD02-FB1E-9EBD-3B27B2141B6E}"/>
              </a:ext>
            </a:extLst>
          </p:cNvPr>
          <p:cNvSpPr txBox="1"/>
          <p:nvPr/>
        </p:nvSpPr>
        <p:spPr>
          <a:xfrm>
            <a:off x="5321300" y="3454400"/>
            <a:ext cx="2311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OM" sz="4400" b="1" dirty="0">
                <a:solidFill>
                  <a:srgbClr val="FFFF00"/>
                </a:solidFill>
              </a:rPr>
              <a:t>متجددة</a:t>
            </a:r>
            <a:endParaRPr lang="en-US" sz="4400" b="1" dirty="0">
              <a:solidFill>
                <a:srgbClr val="FFFF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618D529-B7E0-0F0D-54E2-082FD34D99E7}"/>
              </a:ext>
            </a:extLst>
          </p:cNvPr>
          <p:cNvSpPr txBox="1"/>
          <p:nvPr/>
        </p:nvSpPr>
        <p:spPr>
          <a:xfrm>
            <a:off x="1485900" y="3606800"/>
            <a:ext cx="2438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OM" sz="4400" b="1" dirty="0">
                <a:solidFill>
                  <a:srgbClr val="0000FF"/>
                </a:solidFill>
              </a:rPr>
              <a:t>غير متجددة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F8DE382-AEAB-EC72-29CC-BC4EDF7F1BC2}"/>
              </a:ext>
            </a:extLst>
          </p:cNvPr>
          <p:cNvSpPr txBox="1"/>
          <p:nvPr/>
        </p:nvSpPr>
        <p:spPr>
          <a:xfrm>
            <a:off x="5321300" y="5053508"/>
            <a:ext cx="2209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OM" sz="4400" b="1" dirty="0">
                <a:solidFill>
                  <a:srgbClr val="0000FF"/>
                </a:solidFill>
              </a:rPr>
              <a:t>كبير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F3FB36C-5B8B-CD13-08B8-7A72A25B47AA}"/>
              </a:ext>
            </a:extLst>
          </p:cNvPr>
          <p:cNvSpPr txBox="1"/>
          <p:nvPr/>
        </p:nvSpPr>
        <p:spPr>
          <a:xfrm>
            <a:off x="1892300" y="5124449"/>
            <a:ext cx="17399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OM" sz="4400" b="1" dirty="0">
                <a:solidFill>
                  <a:srgbClr val="FFFF00"/>
                </a:solidFill>
              </a:rPr>
              <a:t>صغير</a:t>
            </a:r>
            <a:endParaRPr lang="en-US" sz="44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6863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 tmFilter="0,0; .5, 1; 1, 1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EF7FC7B-3201-60A0-3357-04C97366D8E3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95300" y="29368"/>
            <a:ext cx="10972800" cy="253365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3F32D49-9544-0781-CAE7-86D28ABF7073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95300" y="2563018"/>
            <a:ext cx="10972800" cy="132397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E8BA27C-4BF6-653C-FB3F-7ADDAC442953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95300" y="3936602"/>
            <a:ext cx="10972800" cy="108585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8CE6A13-41AE-D1D0-F3AF-062EBD553C7F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95300" y="5072062"/>
            <a:ext cx="10972800" cy="1628775"/>
          </a:xfrm>
          <a:prstGeom prst="rect">
            <a:avLst/>
          </a:prstGeom>
        </p:spPr>
      </p:pic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C8250E2D-362E-DE24-BE93-72F21082702F}"/>
              </a:ext>
            </a:extLst>
          </p:cNvPr>
          <p:cNvSpPr/>
          <p:nvPr/>
        </p:nvSpPr>
        <p:spPr>
          <a:xfrm>
            <a:off x="5321300" y="3588147"/>
            <a:ext cx="482600" cy="241300"/>
          </a:xfrm>
          <a:prstGeom prst="roundRect">
            <a:avLst/>
          </a:prstGeom>
          <a:solidFill>
            <a:srgbClr val="FF006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F0FCB3E-B549-4F25-7E2E-9BCE1FD427C9}"/>
              </a:ext>
            </a:extLst>
          </p:cNvPr>
          <p:cNvSpPr txBox="1"/>
          <p:nvPr/>
        </p:nvSpPr>
        <p:spPr>
          <a:xfrm>
            <a:off x="2298700" y="4265791"/>
            <a:ext cx="7594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OM" sz="3600" b="1" dirty="0">
                <a:solidFill>
                  <a:srgbClr val="FF0000"/>
                </a:solidFill>
              </a:rPr>
              <a:t>النسبة المئوية للطاقة التي تغيرت إلى طاقة مفيدة</a:t>
            </a:r>
            <a:endParaRPr lang="en-US" sz="3600" b="1" dirty="0">
              <a:solidFill>
                <a:srgbClr val="FF0000"/>
              </a:solidFill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69E8B61F-66DE-1420-B8D9-2184A08DA1AC}"/>
              </a:ext>
            </a:extLst>
          </p:cNvPr>
          <p:cNvPicPr>
            <a:picLocks noChangeAspect="1"/>
          </p:cNvPicPr>
          <p:nvPr/>
        </p:nvPicPr>
        <p:blipFill>
          <a:blip r:embed="rId6">
            <a:duotone>
              <a:prstClr val="black"/>
              <a:srgbClr val="0000FF">
                <a:tint val="45000"/>
                <a:satMod val="400000"/>
              </a:srgbClr>
            </a:duotone>
          </a:blip>
          <a:stretch>
            <a:fillRect/>
          </a:stretch>
        </p:blipFill>
        <p:spPr>
          <a:xfrm>
            <a:off x="1031874" y="5167311"/>
            <a:ext cx="4289425" cy="143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9867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 tmFilter="0,0; .5, 1; 1, 1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FFBAC13-59E1-F0E0-AD95-B37E7FBC67E1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rgbClr val="FFFF00">
                <a:tint val="45000"/>
                <a:satMod val="400000"/>
              </a:srgbClr>
            </a:duotone>
          </a:blip>
          <a:stretch>
            <a:fillRect/>
          </a:stretch>
        </p:blipFill>
        <p:spPr>
          <a:xfrm>
            <a:off x="279400" y="254000"/>
            <a:ext cx="11493499" cy="63246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3E9314B-12BC-69D3-889A-45D7E3E772BC}"/>
              </a:ext>
            </a:extLst>
          </p:cNvPr>
          <p:cNvSpPr txBox="1"/>
          <p:nvPr/>
        </p:nvSpPr>
        <p:spPr>
          <a:xfrm>
            <a:off x="8242299" y="2400300"/>
            <a:ext cx="15875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blood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ED184E-B457-3C83-4CAB-F36C1B5E0503}"/>
              </a:ext>
            </a:extLst>
          </p:cNvPr>
          <p:cNvSpPr txBox="1"/>
          <p:nvPr/>
        </p:nvSpPr>
        <p:spPr>
          <a:xfrm>
            <a:off x="3937000" y="5303440"/>
            <a:ext cx="2159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FF0000"/>
                </a:solidFill>
              </a:rPr>
              <a:t>r = 0</a:t>
            </a:r>
          </a:p>
        </p:txBody>
      </p:sp>
    </p:spTree>
    <p:extLst>
      <p:ext uri="{BB962C8B-B14F-4D97-AF65-F5344CB8AC3E}">
        <p14:creationId xmlns:p14="http://schemas.microsoft.com/office/powerpoint/2010/main" val="201813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C9DCB21-B9C0-F8E7-1AB7-CA3889A9660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rgbClr val="00FF00">
                <a:tint val="45000"/>
                <a:satMod val="400000"/>
              </a:srgbClr>
            </a:duotone>
          </a:blip>
          <a:stretch>
            <a:fillRect/>
          </a:stretch>
        </p:blipFill>
        <p:spPr>
          <a:xfrm>
            <a:off x="889000" y="157162"/>
            <a:ext cx="10591800" cy="179863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733766F-C63B-B396-702C-A921D3CE94C0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rgbClr val="FF0066">
                <a:tint val="45000"/>
                <a:satMod val="400000"/>
              </a:srgbClr>
            </a:duotone>
          </a:blip>
          <a:stretch>
            <a:fillRect/>
          </a:stretch>
        </p:blipFill>
        <p:spPr>
          <a:xfrm>
            <a:off x="889001" y="2070101"/>
            <a:ext cx="10591800" cy="4630738"/>
          </a:xfrm>
          <a:prstGeom prst="rect">
            <a:avLst/>
          </a:prstGeom>
        </p:spPr>
      </p:pic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2D92E2E8-04F8-881E-EACE-449519B31B8A}"/>
              </a:ext>
            </a:extLst>
          </p:cNvPr>
          <p:cNvSpPr/>
          <p:nvPr/>
        </p:nvSpPr>
        <p:spPr>
          <a:xfrm>
            <a:off x="4965700" y="939800"/>
            <a:ext cx="444500" cy="3810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16203BB-A6B8-B013-8B7B-FF637955E065}"/>
              </a:ext>
            </a:extLst>
          </p:cNvPr>
          <p:cNvSpPr txBox="1"/>
          <p:nvPr/>
        </p:nvSpPr>
        <p:spPr>
          <a:xfrm>
            <a:off x="2501900" y="4385470"/>
            <a:ext cx="3810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OM" sz="4400" b="1" dirty="0">
                <a:solidFill>
                  <a:srgbClr val="0000FF"/>
                </a:solidFill>
              </a:rPr>
              <a:t>الزاوية الحرجة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0D1A94CC-2214-F495-6B83-AF72D7B84030}"/>
              </a:ext>
            </a:extLst>
          </p:cNvPr>
          <p:cNvSpPr/>
          <p:nvPr/>
        </p:nvSpPr>
        <p:spPr>
          <a:xfrm>
            <a:off x="7975600" y="5359400"/>
            <a:ext cx="482600" cy="4064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AC7B99D-D8C7-69FA-123F-5018BBAA1A26}"/>
              </a:ext>
            </a:extLst>
          </p:cNvPr>
          <p:cNvSpPr txBox="1"/>
          <p:nvPr/>
        </p:nvSpPr>
        <p:spPr>
          <a:xfrm>
            <a:off x="1555750" y="5765800"/>
            <a:ext cx="7264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OM" sz="4000" b="1" dirty="0">
                <a:solidFill>
                  <a:srgbClr val="0000FF"/>
                </a:solidFill>
              </a:rPr>
              <a:t>لأن زاوية السقوط أكبر من الزاوية الحرجة</a:t>
            </a:r>
            <a:endParaRPr lang="en-US" sz="40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0993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 tmFilter="0,0; .5, 1; 1, 1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 tmFilter="0,0; .5, 1; 1, 1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  <p:bldP spid="10" grpId="0" animBg="1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00E1CC4-B50E-7265-5BD9-9C85739E68D8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57200" y="122238"/>
            <a:ext cx="11074400" cy="35941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06CD499-0A97-4E15-D31C-5E46065EFEA9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57201" y="3835400"/>
            <a:ext cx="11074400" cy="290036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C77F504-DE45-FC7C-EAB4-14B9BDED4477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rgbClr val="7030A0">
                <a:tint val="45000"/>
                <a:satMod val="400000"/>
              </a:srgbClr>
            </a:duotone>
          </a:blip>
          <a:stretch>
            <a:fillRect/>
          </a:stretch>
        </p:blipFill>
        <p:spPr>
          <a:xfrm>
            <a:off x="660399" y="4483100"/>
            <a:ext cx="3898901" cy="19685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2AE76BF3-1F79-CBED-2200-B2E8336BD204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prstClr val="black"/>
              <a:srgbClr val="FF0066">
                <a:tint val="45000"/>
                <a:satMod val="400000"/>
              </a:srgbClr>
            </a:duotone>
          </a:blip>
          <a:stretch>
            <a:fillRect/>
          </a:stretch>
        </p:blipFill>
        <p:spPr>
          <a:xfrm>
            <a:off x="4889500" y="4356100"/>
            <a:ext cx="4457701" cy="22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0791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F88D4F5-5919-8125-5BD2-85A9F8C05627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rgbClr val="00FF00">
                <a:tint val="45000"/>
                <a:satMod val="400000"/>
              </a:srgbClr>
            </a:duotone>
          </a:blip>
          <a:stretch>
            <a:fillRect/>
          </a:stretch>
        </p:blipFill>
        <p:spPr>
          <a:xfrm>
            <a:off x="190500" y="381001"/>
            <a:ext cx="11430000" cy="61341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55B1FD3-DAF7-F6E3-4D1C-BFB5C8326B27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359400" y="1562100"/>
            <a:ext cx="5194300" cy="4559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7403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4EBD903-406F-BE44-3528-8DD6DF3AA195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rgbClr val="00B0F0">
                <a:tint val="45000"/>
                <a:satMod val="400000"/>
              </a:srgbClr>
            </a:duotone>
          </a:blip>
          <a:stretch>
            <a:fillRect/>
          </a:stretch>
        </p:blipFill>
        <p:spPr>
          <a:xfrm>
            <a:off x="673100" y="101600"/>
            <a:ext cx="11125199" cy="42291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F58C931-E2D7-00F8-B0AC-D09037F79260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rgbClr val="FF0000">
                <a:tint val="45000"/>
                <a:satMod val="400000"/>
              </a:srgbClr>
            </a:duotone>
          </a:blip>
          <a:stretch>
            <a:fillRect/>
          </a:stretch>
        </p:blipFill>
        <p:spPr>
          <a:xfrm>
            <a:off x="546101" y="4470400"/>
            <a:ext cx="11252198" cy="214947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8C001F1-E87A-4D7B-40C9-91B94B2C39E9}"/>
              </a:ext>
            </a:extLst>
          </p:cNvPr>
          <p:cNvSpPr txBox="1"/>
          <p:nvPr/>
        </p:nvSpPr>
        <p:spPr>
          <a:xfrm>
            <a:off x="4838700" y="4699000"/>
            <a:ext cx="17145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OM" sz="6000" b="1" dirty="0">
                <a:solidFill>
                  <a:srgbClr val="0000FF"/>
                </a:solidFill>
              </a:rPr>
              <a:t>البؤرة</a:t>
            </a:r>
            <a:endParaRPr lang="en-US" sz="6000" b="1" dirty="0">
              <a:solidFill>
                <a:srgbClr val="0000FF"/>
              </a:solidFill>
            </a:endParaRP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0C9CCDAD-7C52-3B8F-A84D-41C39C697627}"/>
              </a:ext>
            </a:extLst>
          </p:cNvPr>
          <p:cNvCxnSpPr/>
          <p:nvPr/>
        </p:nvCxnSpPr>
        <p:spPr>
          <a:xfrm>
            <a:off x="5600700" y="1790700"/>
            <a:ext cx="2933700" cy="195580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CD0FA9D3-12BB-8CCC-1052-D1E09F51D5CD}"/>
              </a:ext>
            </a:extLst>
          </p:cNvPr>
          <p:cNvCxnSpPr/>
          <p:nvPr/>
        </p:nvCxnSpPr>
        <p:spPr>
          <a:xfrm>
            <a:off x="8064500" y="2844800"/>
            <a:ext cx="0" cy="584200"/>
          </a:xfrm>
          <a:prstGeom prst="straightConnector1">
            <a:avLst/>
          </a:prstGeom>
          <a:ln w="7620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358CAD4B-4D82-B590-90C9-D8EA6C7DCA8F}"/>
              </a:ext>
            </a:extLst>
          </p:cNvPr>
          <p:cNvSpPr txBox="1"/>
          <p:nvPr/>
        </p:nvSpPr>
        <p:spPr>
          <a:xfrm>
            <a:off x="1143000" y="584200"/>
            <a:ext cx="68199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OM" sz="3600" b="1" dirty="0">
                <a:solidFill>
                  <a:srgbClr val="FF0000"/>
                </a:solidFill>
              </a:rPr>
              <a:t>الصورة : حقيقية / مقلوبة / مصغرة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0246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 tmFilter="0,0; .5, 1; 1, 1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5DFCDD7-1A85-216B-2F61-408FCAAFA1A5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rgbClr val="7030A0">
                <a:tint val="45000"/>
                <a:satMod val="400000"/>
              </a:srgbClr>
            </a:duotone>
          </a:blip>
          <a:stretch>
            <a:fillRect/>
          </a:stretch>
        </p:blipFill>
        <p:spPr>
          <a:xfrm>
            <a:off x="698500" y="257175"/>
            <a:ext cx="10934700" cy="378142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BCD8D48-098D-F5B9-B9FA-A3E6862325E7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rgbClr val="FFFF00">
                <a:tint val="45000"/>
                <a:satMod val="400000"/>
              </a:srgbClr>
            </a:duotone>
          </a:blip>
          <a:stretch>
            <a:fillRect/>
          </a:stretch>
        </p:blipFill>
        <p:spPr>
          <a:xfrm>
            <a:off x="698500" y="4165600"/>
            <a:ext cx="10934700" cy="2565400"/>
          </a:xfrm>
          <a:prstGeom prst="rect">
            <a:avLst/>
          </a:prstGeom>
        </p:spPr>
      </p:pic>
      <p:sp>
        <p:nvSpPr>
          <p:cNvPr id="8" name="Smiley Face 7">
            <a:extLst>
              <a:ext uri="{FF2B5EF4-FFF2-40B4-BE49-F238E27FC236}">
                <a16:creationId xmlns:a16="http://schemas.microsoft.com/office/drawing/2014/main" id="{1984E6D5-D053-7FD9-0809-5F3FDBBA5DE9}"/>
              </a:ext>
            </a:extLst>
          </p:cNvPr>
          <p:cNvSpPr/>
          <p:nvPr/>
        </p:nvSpPr>
        <p:spPr>
          <a:xfrm>
            <a:off x="6705600" y="2768600"/>
            <a:ext cx="508000" cy="520700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0F558D5-17F1-F98F-CBDF-49B20434FCF0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rgbClr val="FF0000">
                <a:tint val="45000"/>
                <a:satMod val="400000"/>
              </a:srgbClr>
            </a:duotone>
          </a:blip>
          <a:stretch>
            <a:fillRect/>
          </a:stretch>
        </p:blipFill>
        <p:spPr>
          <a:xfrm>
            <a:off x="2133600" y="5245099"/>
            <a:ext cx="5283200" cy="1304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5334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358</TotalTime>
  <Words>56</Words>
  <Application>Microsoft Office PowerPoint</Application>
  <PresentationFormat>Widescreen</PresentationFormat>
  <Paragraphs>18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mimi kassem</dc:creator>
  <cp:lastModifiedBy>mimi kassem</cp:lastModifiedBy>
  <cp:revision>16</cp:revision>
  <dcterms:created xsi:type="dcterms:W3CDTF">2024-05-13T08:08:29Z</dcterms:created>
  <dcterms:modified xsi:type="dcterms:W3CDTF">2024-05-14T08:05:32Z</dcterms:modified>
</cp:coreProperties>
</file>