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90" r:id="rId2"/>
    <p:sldId id="264" r:id="rId3"/>
    <p:sldId id="265" r:id="rId4"/>
    <p:sldId id="292" r:id="rId5"/>
    <p:sldId id="266" r:id="rId6"/>
    <p:sldId id="267" r:id="rId7"/>
    <p:sldId id="268" r:id="rId8"/>
    <p:sldId id="269" r:id="rId9"/>
    <p:sldId id="280" r:id="rId10"/>
    <p:sldId id="293" r:id="rId11"/>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B6FC5B-FD30-41ED-848C-3DD2044F26D7}" v="131" dt="2021-01-26T15:42:47.4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9"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6D6721-9852-42B0-AEDC-64460E4372C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pPr rtl="1"/>
          <a:endParaRPr lang="ar-OM"/>
        </a:p>
      </dgm:t>
    </dgm:pt>
    <dgm:pt modelId="{67A3B0FF-806B-48B5-8333-0CF25311EB81}">
      <dgm:prSet/>
      <dgm:spPr/>
      <dgm:t>
        <a:bodyPr/>
        <a:lstStyle/>
        <a:p>
          <a:pPr rtl="1"/>
          <a:r>
            <a:rPr lang="ar-SA" b="1" dirty="0">
              <a:solidFill>
                <a:srgbClr val="FF0000"/>
              </a:solidFill>
            </a:rPr>
            <a:t>عناية المسلمين بالسنة النبوية</a:t>
          </a:r>
          <a:endParaRPr lang="ar-OM" dirty="0"/>
        </a:p>
      </dgm:t>
    </dgm:pt>
    <dgm:pt modelId="{0A7A2E5F-6C5A-4B64-BA4A-75356BE5B8EB}" type="parTrans" cxnId="{190FC739-7B6A-4352-833C-3D90D3CC6A6B}">
      <dgm:prSet/>
      <dgm:spPr/>
      <dgm:t>
        <a:bodyPr/>
        <a:lstStyle/>
        <a:p>
          <a:pPr rtl="1"/>
          <a:endParaRPr lang="ar-OM"/>
        </a:p>
      </dgm:t>
    </dgm:pt>
    <dgm:pt modelId="{A5101B76-56AA-4E54-BAE2-A7A484777601}" type="sibTrans" cxnId="{190FC739-7B6A-4352-833C-3D90D3CC6A6B}">
      <dgm:prSet/>
      <dgm:spPr/>
      <dgm:t>
        <a:bodyPr/>
        <a:lstStyle/>
        <a:p>
          <a:pPr rtl="1"/>
          <a:endParaRPr lang="ar-OM"/>
        </a:p>
      </dgm:t>
    </dgm:pt>
    <dgm:pt modelId="{FB1FA803-A8C1-4F3A-9C75-FE61007EBB43}">
      <dgm:prSet/>
      <dgm:spPr/>
      <dgm:t>
        <a:bodyPr/>
        <a:lstStyle/>
        <a:p>
          <a:pPr rtl="1"/>
          <a:r>
            <a:rPr lang="ar-SA" dirty="0"/>
            <a:t>تلاوة سورة الجمعة </a:t>
          </a:r>
          <a:endParaRPr lang="ar-OM" dirty="0"/>
        </a:p>
      </dgm:t>
    </dgm:pt>
    <dgm:pt modelId="{8DB62509-0EFA-4985-8A2B-CE46D1FAFCD9}" type="parTrans" cxnId="{362D57E3-A0E1-472F-8A34-DD9973D2E99F}">
      <dgm:prSet/>
      <dgm:spPr/>
      <dgm:t>
        <a:bodyPr/>
        <a:lstStyle/>
        <a:p>
          <a:pPr rtl="1"/>
          <a:endParaRPr lang="ar-OM"/>
        </a:p>
      </dgm:t>
    </dgm:pt>
    <dgm:pt modelId="{C50145A5-01DB-4F11-B7F4-017771C36A60}" type="sibTrans" cxnId="{362D57E3-A0E1-472F-8A34-DD9973D2E99F}">
      <dgm:prSet/>
      <dgm:spPr/>
      <dgm:t>
        <a:bodyPr/>
        <a:lstStyle/>
        <a:p>
          <a:pPr rtl="1"/>
          <a:endParaRPr lang="ar-OM"/>
        </a:p>
      </dgm:t>
    </dgm:pt>
    <dgm:pt modelId="{C49C5669-5DD7-46D8-907A-E4AAB97733BF}">
      <dgm:prSet/>
      <dgm:spPr/>
      <dgm:t>
        <a:bodyPr/>
        <a:lstStyle/>
        <a:p>
          <a:pPr rtl="1"/>
          <a:r>
            <a:rPr lang="ar-SA" b="1" dirty="0">
              <a:solidFill>
                <a:schemeClr val="tx2"/>
              </a:solidFill>
            </a:rPr>
            <a:t>تدوين السنة النبوية</a:t>
          </a:r>
          <a:endParaRPr lang="ar-OM" dirty="0"/>
        </a:p>
      </dgm:t>
    </dgm:pt>
    <dgm:pt modelId="{B6C36F0D-B4C1-4689-B7AE-E9CC066253FB}" type="parTrans" cxnId="{83C43451-A9D2-41EE-AE1E-2B26CB59A08D}">
      <dgm:prSet/>
      <dgm:spPr/>
      <dgm:t>
        <a:bodyPr/>
        <a:lstStyle/>
        <a:p>
          <a:pPr rtl="1"/>
          <a:endParaRPr lang="ar-OM"/>
        </a:p>
      </dgm:t>
    </dgm:pt>
    <dgm:pt modelId="{EA7D13F6-31ED-4849-851D-6972B82536F0}" type="sibTrans" cxnId="{83C43451-A9D2-41EE-AE1E-2B26CB59A08D}">
      <dgm:prSet/>
      <dgm:spPr/>
      <dgm:t>
        <a:bodyPr/>
        <a:lstStyle/>
        <a:p>
          <a:pPr rtl="1"/>
          <a:endParaRPr lang="ar-OM"/>
        </a:p>
      </dgm:t>
    </dgm:pt>
    <dgm:pt modelId="{30499A06-BF0E-4FB2-ACB0-75545C7C52AE}" type="pres">
      <dgm:prSet presAssocID="{766D6721-9852-42B0-AEDC-64460E4372C0}" presName="hierChild1" presStyleCnt="0">
        <dgm:presLayoutVars>
          <dgm:chPref val="1"/>
          <dgm:dir/>
          <dgm:animOne val="branch"/>
          <dgm:animLvl val="lvl"/>
          <dgm:resizeHandles/>
        </dgm:presLayoutVars>
      </dgm:prSet>
      <dgm:spPr/>
      <dgm:t>
        <a:bodyPr/>
        <a:lstStyle/>
        <a:p>
          <a:pPr rtl="1"/>
          <a:endParaRPr lang="ar-SA"/>
        </a:p>
      </dgm:t>
    </dgm:pt>
    <dgm:pt modelId="{A2EB4BD0-A52B-4910-90C7-99CF64EDC37A}" type="pres">
      <dgm:prSet presAssocID="{C49C5669-5DD7-46D8-907A-E4AAB97733BF}" presName="hierRoot1" presStyleCnt="0"/>
      <dgm:spPr/>
    </dgm:pt>
    <dgm:pt modelId="{E6F485B4-8621-40DF-9512-D9621C62C7E2}" type="pres">
      <dgm:prSet presAssocID="{C49C5669-5DD7-46D8-907A-E4AAB97733BF}" presName="composite" presStyleCnt="0"/>
      <dgm:spPr/>
    </dgm:pt>
    <dgm:pt modelId="{8B48F46D-D4C6-467A-8D0C-9DB5EEE53E34}" type="pres">
      <dgm:prSet presAssocID="{C49C5669-5DD7-46D8-907A-E4AAB97733BF}" presName="background" presStyleLbl="node0" presStyleIdx="0" presStyleCnt="3"/>
      <dgm:spPr/>
    </dgm:pt>
    <dgm:pt modelId="{A255BFB1-D44F-4A07-A374-5C1453A1EC3C}" type="pres">
      <dgm:prSet presAssocID="{C49C5669-5DD7-46D8-907A-E4AAB97733BF}" presName="text" presStyleLbl="fgAcc0" presStyleIdx="0" presStyleCnt="3">
        <dgm:presLayoutVars>
          <dgm:chPref val="3"/>
        </dgm:presLayoutVars>
      </dgm:prSet>
      <dgm:spPr/>
      <dgm:t>
        <a:bodyPr/>
        <a:lstStyle/>
        <a:p>
          <a:pPr rtl="1"/>
          <a:endParaRPr lang="ar-SA"/>
        </a:p>
      </dgm:t>
    </dgm:pt>
    <dgm:pt modelId="{D760799B-3385-4FB5-BBC5-789CE0326A20}" type="pres">
      <dgm:prSet presAssocID="{C49C5669-5DD7-46D8-907A-E4AAB97733BF}" presName="hierChild2" presStyleCnt="0"/>
      <dgm:spPr/>
    </dgm:pt>
    <dgm:pt modelId="{6F780E96-A536-40EB-987B-A1B7BBBD9212}" type="pres">
      <dgm:prSet presAssocID="{FB1FA803-A8C1-4F3A-9C75-FE61007EBB43}" presName="hierRoot1" presStyleCnt="0"/>
      <dgm:spPr/>
    </dgm:pt>
    <dgm:pt modelId="{BC54932A-9B92-4795-861E-F15754FC9184}" type="pres">
      <dgm:prSet presAssocID="{FB1FA803-A8C1-4F3A-9C75-FE61007EBB43}" presName="composite" presStyleCnt="0"/>
      <dgm:spPr/>
    </dgm:pt>
    <dgm:pt modelId="{51A15B61-6D68-44E8-83B4-C20805CD605D}" type="pres">
      <dgm:prSet presAssocID="{FB1FA803-A8C1-4F3A-9C75-FE61007EBB43}" presName="background" presStyleLbl="node0" presStyleIdx="1" presStyleCnt="3"/>
      <dgm:spPr/>
    </dgm:pt>
    <dgm:pt modelId="{2C8724D5-64AE-47F0-B385-FF1B851717E2}" type="pres">
      <dgm:prSet presAssocID="{FB1FA803-A8C1-4F3A-9C75-FE61007EBB43}" presName="text" presStyleLbl="fgAcc0" presStyleIdx="1" presStyleCnt="3">
        <dgm:presLayoutVars>
          <dgm:chPref val="3"/>
        </dgm:presLayoutVars>
      </dgm:prSet>
      <dgm:spPr/>
      <dgm:t>
        <a:bodyPr/>
        <a:lstStyle/>
        <a:p>
          <a:pPr rtl="1"/>
          <a:endParaRPr lang="ar-SA"/>
        </a:p>
      </dgm:t>
    </dgm:pt>
    <dgm:pt modelId="{C1B2DED4-EAB8-4185-8665-BC5B58241764}" type="pres">
      <dgm:prSet presAssocID="{FB1FA803-A8C1-4F3A-9C75-FE61007EBB43}" presName="hierChild2" presStyleCnt="0"/>
      <dgm:spPr/>
    </dgm:pt>
    <dgm:pt modelId="{0E3F9ADC-4861-4F57-A756-AAB18D25687D}" type="pres">
      <dgm:prSet presAssocID="{67A3B0FF-806B-48B5-8333-0CF25311EB81}" presName="hierRoot1" presStyleCnt="0"/>
      <dgm:spPr/>
    </dgm:pt>
    <dgm:pt modelId="{C6C1C661-A751-4D44-8AE2-EFAFE162F705}" type="pres">
      <dgm:prSet presAssocID="{67A3B0FF-806B-48B5-8333-0CF25311EB81}" presName="composite" presStyleCnt="0"/>
      <dgm:spPr/>
    </dgm:pt>
    <dgm:pt modelId="{4BCC4915-628B-46AA-A962-6D5348879ABA}" type="pres">
      <dgm:prSet presAssocID="{67A3B0FF-806B-48B5-8333-0CF25311EB81}" presName="background" presStyleLbl="node0" presStyleIdx="2" presStyleCnt="3"/>
      <dgm:spPr/>
    </dgm:pt>
    <dgm:pt modelId="{B10D29DF-BE6A-46D2-B773-384D16EE3CCB}" type="pres">
      <dgm:prSet presAssocID="{67A3B0FF-806B-48B5-8333-0CF25311EB81}" presName="text" presStyleLbl="fgAcc0" presStyleIdx="2" presStyleCnt="3">
        <dgm:presLayoutVars>
          <dgm:chPref val="3"/>
        </dgm:presLayoutVars>
      </dgm:prSet>
      <dgm:spPr/>
      <dgm:t>
        <a:bodyPr/>
        <a:lstStyle/>
        <a:p>
          <a:pPr rtl="1"/>
          <a:endParaRPr lang="ar-SA"/>
        </a:p>
      </dgm:t>
    </dgm:pt>
    <dgm:pt modelId="{89D35D02-EAFF-404A-8D05-2383B2699CBB}" type="pres">
      <dgm:prSet presAssocID="{67A3B0FF-806B-48B5-8333-0CF25311EB81}" presName="hierChild2" presStyleCnt="0"/>
      <dgm:spPr/>
    </dgm:pt>
  </dgm:ptLst>
  <dgm:cxnLst>
    <dgm:cxn modelId="{65CEAB9F-D3E8-4346-ADBA-750604390BBE}" type="presOf" srcId="{FB1FA803-A8C1-4F3A-9C75-FE61007EBB43}" destId="{2C8724D5-64AE-47F0-B385-FF1B851717E2}" srcOrd="0" destOrd="0" presId="urn:microsoft.com/office/officeart/2005/8/layout/hierarchy1"/>
    <dgm:cxn modelId="{83C43451-A9D2-41EE-AE1E-2B26CB59A08D}" srcId="{766D6721-9852-42B0-AEDC-64460E4372C0}" destId="{C49C5669-5DD7-46D8-907A-E4AAB97733BF}" srcOrd="0" destOrd="0" parTransId="{B6C36F0D-B4C1-4689-B7AE-E9CC066253FB}" sibTransId="{EA7D13F6-31ED-4849-851D-6972B82536F0}"/>
    <dgm:cxn modelId="{362D57E3-A0E1-472F-8A34-DD9973D2E99F}" srcId="{766D6721-9852-42B0-AEDC-64460E4372C0}" destId="{FB1FA803-A8C1-4F3A-9C75-FE61007EBB43}" srcOrd="1" destOrd="0" parTransId="{8DB62509-0EFA-4985-8A2B-CE46D1FAFCD9}" sibTransId="{C50145A5-01DB-4F11-B7F4-017771C36A60}"/>
    <dgm:cxn modelId="{AFA63432-DEAD-45DA-B113-D091A8352F03}" type="presOf" srcId="{766D6721-9852-42B0-AEDC-64460E4372C0}" destId="{30499A06-BF0E-4FB2-ACB0-75545C7C52AE}" srcOrd="0" destOrd="0" presId="urn:microsoft.com/office/officeart/2005/8/layout/hierarchy1"/>
    <dgm:cxn modelId="{92E5BAB4-AB47-4B78-A569-95A3975A2E71}" type="presOf" srcId="{C49C5669-5DD7-46D8-907A-E4AAB97733BF}" destId="{A255BFB1-D44F-4A07-A374-5C1453A1EC3C}" srcOrd="0" destOrd="0" presId="urn:microsoft.com/office/officeart/2005/8/layout/hierarchy1"/>
    <dgm:cxn modelId="{6BF5B5E4-2949-4E33-BBFA-2A35892A1C73}" type="presOf" srcId="{67A3B0FF-806B-48B5-8333-0CF25311EB81}" destId="{B10D29DF-BE6A-46D2-B773-384D16EE3CCB}" srcOrd="0" destOrd="0" presId="urn:microsoft.com/office/officeart/2005/8/layout/hierarchy1"/>
    <dgm:cxn modelId="{190FC739-7B6A-4352-833C-3D90D3CC6A6B}" srcId="{766D6721-9852-42B0-AEDC-64460E4372C0}" destId="{67A3B0FF-806B-48B5-8333-0CF25311EB81}" srcOrd="2" destOrd="0" parTransId="{0A7A2E5F-6C5A-4B64-BA4A-75356BE5B8EB}" sibTransId="{A5101B76-56AA-4E54-BAE2-A7A484777601}"/>
    <dgm:cxn modelId="{4F01E601-D521-4708-B154-2CFD478B9A52}" type="presParOf" srcId="{30499A06-BF0E-4FB2-ACB0-75545C7C52AE}" destId="{A2EB4BD0-A52B-4910-90C7-99CF64EDC37A}" srcOrd="0" destOrd="0" presId="urn:microsoft.com/office/officeart/2005/8/layout/hierarchy1"/>
    <dgm:cxn modelId="{E3601410-1C6C-4E65-BF86-90B7E5F0C752}" type="presParOf" srcId="{A2EB4BD0-A52B-4910-90C7-99CF64EDC37A}" destId="{E6F485B4-8621-40DF-9512-D9621C62C7E2}" srcOrd="0" destOrd="0" presId="urn:microsoft.com/office/officeart/2005/8/layout/hierarchy1"/>
    <dgm:cxn modelId="{2EF6BC6E-99FB-46FC-AE38-68AF5E588B7C}" type="presParOf" srcId="{E6F485B4-8621-40DF-9512-D9621C62C7E2}" destId="{8B48F46D-D4C6-467A-8D0C-9DB5EEE53E34}" srcOrd="0" destOrd="0" presId="urn:microsoft.com/office/officeart/2005/8/layout/hierarchy1"/>
    <dgm:cxn modelId="{29BE51E7-6DBB-4021-BE80-DEFFABCCCF87}" type="presParOf" srcId="{E6F485B4-8621-40DF-9512-D9621C62C7E2}" destId="{A255BFB1-D44F-4A07-A374-5C1453A1EC3C}" srcOrd="1" destOrd="0" presId="urn:microsoft.com/office/officeart/2005/8/layout/hierarchy1"/>
    <dgm:cxn modelId="{BCE65E4A-01D9-44ED-97EA-B68A19DD6085}" type="presParOf" srcId="{A2EB4BD0-A52B-4910-90C7-99CF64EDC37A}" destId="{D760799B-3385-4FB5-BBC5-789CE0326A20}" srcOrd="1" destOrd="0" presId="urn:microsoft.com/office/officeart/2005/8/layout/hierarchy1"/>
    <dgm:cxn modelId="{C8CA6434-D99D-42CE-84EE-C8CD5598D86B}" type="presParOf" srcId="{30499A06-BF0E-4FB2-ACB0-75545C7C52AE}" destId="{6F780E96-A536-40EB-987B-A1B7BBBD9212}" srcOrd="1" destOrd="0" presId="urn:microsoft.com/office/officeart/2005/8/layout/hierarchy1"/>
    <dgm:cxn modelId="{79EF1973-2CE5-4C52-9076-4ADD27C1086D}" type="presParOf" srcId="{6F780E96-A536-40EB-987B-A1B7BBBD9212}" destId="{BC54932A-9B92-4795-861E-F15754FC9184}" srcOrd="0" destOrd="0" presId="urn:microsoft.com/office/officeart/2005/8/layout/hierarchy1"/>
    <dgm:cxn modelId="{675DED29-7520-414A-8ABB-DCEF4253A070}" type="presParOf" srcId="{BC54932A-9B92-4795-861E-F15754FC9184}" destId="{51A15B61-6D68-44E8-83B4-C20805CD605D}" srcOrd="0" destOrd="0" presId="urn:microsoft.com/office/officeart/2005/8/layout/hierarchy1"/>
    <dgm:cxn modelId="{D1073F81-EE07-44AD-8257-EF883D0DAFC0}" type="presParOf" srcId="{BC54932A-9B92-4795-861E-F15754FC9184}" destId="{2C8724D5-64AE-47F0-B385-FF1B851717E2}" srcOrd="1" destOrd="0" presId="urn:microsoft.com/office/officeart/2005/8/layout/hierarchy1"/>
    <dgm:cxn modelId="{BA6A612A-A858-4582-A1AD-8090BD9870A1}" type="presParOf" srcId="{6F780E96-A536-40EB-987B-A1B7BBBD9212}" destId="{C1B2DED4-EAB8-4185-8665-BC5B58241764}" srcOrd="1" destOrd="0" presId="urn:microsoft.com/office/officeart/2005/8/layout/hierarchy1"/>
    <dgm:cxn modelId="{51EA54BB-FBC6-43AB-AB1C-B6FD3BE83A14}" type="presParOf" srcId="{30499A06-BF0E-4FB2-ACB0-75545C7C52AE}" destId="{0E3F9ADC-4861-4F57-A756-AAB18D25687D}" srcOrd="2" destOrd="0" presId="urn:microsoft.com/office/officeart/2005/8/layout/hierarchy1"/>
    <dgm:cxn modelId="{923AA682-E714-44B2-B99B-3FE1E7DD475E}" type="presParOf" srcId="{0E3F9ADC-4861-4F57-A756-AAB18D25687D}" destId="{C6C1C661-A751-4D44-8AE2-EFAFE162F705}" srcOrd="0" destOrd="0" presId="urn:microsoft.com/office/officeart/2005/8/layout/hierarchy1"/>
    <dgm:cxn modelId="{F7B83371-BB14-431E-AB19-E24020D1A2B8}" type="presParOf" srcId="{C6C1C661-A751-4D44-8AE2-EFAFE162F705}" destId="{4BCC4915-628B-46AA-A962-6D5348879ABA}" srcOrd="0" destOrd="0" presId="urn:microsoft.com/office/officeart/2005/8/layout/hierarchy1"/>
    <dgm:cxn modelId="{10F46CCC-64E4-4740-975D-8683A419B61D}" type="presParOf" srcId="{C6C1C661-A751-4D44-8AE2-EFAFE162F705}" destId="{B10D29DF-BE6A-46D2-B773-384D16EE3CCB}" srcOrd="1" destOrd="0" presId="urn:microsoft.com/office/officeart/2005/8/layout/hierarchy1"/>
    <dgm:cxn modelId="{B2F6CB1C-17C3-4F81-919F-C796D7C71E36}" type="presParOf" srcId="{0E3F9ADC-4861-4F57-A756-AAB18D25687D}" destId="{89D35D02-EAFF-404A-8D05-2383B2699CB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8F46D-D4C6-467A-8D0C-9DB5EEE53E34}">
      <dsp:nvSpPr>
        <dsp:cNvPr id="0" name=""/>
        <dsp:cNvSpPr/>
      </dsp:nvSpPr>
      <dsp:spPr>
        <a:xfrm>
          <a:off x="0" y="633382"/>
          <a:ext cx="2539915" cy="16128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55BFB1-D44F-4A07-A374-5C1453A1EC3C}">
      <dsp:nvSpPr>
        <dsp:cNvPr id="0" name=""/>
        <dsp:cNvSpPr/>
      </dsp:nvSpPr>
      <dsp:spPr>
        <a:xfrm>
          <a:off x="282212" y="901484"/>
          <a:ext cx="2539915" cy="16128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b="1" kern="1200" dirty="0">
              <a:solidFill>
                <a:schemeClr val="tx2"/>
              </a:solidFill>
            </a:rPr>
            <a:t>تدوين السنة النبوية</a:t>
          </a:r>
          <a:endParaRPr lang="ar-OM" sz="3400" kern="1200" dirty="0"/>
        </a:p>
      </dsp:txBody>
      <dsp:txXfrm>
        <a:off x="329451" y="948723"/>
        <a:ext cx="2445437" cy="1518368"/>
      </dsp:txXfrm>
    </dsp:sp>
    <dsp:sp modelId="{51A15B61-6D68-44E8-83B4-C20805CD605D}">
      <dsp:nvSpPr>
        <dsp:cNvPr id="0" name=""/>
        <dsp:cNvSpPr/>
      </dsp:nvSpPr>
      <dsp:spPr>
        <a:xfrm>
          <a:off x="3104340" y="633382"/>
          <a:ext cx="2539915" cy="16128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8724D5-64AE-47F0-B385-FF1B851717E2}">
      <dsp:nvSpPr>
        <dsp:cNvPr id="0" name=""/>
        <dsp:cNvSpPr/>
      </dsp:nvSpPr>
      <dsp:spPr>
        <a:xfrm>
          <a:off x="3386553" y="901484"/>
          <a:ext cx="2539915" cy="16128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a:t>تلاوة سورة الجمعة </a:t>
          </a:r>
          <a:endParaRPr lang="ar-OM" sz="3400" kern="1200" dirty="0"/>
        </a:p>
      </dsp:txBody>
      <dsp:txXfrm>
        <a:off x="3433792" y="948723"/>
        <a:ext cx="2445437" cy="1518368"/>
      </dsp:txXfrm>
    </dsp:sp>
    <dsp:sp modelId="{4BCC4915-628B-46AA-A962-6D5348879ABA}">
      <dsp:nvSpPr>
        <dsp:cNvPr id="0" name=""/>
        <dsp:cNvSpPr/>
      </dsp:nvSpPr>
      <dsp:spPr>
        <a:xfrm>
          <a:off x="6208681" y="633382"/>
          <a:ext cx="2539915" cy="16128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0D29DF-BE6A-46D2-B773-384D16EE3CCB}">
      <dsp:nvSpPr>
        <dsp:cNvPr id="0" name=""/>
        <dsp:cNvSpPr/>
      </dsp:nvSpPr>
      <dsp:spPr>
        <a:xfrm>
          <a:off x="6490893" y="901484"/>
          <a:ext cx="2539915" cy="16128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b="1" kern="1200" dirty="0">
              <a:solidFill>
                <a:srgbClr val="FF0000"/>
              </a:solidFill>
            </a:rPr>
            <a:t>عناية المسلمين بالسنة النبوية</a:t>
          </a:r>
          <a:endParaRPr lang="ar-OM" sz="3400" kern="1200" dirty="0"/>
        </a:p>
      </dsp:txBody>
      <dsp:txXfrm>
        <a:off x="6538132" y="948723"/>
        <a:ext cx="2445437" cy="15183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OM"/>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7B16AA9-063C-4697-A587-D42B11E1B058}" type="datetimeFigureOut">
              <a:rPr lang="ar-OM" smtClean="0"/>
              <a:t>21/06/1443</a:t>
            </a:fld>
            <a:endParaRPr lang="ar-OM"/>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OM"/>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OM"/>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24B5A77-C6A1-4D3F-B46A-63132CAB2C26}" type="slidenum">
              <a:rPr lang="ar-OM" smtClean="0"/>
              <a:t>‹#›</a:t>
            </a:fld>
            <a:endParaRPr lang="ar-OM"/>
          </a:p>
        </p:txBody>
      </p:sp>
    </p:spTree>
    <p:extLst>
      <p:ext uri="{BB962C8B-B14F-4D97-AF65-F5344CB8AC3E}">
        <p14:creationId xmlns:p14="http://schemas.microsoft.com/office/powerpoint/2010/main" val="280283350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dirty="0"/>
          </a:p>
        </p:txBody>
      </p:sp>
      <p:sp>
        <p:nvSpPr>
          <p:cNvPr id="4" name="عنصر نائب لرقم الشريحة 3"/>
          <p:cNvSpPr>
            <a:spLocks noGrp="1"/>
          </p:cNvSpPr>
          <p:nvPr>
            <p:ph type="sldNum" sz="quarter" idx="5"/>
          </p:nvPr>
        </p:nvSpPr>
        <p:spPr/>
        <p:txBody>
          <a:bodyPr/>
          <a:lstStyle/>
          <a:p>
            <a:fld id="{824B5A77-C6A1-4D3F-B46A-63132CAB2C26}" type="slidenum">
              <a:rPr lang="ar-OM" smtClean="0"/>
              <a:t>7</a:t>
            </a:fld>
            <a:endParaRPr lang="ar-OM"/>
          </a:p>
        </p:txBody>
      </p:sp>
    </p:spTree>
    <p:extLst>
      <p:ext uri="{BB962C8B-B14F-4D97-AF65-F5344CB8AC3E}">
        <p14:creationId xmlns:p14="http://schemas.microsoft.com/office/powerpoint/2010/main" val="478200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942E2FC-AEFC-4912-B6D4-339B74779800}"/>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OM"/>
          </a:p>
        </p:txBody>
      </p:sp>
      <p:sp>
        <p:nvSpPr>
          <p:cNvPr id="3" name="عنوان فرعي 2">
            <a:extLst>
              <a:ext uri="{FF2B5EF4-FFF2-40B4-BE49-F238E27FC236}">
                <a16:creationId xmlns:a16="http://schemas.microsoft.com/office/drawing/2014/main" id="{7DA3CD77-1EA8-47CD-A7D4-9D219A9AEB8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OM"/>
          </a:p>
        </p:txBody>
      </p:sp>
      <p:sp>
        <p:nvSpPr>
          <p:cNvPr id="4" name="عنصر نائب للتاريخ 3">
            <a:extLst>
              <a:ext uri="{FF2B5EF4-FFF2-40B4-BE49-F238E27FC236}">
                <a16:creationId xmlns:a16="http://schemas.microsoft.com/office/drawing/2014/main" id="{166D4350-B771-4CBE-9B03-C678D42BCEFE}"/>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5" name="عنصر نائب للتذييل 4">
            <a:extLst>
              <a:ext uri="{FF2B5EF4-FFF2-40B4-BE49-F238E27FC236}">
                <a16:creationId xmlns:a16="http://schemas.microsoft.com/office/drawing/2014/main" id="{4C486FFB-ADAC-4929-AB08-B289AFFAEF2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89C433D-3B96-4FBF-8B47-9F237886141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3689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5E751E2-0FBA-4811-9506-BD17888F5BBA}"/>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محتوى 2">
            <a:extLst>
              <a:ext uri="{FF2B5EF4-FFF2-40B4-BE49-F238E27FC236}">
                <a16:creationId xmlns:a16="http://schemas.microsoft.com/office/drawing/2014/main" id="{2E426A1E-D8AE-4A00-8406-1410AA20BDF9}"/>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D93AA72F-5E68-4FD2-9A72-A83DF3F1BB49}"/>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5" name="عنصر نائب للتذييل 4">
            <a:extLst>
              <a:ext uri="{FF2B5EF4-FFF2-40B4-BE49-F238E27FC236}">
                <a16:creationId xmlns:a16="http://schemas.microsoft.com/office/drawing/2014/main" id="{8CE25A07-C19E-4FF8-9F27-718FCE077B5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1B207D8A-63FF-420F-B8FC-C3956C87C9A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3863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09E2555-4C65-438D-8C70-487082E10E78}"/>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OM"/>
          </a:p>
        </p:txBody>
      </p:sp>
      <p:sp>
        <p:nvSpPr>
          <p:cNvPr id="3" name="عنصر نائب للنص 2">
            <a:extLst>
              <a:ext uri="{FF2B5EF4-FFF2-40B4-BE49-F238E27FC236}">
                <a16:creationId xmlns:a16="http://schemas.microsoft.com/office/drawing/2014/main" id="{5FB0545B-CEAC-4C11-9A24-3A1BC1E6148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B07C7F51-3AEB-4AA2-B1E8-F217556AF124}"/>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5" name="عنصر نائب للتذييل 4">
            <a:extLst>
              <a:ext uri="{FF2B5EF4-FFF2-40B4-BE49-F238E27FC236}">
                <a16:creationId xmlns:a16="http://schemas.microsoft.com/office/drawing/2014/main" id="{E321F411-48CF-4C61-B4C4-1DD993216C6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D5A5182C-FAE8-4FD0-BBBE-2883E41D73F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0443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3E24E0D-86DD-4DFC-8632-5A9FFD2C3B78}"/>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محتوى 2">
            <a:extLst>
              <a:ext uri="{FF2B5EF4-FFF2-40B4-BE49-F238E27FC236}">
                <a16:creationId xmlns:a16="http://schemas.microsoft.com/office/drawing/2014/main" id="{D7428450-E5DE-4FB1-8355-0742B2ECBD69}"/>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محتوى 3">
            <a:extLst>
              <a:ext uri="{FF2B5EF4-FFF2-40B4-BE49-F238E27FC236}">
                <a16:creationId xmlns:a16="http://schemas.microsoft.com/office/drawing/2014/main" id="{D2665F0B-98BD-470B-9693-76C028285E1F}"/>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5" name="عنصر نائب للتاريخ 4">
            <a:extLst>
              <a:ext uri="{FF2B5EF4-FFF2-40B4-BE49-F238E27FC236}">
                <a16:creationId xmlns:a16="http://schemas.microsoft.com/office/drawing/2014/main" id="{4F1D334E-9C93-4F32-8420-C5FBD3344C66}"/>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6" name="عنصر نائب للتذييل 5">
            <a:extLst>
              <a:ext uri="{FF2B5EF4-FFF2-40B4-BE49-F238E27FC236}">
                <a16:creationId xmlns:a16="http://schemas.microsoft.com/office/drawing/2014/main" id="{339A5F88-CA37-4BCD-89C4-F12931073A9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0611CC8-872A-4601-A5BC-BD32A07210C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4477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FC8A80-406A-49CA-A576-B14CD6A7CD3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OM"/>
          </a:p>
        </p:txBody>
      </p:sp>
      <p:sp>
        <p:nvSpPr>
          <p:cNvPr id="3" name="عنصر نائب للنص 2">
            <a:extLst>
              <a:ext uri="{FF2B5EF4-FFF2-40B4-BE49-F238E27FC236}">
                <a16:creationId xmlns:a16="http://schemas.microsoft.com/office/drawing/2014/main" id="{3D1D0351-63EF-4EC6-B16E-7B89C14B16A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E158EC9-9CD6-48EC-809E-18745258EF2B}"/>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5" name="عنصر نائب للنص 4">
            <a:extLst>
              <a:ext uri="{FF2B5EF4-FFF2-40B4-BE49-F238E27FC236}">
                <a16:creationId xmlns:a16="http://schemas.microsoft.com/office/drawing/2014/main" id="{BBE813E5-CEFC-4515-994E-3122648B6BF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E15EDFF-61E2-406E-8DA2-2FB30E98BA2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7" name="عنصر نائب للتاريخ 6">
            <a:extLst>
              <a:ext uri="{FF2B5EF4-FFF2-40B4-BE49-F238E27FC236}">
                <a16:creationId xmlns:a16="http://schemas.microsoft.com/office/drawing/2014/main" id="{E29AB0A1-4556-42FC-8CB3-DCBCD280C4AB}"/>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8" name="عنصر نائب للتذييل 7">
            <a:extLst>
              <a:ext uri="{FF2B5EF4-FFF2-40B4-BE49-F238E27FC236}">
                <a16:creationId xmlns:a16="http://schemas.microsoft.com/office/drawing/2014/main" id="{B30FF4B0-E0CC-4656-AE97-3BC2528894A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3EB2A248-9A2C-4634-B2CA-A4FDCCDE9CC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39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CED2187-3203-49F1-B115-DAFE6178E41C}"/>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تاريخ 2">
            <a:extLst>
              <a:ext uri="{FF2B5EF4-FFF2-40B4-BE49-F238E27FC236}">
                <a16:creationId xmlns:a16="http://schemas.microsoft.com/office/drawing/2014/main" id="{807E52A1-4D8A-4254-89D6-A8771965314D}"/>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4" name="عنصر نائب للتذييل 3">
            <a:extLst>
              <a:ext uri="{FF2B5EF4-FFF2-40B4-BE49-F238E27FC236}">
                <a16:creationId xmlns:a16="http://schemas.microsoft.com/office/drawing/2014/main" id="{C9955A32-90A1-42F6-8F3B-70EA4507365F}"/>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EB52B2ED-3693-4040-99E2-139CCD03345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988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9E92E93C-F553-4185-85D6-8A9C4B01C36A}"/>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3" name="عنصر نائب للتذييل 2">
            <a:extLst>
              <a:ext uri="{FF2B5EF4-FFF2-40B4-BE49-F238E27FC236}">
                <a16:creationId xmlns:a16="http://schemas.microsoft.com/office/drawing/2014/main" id="{BA21B5EB-25E7-47A1-AD7E-AC15F5701EB8}"/>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8E08AA75-85BA-4EC6-93A3-3EF71FC24EF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6741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205F1B2-BB08-4C01-8B13-1050C404CE76}"/>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OM"/>
          </a:p>
        </p:txBody>
      </p:sp>
      <p:sp>
        <p:nvSpPr>
          <p:cNvPr id="3" name="عنصر نائب للمحتوى 2">
            <a:extLst>
              <a:ext uri="{FF2B5EF4-FFF2-40B4-BE49-F238E27FC236}">
                <a16:creationId xmlns:a16="http://schemas.microsoft.com/office/drawing/2014/main" id="{8AEC0B39-6A81-4D82-87BB-A06E42418D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نص 3">
            <a:extLst>
              <a:ext uri="{FF2B5EF4-FFF2-40B4-BE49-F238E27FC236}">
                <a16:creationId xmlns:a16="http://schemas.microsoft.com/office/drawing/2014/main" id="{DA1CB1A3-65B8-42C6-BB2C-99DAC251CE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F5956AD3-0C6C-4B6E-B836-F65156E847B3}"/>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6" name="عنصر نائب للتذييل 5">
            <a:extLst>
              <a:ext uri="{FF2B5EF4-FFF2-40B4-BE49-F238E27FC236}">
                <a16:creationId xmlns:a16="http://schemas.microsoft.com/office/drawing/2014/main" id="{8928A49B-8FCA-441D-B38A-123198F816C3}"/>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6F065FE-1F06-4CDF-AA7F-47735AA633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114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DCE74FE-821E-4054-96C9-011047252116}"/>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OM"/>
          </a:p>
        </p:txBody>
      </p:sp>
      <p:sp>
        <p:nvSpPr>
          <p:cNvPr id="3" name="عنصر نائب للصورة 2">
            <a:extLst>
              <a:ext uri="{FF2B5EF4-FFF2-40B4-BE49-F238E27FC236}">
                <a16:creationId xmlns:a16="http://schemas.microsoft.com/office/drawing/2014/main" id="{A181CE6E-ACFF-42BF-8884-5341481E94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OM"/>
          </a:p>
        </p:txBody>
      </p:sp>
      <p:sp>
        <p:nvSpPr>
          <p:cNvPr id="4" name="عنصر نائب للنص 3">
            <a:extLst>
              <a:ext uri="{FF2B5EF4-FFF2-40B4-BE49-F238E27FC236}">
                <a16:creationId xmlns:a16="http://schemas.microsoft.com/office/drawing/2014/main" id="{518133F4-85DC-461D-A721-7B87B15C3D9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1C5AE45-9F85-4387-896D-B90C31BE22AB}"/>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6" name="عنصر نائب للتذييل 5">
            <a:extLst>
              <a:ext uri="{FF2B5EF4-FFF2-40B4-BE49-F238E27FC236}">
                <a16:creationId xmlns:a16="http://schemas.microsoft.com/office/drawing/2014/main" id="{51CEFE38-BEC8-4114-8670-CB789BB58A0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4D8B074-F956-4949-B701-F897381757F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314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D967E1F-4E1E-4F39-A9EE-FCCC1B305697}"/>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عنوان العمودي 2">
            <a:extLst>
              <a:ext uri="{FF2B5EF4-FFF2-40B4-BE49-F238E27FC236}">
                <a16:creationId xmlns:a16="http://schemas.microsoft.com/office/drawing/2014/main" id="{D9BB85FF-FAAE-4E27-9AD7-F81711F4987B}"/>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557AF7A0-C70C-43F0-A747-7FC9F0A58865}"/>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5" name="عنصر نائب للتذييل 4">
            <a:extLst>
              <a:ext uri="{FF2B5EF4-FFF2-40B4-BE49-F238E27FC236}">
                <a16:creationId xmlns:a16="http://schemas.microsoft.com/office/drawing/2014/main" id="{679AA533-5402-471A-A2E5-99F8DC1C8A4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BBBE8E0-5FE2-4D6B-9561-034CD521AED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715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AB4F8905-E26E-4518-B405-8B8E5CB70E20}"/>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OM"/>
          </a:p>
        </p:txBody>
      </p:sp>
      <p:sp>
        <p:nvSpPr>
          <p:cNvPr id="3" name="عنصر نائب للعنوان العمودي 2">
            <a:extLst>
              <a:ext uri="{FF2B5EF4-FFF2-40B4-BE49-F238E27FC236}">
                <a16:creationId xmlns:a16="http://schemas.microsoft.com/office/drawing/2014/main" id="{4808E21C-95CF-4806-B89B-14A022CEBF4B}"/>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D945DFA8-CBD1-4422-989B-FA7BC2119E24}"/>
              </a:ext>
            </a:extLst>
          </p:cNvPr>
          <p:cNvSpPr>
            <a:spLocks noGrp="1"/>
          </p:cNvSpPr>
          <p:nvPr>
            <p:ph type="dt" sz="half" idx="10"/>
          </p:nvPr>
        </p:nvSpPr>
        <p:spPr/>
        <p:txBody>
          <a:bodyPr/>
          <a:lstStyle/>
          <a:p>
            <a:fld id="{1D8BD707-D9CF-40AE-B4C6-C98DA3205C09}" type="datetimeFigureOut">
              <a:rPr lang="en-US" smtClean="0"/>
              <a:pPr/>
              <a:t>1/24/2022</a:t>
            </a:fld>
            <a:endParaRPr lang="en-US"/>
          </a:p>
        </p:txBody>
      </p:sp>
      <p:sp>
        <p:nvSpPr>
          <p:cNvPr id="5" name="عنصر نائب للتذييل 4">
            <a:extLst>
              <a:ext uri="{FF2B5EF4-FFF2-40B4-BE49-F238E27FC236}">
                <a16:creationId xmlns:a16="http://schemas.microsoft.com/office/drawing/2014/main" id="{DFF860D2-6422-48D4-8238-649B552283F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D158D5D-B496-4A8A-8DB2-34121B6C165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66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FD696C1-49CE-496A-882C-DC690870EA68}"/>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OM"/>
          </a:p>
        </p:txBody>
      </p:sp>
      <p:sp>
        <p:nvSpPr>
          <p:cNvPr id="3" name="عنصر نائب للنص 2">
            <a:extLst>
              <a:ext uri="{FF2B5EF4-FFF2-40B4-BE49-F238E27FC236}">
                <a16:creationId xmlns:a16="http://schemas.microsoft.com/office/drawing/2014/main" id="{0EE88449-5CC7-478D-AF5C-5AFDB8E15D6B}"/>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C3502FC1-E70A-4F85-A1DA-B1379D215DF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1D8BD707-D9CF-40AE-B4C6-C98DA3205C09}" type="datetimeFigureOut">
              <a:rPr lang="en-US" smtClean="0"/>
              <a:pPr/>
              <a:t>1/24/2022</a:t>
            </a:fld>
            <a:endParaRPr lang="en-US"/>
          </a:p>
        </p:txBody>
      </p:sp>
      <p:sp>
        <p:nvSpPr>
          <p:cNvPr id="5" name="عنصر نائب للتذييل 4">
            <a:extLst>
              <a:ext uri="{FF2B5EF4-FFF2-40B4-BE49-F238E27FC236}">
                <a16:creationId xmlns:a16="http://schemas.microsoft.com/office/drawing/2014/main" id="{51E2534D-D92F-409B-9B44-DA0E8346468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BCFCD27-0E82-42DD-92F8-7F5B4E4AC428}"/>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809090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OM"/>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A136C4-E530-4241-AD56-0A579EE4F0A1}"/>
              </a:ext>
            </a:extLst>
          </p:cNvPr>
          <p:cNvPicPr>
            <a:picLocks noChangeAspect="1"/>
          </p:cNvPicPr>
          <p:nvPr/>
        </p:nvPicPr>
        <p:blipFill rotWithShape="1">
          <a:blip r:embed="rId2">
            <a:alphaModFix amt="35000"/>
          </a:blip>
          <a:srcRect l="1713" r="9589"/>
          <a:stretch/>
        </p:blipFill>
        <p:spPr>
          <a:xfrm>
            <a:off x="0" y="0"/>
            <a:ext cx="9095173" cy="6857999"/>
          </a:xfrm>
          <a:prstGeom prst="rect">
            <a:avLst/>
          </a:prstGeom>
        </p:spPr>
      </p:pic>
      <p:sp>
        <p:nvSpPr>
          <p:cNvPr id="5" name="عنوان 4">
            <a:extLst>
              <a:ext uri="{FF2B5EF4-FFF2-40B4-BE49-F238E27FC236}">
                <a16:creationId xmlns:a16="http://schemas.microsoft.com/office/drawing/2014/main" id="{3E857548-CC80-4E6E-8FDD-10EBBFB94357}"/>
              </a:ext>
            </a:extLst>
          </p:cNvPr>
          <p:cNvSpPr>
            <a:spLocks noGrp="1"/>
          </p:cNvSpPr>
          <p:nvPr>
            <p:ph type="title"/>
          </p:nvPr>
        </p:nvSpPr>
        <p:spPr>
          <a:xfrm>
            <a:off x="113191" y="341957"/>
            <a:ext cx="8649809" cy="1513186"/>
          </a:xfrm>
          <a:prstGeom prst="ellipseRibbon">
            <a:avLst/>
          </a:prstGeom>
        </p:spPr>
        <p:style>
          <a:lnRef idx="1">
            <a:schemeClr val="accent6"/>
          </a:lnRef>
          <a:fillRef idx="2">
            <a:schemeClr val="accent6"/>
          </a:fillRef>
          <a:effectRef idx="1">
            <a:schemeClr val="accent6"/>
          </a:effectRef>
          <a:fontRef idx="minor">
            <a:schemeClr val="dk1"/>
          </a:fontRef>
        </p:style>
        <p:txBody>
          <a:bodyPr rtlCol="1">
            <a:normAutofit/>
          </a:bodyPr>
          <a:lstStyle/>
          <a:p>
            <a:pPr algn="ctr"/>
            <a:r>
              <a:rPr lang="ar-SA" sz="3000" dirty="0"/>
              <a:t>أهم </a:t>
            </a:r>
            <a:r>
              <a:rPr lang="ar-OM" sz="3000" dirty="0"/>
              <a:t>ال</a:t>
            </a:r>
            <a:r>
              <a:rPr lang="ar-SA" sz="3000" dirty="0"/>
              <a:t>م</a:t>
            </a:r>
            <a:r>
              <a:rPr lang="ar-OM" sz="3000" dirty="0"/>
              <a:t>ح</a:t>
            </a:r>
            <a:r>
              <a:rPr lang="ar-SA" sz="3000" dirty="0"/>
              <a:t>ا</a:t>
            </a:r>
            <a:r>
              <a:rPr lang="ar-OM" sz="3000" dirty="0" smtClean="0"/>
              <a:t>ور التي </a:t>
            </a:r>
            <a:r>
              <a:rPr lang="ar-SA" sz="3000" dirty="0" smtClean="0"/>
              <a:t> </a:t>
            </a:r>
            <a:r>
              <a:rPr lang="ar-SA" sz="3000" dirty="0"/>
              <a:t>يتم التعرف عليه</a:t>
            </a:r>
            <a:r>
              <a:rPr lang="ar-OM" sz="3000" dirty="0"/>
              <a:t>ا في الدرس </a:t>
            </a:r>
          </a:p>
        </p:txBody>
      </p:sp>
      <p:graphicFrame>
        <p:nvGraphicFramePr>
          <p:cNvPr id="6" name="عنصر نائب للمحتوى 5">
            <a:extLst>
              <a:ext uri="{FF2B5EF4-FFF2-40B4-BE49-F238E27FC236}">
                <a16:creationId xmlns:a16="http://schemas.microsoft.com/office/drawing/2014/main" id="{CF15D295-62E8-4E44-A70F-B1DC374389E7}"/>
              </a:ext>
            </a:extLst>
          </p:cNvPr>
          <p:cNvGraphicFramePr>
            <a:graphicFrameLocks noGrp="1"/>
          </p:cNvGraphicFramePr>
          <p:nvPr>
            <p:ph idx="1"/>
            <p:extLst>
              <p:ext uri="{D42A27DB-BD31-4B8C-83A1-F6EECF244321}">
                <p14:modId xmlns:p14="http://schemas.microsoft.com/office/powerpoint/2010/main" val="2567607460"/>
              </p:ext>
            </p:extLst>
          </p:nvPr>
        </p:nvGraphicFramePr>
        <p:xfrm>
          <a:off x="113191" y="2611737"/>
          <a:ext cx="9030809" cy="3147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7202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762000"/>
          </a:xfrm>
        </p:spPr>
        <p:style>
          <a:lnRef idx="2">
            <a:schemeClr val="accent4"/>
          </a:lnRef>
          <a:fillRef idx="1">
            <a:schemeClr val="lt1"/>
          </a:fillRef>
          <a:effectRef idx="0">
            <a:schemeClr val="accent4"/>
          </a:effectRef>
          <a:fontRef idx="minor">
            <a:schemeClr val="dk1"/>
          </a:fontRef>
        </p:style>
        <p:txBody>
          <a:bodyPr>
            <a:normAutofit/>
          </a:bodyPr>
          <a:lstStyle/>
          <a:p>
            <a:pPr algn="ctr" rtl="1"/>
            <a:r>
              <a:rPr lang="ar-SA" sz="3200" b="1" dirty="0">
                <a:solidFill>
                  <a:srgbClr val="FF0000"/>
                </a:solidFill>
              </a:rPr>
              <a:t>عناية المسلمين بالسنة النبوية</a:t>
            </a:r>
            <a:endParaRPr lang="en-US" sz="3200" b="1" dirty="0">
              <a:solidFill>
                <a:srgbClr val="FF0000"/>
              </a:solidFill>
            </a:endParaRPr>
          </a:p>
        </p:txBody>
      </p:sp>
      <p:sp>
        <p:nvSpPr>
          <p:cNvPr id="3" name="Content Placeholder 2"/>
          <p:cNvSpPr>
            <a:spLocks noGrp="1"/>
          </p:cNvSpPr>
          <p:nvPr>
            <p:ph idx="1"/>
          </p:nvPr>
        </p:nvSpPr>
        <p:spPr>
          <a:xfrm>
            <a:off x="0" y="609600"/>
            <a:ext cx="9144000" cy="5864352"/>
          </a:xfrm>
        </p:spPr>
        <p:style>
          <a:lnRef idx="2">
            <a:schemeClr val="accent4"/>
          </a:lnRef>
          <a:fillRef idx="1">
            <a:schemeClr val="lt1"/>
          </a:fillRef>
          <a:effectRef idx="0">
            <a:schemeClr val="accent4"/>
          </a:effectRef>
          <a:fontRef idx="minor">
            <a:schemeClr val="dk1"/>
          </a:fontRef>
        </p:style>
        <p:txBody>
          <a:bodyPr>
            <a:normAutofit fontScale="85000" lnSpcReduction="20000"/>
          </a:bodyPr>
          <a:lstStyle/>
          <a:p>
            <a:pPr marL="0" indent="0" algn="ctr">
              <a:buNone/>
            </a:pPr>
            <a:r>
              <a:rPr lang="ar-OM" sz="7100" b="1" dirty="0">
                <a:solidFill>
                  <a:srgbClr val="FF0000"/>
                </a:solidFill>
                <a:latin typeface="Arabic Typesetting" panose="03020402040406030203" pitchFamily="66" charset="-78"/>
                <a:cs typeface="Arabic Typesetting" panose="03020402040406030203" pitchFamily="66" charset="-78"/>
              </a:rPr>
              <a:t>بِسْمِ اللَّهِ الرَّحْمَنِ الرَّحِيمِ</a:t>
            </a:r>
          </a:p>
          <a:p>
            <a:pPr marL="0" indent="0" algn="justLow">
              <a:buNone/>
            </a:pPr>
            <a:r>
              <a:rPr lang="ar-OM" sz="6500" b="1" dirty="0">
                <a:latin typeface="Arabic Typesetting" panose="03020402040406030203" pitchFamily="66" charset="-78"/>
                <a:cs typeface="Arabic Typesetting" panose="03020402040406030203" pitchFamily="66" charset="-78"/>
              </a:rPr>
              <a:t>يُسَبِّحُ لِلَّهِ مَا فِي السَّمَاوَاتِ وَمَا فِي الْأَرْضِ الْمَلِكِ الْقُدُّوسِ الْعَزِيزِ الْحَكِيمِ (1) هُوَ الَّذِي بَعَثَ فِي الْأُمِّيِّينَ رَسُولًا مِنْهُمْ يَتْلُو عَلَيْهِمْ آيَاتِهِ وَيُزَكِّيهِمْ وَيُعَلِّمُهُمُ الْكِتَابَ وَالْحِكْمَةَ وَإِنْ كَانُوا مِنْ قَبْلُ لَفِي ضَلَالٍ مُبِينٍ (2) وَآخَرِينَ مِنْهُمْ لَمَّا يَلْحَقُوا بِهِمْ وَهُوَ الْعَزِيزُ الْحَكِيمُ (3) ذَلِكَ فَضْلُ اللَّهِ يُؤْتِيهِ مَنْ يَشَاءُ وَاللَّهُ ذُو الْفَضْلِ الْعَظِيمِ (4) مَثَلُ الَّذِينَ حُمِّلُوا التَّوْرَاةَ ثُمَّ لَمْ يَحْمِلُوهَا كَمَثَلِ الْحِمَارِ يَحْمِلُ أَسْفَارًا بِئْسَ مَثَلُ الْقَوْمِ الَّذِينَ كَذَّبُوا بِآيَاتِ اللَّهِ وَاللَّهُ لَا يَهْدِي الْقَوْمَ الظَّالِمِينَ (5)</a:t>
            </a:r>
          </a:p>
          <a:p>
            <a:pPr marL="0" indent="0" algn="r" rtl="1">
              <a:buNone/>
            </a:pPr>
            <a:endParaRPr lang="en-US" dirty="0"/>
          </a:p>
        </p:txBody>
      </p:sp>
    </p:spTree>
    <p:custDataLst>
      <p:tags r:id="rId1"/>
    </p:custData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4842B0-684D-44CC-B4BC-D13331CFD2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9184"/>
            <a:ext cx="5170932" cy="1783080"/>
          </a:xfrm>
        </p:spPr>
        <p:txBody>
          <a:bodyPr anchor="b">
            <a:normAutofit/>
          </a:bodyPr>
          <a:lstStyle/>
          <a:p>
            <a:pPr rtl="1"/>
            <a:r>
              <a:rPr lang="ar-SA" sz="5700" b="1"/>
              <a:t>كلمات ومعان</a:t>
            </a:r>
            <a:endParaRPr lang="en-US" sz="5700" b="1"/>
          </a:p>
        </p:txBody>
      </p:sp>
      <p:sp>
        <p:nvSpPr>
          <p:cNvPr id="12"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 name="connsiteX0" fmla="*/ 0 w 3182691"/>
              <a:gd name="connsiteY0" fmla="*/ 0 h 18288"/>
              <a:gd name="connsiteX1" fmla="*/ 572884 w 3182691"/>
              <a:gd name="connsiteY1" fmla="*/ 0 h 18288"/>
              <a:gd name="connsiteX2" fmla="*/ 1113942 w 3182691"/>
              <a:gd name="connsiteY2" fmla="*/ 0 h 18288"/>
              <a:gd name="connsiteX3" fmla="*/ 1686826 w 3182691"/>
              <a:gd name="connsiteY3" fmla="*/ 0 h 18288"/>
              <a:gd name="connsiteX4" fmla="*/ 2323364 w 3182691"/>
              <a:gd name="connsiteY4" fmla="*/ 0 h 18288"/>
              <a:gd name="connsiteX5" fmla="*/ 3182691 w 3182691"/>
              <a:gd name="connsiteY5" fmla="*/ 0 h 18288"/>
              <a:gd name="connsiteX6" fmla="*/ 3182691 w 3182691"/>
              <a:gd name="connsiteY6" fmla="*/ 18288 h 18288"/>
              <a:gd name="connsiteX7" fmla="*/ 2546153 w 3182691"/>
              <a:gd name="connsiteY7" fmla="*/ 18288 h 18288"/>
              <a:gd name="connsiteX8" fmla="*/ 1845961 w 3182691"/>
              <a:gd name="connsiteY8" fmla="*/ 18288 h 18288"/>
              <a:gd name="connsiteX9" fmla="*/ 1304903 w 3182691"/>
              <a:gd name="connsiteY9" fmla="*/ 18288 h 18288"/>
              <a:gd name="connsiteX10" fmla="*/ 604711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57" y="4844"/>
                  <a:pt x="3182281" y="11009"/>
                  <a:pt x="3182691" y="18288"/>
                </a:cubicBezTo>
                <a:cubicBezTo>
                  <a:pt x="2941063" y="3169"/>
                  <a:pt x="2872422" y="16194"/>
                  <a:pt x="2609807" y="18288"/>
                </a:cubicBezTo>
                <a:cubicBezTo>
                  <a:pt x="2341801" y="10032"/>
                  <a:pt x="2328606" y="28832"/>
                  <a:pt x="2068749" y="18288"/>
                </a:cubicBezTo>
                <a:cubicBezTo>
                  <a:pt x="1813820" y="1121"/>
                  <a:pt x="1714804" y="37605"/>
                  <a:pt x="1432211" y="18288"/>
                </a:cubicBezTo>
                <a:cubicBezTo>
                  <a:pt x="1164810" y="-27006"/>
                  <a:pt x="993140" y="27575"/>
                  <a:pt x="859327" y="18288"/>
                </a:cubicBezTo>
                <a:cubicBezTo>
                  <a:pt x="750703" y="-24974"/>
                  <a:pt x="236193" y="38731"/>
                  <a:pt x="0" y="18288"/>
                </a:cubicBezTo>
                <a:cubicBezTo>
                  <a:pt x="-649" y="11698"/>
                  <a:pt x="663" y="5413"/>
                  <a:pt x="0" y="0"/>
                </a:cubicBezTo>
                <a:close/>
              </a:path>
              <a:path w="3182691" h="18288"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2166" y="5049"/>
                  <a:pt x="3182884" y="12044"/>
                  <a:pt x="3182691" y="18288"/>
                </a:cubicBezTo>
                <a:cubicBezTo>
                  <a:pt x="3012562" y="-37820"/>
                  <a:pt x="2765408" y="35618"/>
                  <a:pt x="2546153" y="18288"/>
                </a:cubicBezTo>
                <a:cubicBezTo>
                  <a:pt x="2331952" y="13878"/>
                  <a:pt x="2142129" y="19805"/>
                  <a:pt x="1845961" y="18288"/>
                </a:cubicBezTo>
                <a:cubicBezTo>
                  <a:pt x="1537526" y="31994"/>
                  <a:pt x="1468653" y="-6175"/>
                  <a:pt x="1304903" y="18288"/>
                </a:cubicBezTo>
                <a:cubicBezTo>
                  <a:pt x="1191987" y="26138"/>
                  <a:pt x="927061" y="14626"/>
                  <a:pt x="604711" y="18288"/>
                </a:cubicBezTo>
                <a:cubicBezTo>
                  <a:pt x="273947" y="45577"/>
                  <a:pt x="111622" y="-24554"/>
                  <a:pt x="0" y="18288"/>
                </a:cubicBezTo>
                <a:cubicBezTo>
                  <a:pt x="-39" y="12511"/>
                  <a:pt x="-381" y="8039"/>
                  <a:pt x="0" y="0"/>
                </a:cubicBezTo>
                <a:close/>
              </a:path>
              <a:path w="3182691" h="18288"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3005" y="4158"/>
                  <a:pt x="3181712" y="12539"/>
                  <a:pt x="3182691" y="18288"/>
                </a:cubicBezTo>
                <a:cubicBezTo>
                  <a:pt x="2948637" y="17089"/>
                  <a:pt x="2873728" y="22327"/>
                  <a:pt x="2609807" y="18288"/>
                </a:cubicBezTo>
                <a:cubicBezTo>
                  <a:pt x="2342839" y="11870"/>
                  <a:pt x="2331621" y="30535"/>
                  <a:pt x="2068749" y="18288"/>
                </a:cubicBezTo>
                <a:cubicBezTo>
                  <a:pt x="1813814" y="-7352"/>
                  <a:pt x="1700576" y="36739"/>
                  <a:pt x="1432211" y="18288"/>
                </a:cubicBezTo>
                <a:cubicBezTo>
                  <a:pt x="1148444" y="-27053"/>
                  <a:pt x="987622" y="2403"/>
                  <a:pt x="859327" y="18288"/>
                </a:cubicBezTo>
                <a:cubicBezTo>
                  <a:pt x="743387" y="37422"/>
                  <a:pt x="194182" y="18789"/>
                  <a:pt x="0" y="18288"/>
                </a:cubicBezTo>
                <a:cubicBezTo>
                  <a:pt x="20" y="11469"/>
                  <a:pt x="-29" y="515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2727557108">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 y="2441448"/>
            <a:ext cx="6105980" cy="4416552"/>
          </a:xfrm>
        </p:spPr>
        <p:txBody>
          <a:bodyPr>
            <a:noAutofit/>
          </a:bodyPr>
          <a:lstStyle/>
          <a:p>
            <a:pPr rtl="1"/>
            <a:r>
              <a:rPr lang="ar-SA" sz="2800" b="1" dirty="0"/>
              <a:t>يسبح لله : ينزهه ويمجده .</a:t>
            </a:r>
          </a:p>
          <a:p>
            <a:pPr rtl="1"/>
            <a:r>
              <a:rPr lang="ar-SA" sz="2800" b="1" dirty="0"/>
              <a:t>القدوس : المنزه عما لا يليق به .</a:t>
            </a:r>
          </a:p>
          <a:p>
            <a:pPr rtl="1"/>
            <a:r>
              <a:rPr lang="ar-SA" sz="2800" b="1" dirty="0"/>
              <a:t>العزيز : القوي القاهر الغالب .</a:t>
            </a:r>
          </a:p>
          <a:p>
            <a:pPr rtl="1"/>
            <a:r>
              <a:rPr lang="ar-SA" sz="2800" b="1" dirty="0"/>
              <a:t>الحكيم : </a:t>
            </a:r>
            <a:r>
              <a:rPr lang="ar-EG" sz="2800" b="1" dirty="0"/>
              <a:t>المتقن </a:t>
            </a:r>
            <a:r>
              <a:rPr lang="ar-SA" sz="2800" b="1" dirty="0"/>
              <a:t>في صنعه وتدبير خلقه .</a:t>
            </a:r>
          </a:p>
          <a:p>
            <a:pPr rtl="1"/>
            <a:r>
              <a:rPr lang="ar-SA" sz="2800" b="1" dirty="0"/>
              <a:t>الأميين : العرب .</a:t>
            </a:r>
          </a:p>
          <a:p>
            <a:pPr rtl="1"/>
            <a:r>
              <a:rPr lang="ar-SA" sz="2800" b="1" dirty="0"/>
              <a:t>ويزكيهم : يطهرهم من العقائد و الأعمال الفاسدة .</a:t>
            </a:r>
          </a:p>
          <a:p>
            <a:pPr rtl="1"/>
            <a:r>
              <a:rPr lang="ar-SA" sz="2800" b="1" dirty="0"/>
              <a:t>الحكمة : الشريعة .</a:t>
            </a:r>
          </a:p>
          <a:p>
            <a:pPr rtl="1"/>
            <a:r>
              <a:rPr lang="ar-SA" sz="2800" b="1" dirty="0"/>
              <a:t>حملوا التوراة : كلفوا العمل بها .</a:t>
            </a:r>
          </a:p>
          <a:p>
            <a:pPr rtl="1"/>
            <a:r>
              <a:rPr lang="ar-SA" sz="2800" b="1" dirty="0"/>
              <a:t>أسفارا : كتب علمية عظيمة .</a:t>
            </a:r>
            <a:endParaRPr lang="en-US" sz="2800" b="1" dirty="0"/>
          </a:p>
        </p:txBody>
      </p:sp>
      <p:pic>
        <p:nvPicPr>
          <p:cNvPr id="5" name="Picture 4" descr="122.jpg"/>
          <p:cNvPicPr>
            <a:picLocks noChangeAspect="1"/>
          </p:cNvPicPr>
          <p:nvPr/>
        </p:nvPicPr>
        <p:blipFill rotWithShape="1">
          <a:blip r:embed="rId3" cstate="print"/>
          <a:srcRect l="43216" r="8438"/>
          <a:stretch/>
        </p:blipFill>
        <p:spPr>
          <a:xfrm>
            <a:off x="6117340" y="-7"/>
            <a:ext cx="3026660"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4" name="Picture 3" descr="large_1238342571.jpg"/>
          <p:cNvPicPr>
            <a:picLocks noChangeAspect="1"/>
          </p:cNvPicPr>
          <p:nvPr/>
        </p:nvPicPr>
        <p:blipFill rotWithShape="1">
          <a:blip r:embed="rId4" cstate="print"/>
          <a:srcRect r="12235" b="2"/>
          <a:stretch/>
        </p:blipFill>
        <p:spPr>
          <a:xfrm>
            <a:off x="6108267" y="4267201"/>
            <a:ext cx="3035733"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Tree>
    <p:custDataLst>
      <p:tags r:id="rId1"/>
    </p:custData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additive="base">
                                        <p:cTn id="6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65219498-D544-41AC-98FE-8F956EF66A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F500DBFC-17A9-4E0A-AEE2-A49F9AEEF0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D9F83B59-B3FB-4797-A37C-F005E18ECC51}"/>
              </a:ext>
            </a:extLst>
          </p:cNvPr>
          <p:cNvSpPr>
            <a:spLocks noGrp="1"/>
          </p:cNvSpPr>
          <p:nvPr>
            <p:ph type="title"/>
          </p:nvPr>
        </p:nvSpPr>
        <p:spPr>
          <a:xfrm>
            <a:off x="304800" y="457200"/>
            <a:ext cx="8763000" cy="6271603"/>
          </a:xfrm>
        </p:spPr>
        <p:style>
          <a:lnRef idx="2">
            <a:schemeClr val="accent4"/>
          </a:lnRef>
          <a:fillRef idx="1">
            <a:schemeClr val="lt1"/>
          </a:fillRef>
          <a:effectRef idx="0">
            <a:schemeClr val="accent4"/>
          </a:effectRef>
          <a:fontRef idx="minor">
            <a:schemeClr val="dk1"/>
          </a:fontRef>
        </p:style>
        <p:txBody>
          <a:bodyPr vert="horz" lIns="91440" tIns="45720" rIns="91440" bIns="45720" rtlCol="0" anchor="t">
            <a:normAutofit/>
          </a:bodyPr>
          <a:lstStyle/>
          <a:p>
            <a:pPr defTabSz="914400"/>
            <a:r>
              <a:rPr lang="en-US" sz="3500" kern="1200" dirty="0">
                <a:solidFill>
                  <a:srgbClr val="FF0000"/>
                </a:solidFill>
                <a:latin typeface="+mj-lt"/>
                <a:ea typeface="+mj-ea"/>
                <a:cs typeface="+mj-cs"/>
              </a:rPr>
              <a:t>المعنى العام للآيات</a:t>
            </a:r>
            <a:r>
              <a:rPr lang="en-US" sz="3500" kern="1200" dirty="0">
                <a:solidFill>
                  <a:schemeClr val="tx2"/>
                </a:solidFill>
                <a:latin typeface="+mj-lt"/>
                <a:ea typeface="+mj-ea"/>
                <a:cs typeface="+mj-cs"/>
              </a:rPr>
              <a:t/>
            </a:r>
            <a:br>
              <a:rPr lang="en-US" sz="3500" kern="1200" dirty="0">
                <a:solidFill>
                  <a:schemeClr val="tx2"/>
                </a:solidFill>
                <a:latin typeface="+mj-lt"/>
                <a:ea typeface="+mj-ea"/>
                <a:cs typeface="+mj-cs"/>
              </a:rPr>
            </a:br>
            <a:r>
              <a:rPr lang="ar-OM" sz="4000" b="1" kern="1200" dirty="0"/>
              <a:t>1- </a:t>
            </a:r>
            <a:r>
              <a:rPr lang="ar-OM" sz="4000" b="1" dirty="0"/>
              <a:t>ينزه الله تعالى </a:t>
            </a:r>
            <a:r>
              <a:rPr lang="ar-OM" sz="4000" b="1" dirty="0" smtClean="0"/>
              <a:t>ويمجده جميع </a:t>
            </a:r>
            <a:r>
              <a:rPr lang="ar-OM" sz="4000" b="1" dirty="0"/>
              <a:t>من في السموات والأرض من المخلوقات .</a:t>
            </a:r>
            <a:r>
              <a:rPr lang="ar-OM" sz="4000" b="1" dirty="0">
                <a:solidFill>
                  <a:schemeClr val="tx2"/>
                </a:solidFill>
              </a:rPr>
              <a:t/>
            </a:r>
            <a:br>
              <a:rPr lang="ar-OM" sz="4000" b="1" dirty="0">
                <a:solidFill>
                  <a:schemeClr val="tx2"/>
                </a:solidFill>
              </a:rPr>
            </a:br>
            <a:r>
              <a:rPr lang="ar-OM" sz="3600" dirty="0">
                <a:solidFill>
                  <a:schemeClr val="tx2"/>
                </a:solidFill>
                <a:cs typeface="+mn-cs"/>
              </a:rPr>
              <a:t/>
            </a:r>
            <a:br>
              <a:rPr lang="ar-OM" sz="3600" dirty="0">
                <a:solidFill>
                  <a:schemeClr val="tx2"/>
                </a:solidFill>
                <a:cs typeface="+mn-cs"/>
              </a:rPr>
            </a:br>
            <a:r>
              <a:rPr lang="ar-OM" sz="3600" b="1" dirty="0">
                <a:cs typeface="+mn-cs"/>
              </a:rPr>
              <a:t>2- هو سبحانه وحده الذي أرسل </a:t>
            </a:r>
            <a:r>
              <a:rPr lang="ar-OM" sz="3600" b="1" dirty="0" smtClean="0">
                <a:cs typeface="+mn-cs"/>
              </a:rPr>
              <a:t>محمدًا -</a:t>
            </a:r>
            <a:r>
              <a:rPr lang="ar-OM" sz="3600" b="1" dirty="0">
                <a:cs typeface="+mn-cs"/>
              </a:rPr>
              <a:t>صلى الله عليه وسلم - في العرب الأميين الذي لا يقرؤون </a:t>
            </a:r>
            <a:r>
              <a:rPr lang="ar-OM" sz="3600" b="1" dirty="0" smtClean="0">
                <a:cs typeface="+mn-cs"/>
              </a:rPr>
              <a:t>ولا يكتبون </a:t>
            </a:r>
            <a:r>
              <a:rPr lang="ar-OM" sz="3600" b="1" dirty="0">
                <a:cs typeface="+mn-cs"/>
              </a:rPr>
              <a:t>.</a:t>
            </a:r>
            <a:r>
              <a:rPr lang="ar-OM" sz="3600" dirty="0">
                <a:solidFill>
                  <a:schemeClr val="tx2"/>
                </a:solidFill>
                <a:cs typeface="+mn-cs"/>
              </a:rPr>
              <a:t/>
            </a:r>
            <a:br>
              <a:rPr lang="ar-OM" sz="3600" dirty="0">
                <a:solidFill>
                  <a:schemeClr val="tx2"/>
                </a:solidFill>
                <a:cs typeface="+mn-cs"/>
              </a:rPr>
            </a:br>
            <a:r>
              <a:rPr lang="ar-OM" sz="3600" dirty="0">
                <a:solidFill>
                  <a:schemeClr val="tx2"/>
                </a:solidFill>
                <a:cs typeface="+mn-cs"/>
              </a:rPr>
              <a:t/>
            </a:r>
            <a:br>
              <a:rPr lang="ar-OM" sz="3600" dirty="0">
                <a:solidFill>
                  <a:schemeClr val="tx2"/>
                </a:solidFill>
                <a:cs typeface="+mn-cs"/>
              </a:rPr>
            </a:br>
            <a:r>
              <a:rPr lang="ar-OM" sz="4000" b="1" dirty="0">
                <a:cs typeface="+mn-cs"/>
              </a:rPr>
              <a:t>3- صفة اليهود الذين كلفوا العمل بالتوراة ثم لم يعملوا بموجبها كمثل الحمار يحمل </a:t>
            </a:r>
            <a:r>
              <a:rPr lang="ar-OM" sz="4000" b="1" dirty="0" smtClean="0">
                <a:cs typeface="+mn-cs"/>
              </a:rPr>
              <a:t>كتبًا </a:t>
            </a:r>
            <a:r>
              <a:rPr lang="ar-OM" sz="4000" b="1" dirty="0">
                <a:cs typeface="+mn-cs"/>
              </a:rPr>
              <a:t>علمية نافعة مثلهم مثل المكذبين بالأدلة والمعجزات الدالة على نبوة محمد</a:t>
            </a:r>
            <a:r>
              <a:rPr lang="en-US" sz="4000" b="1" kern="1200" dirty="0">
                <a:cs typeface="+mn-cs"/>
              </a:rPr>
              <a:t> </a:t>
            </a:r>
            <a:r>
              <a:rPr lang="ar-OM" sz="4000" b="1" dirty="0">
                <a:cs typeface="+mn-cs"/>
              </a:rPr>
              <a:t>-صلى الله عليه وسلم - </a:t>
            </a:r>
            <a:r>
              <a:rPr lang="ar-OM" sz="4000" b="1" dirty="0" smtClean="0">
                <a:cs typeface="+mn-cs"/>
              </a:rPr>
              <a:t>.</a:t>
            </a:r>
            <a:endParaRPr lang="en-US" sz="4000" b="1" kern="1200" dirty="0">
              <a:cs typeface="+mn-cs"/>
            </a:endParaRPr>
          </a:p>
        </p:txBody>
      </p:sp>
      <p:grpSp>
        <p:nvGrpSpPr>
          <p:cNvPr id="21" name="Group 13">
            <a:extLst>
              <a:ext uri="{FF2B5EF4-FFF2-40B4-BE49-F238E27FC236}">
                <a16:creationId xmlns:a16="http://schemas.microsoft.com/office/drawing/2014/main" id="{D74613BB-817C-4C4F-8A24-4936F2F064C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75767" y="52996"/>
            <a:ext cx="4570022" cy="6805005"/>
            <a:chOff x="6101023" y="52996"/>
            <a:chExt cx="6093363" cy="6805005"/>
          </a:xfrm>
        </p:grpSpPr>
        <p:sp>
          <p:nvSpPr>
            <p:cNvPr id="15" name="Freeform: Shape 14">
              <a:extLst>
                <a:ext uri="{FF2B5EF4-FFF2-40B4-BE49-F238E27FC236}">
                  <a16:creationId xmlns:a16="http://schemas.microsoft.com/office/drawing/2014/main" id="{926C820D-9A01-44F0-AE18-C2DAB089B8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5">
              <a:extLst>
                <a:ext uri="{FF2B5EF4-FFF2-40B4-BE49-F238E27FC236}">
                  <a16:creationId xmlns:a16="http://schemas.microsoft.com/office/drawing/2014/main" id="{458B604F-996E-4349-B131-E04ED285D8D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7CCEAF3-651B-4605-AE58-F96E2270363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D519330-E5F1-4248-B58C-1AA0D9E6DA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27628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B783EE-0239-4717-BBEA-8C9EAC61C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929" y="0"/>
            <a:ext cx="4469071" cy="887948"/>
          </a:xfrm>
        </p:spPr>
        <p:style>
          <a:lnRef idx="2">
            <a:schemeClr val="accent5"/>
          </a:lnRef>
          <a:fillRef idx="1">
            <a:schemeClr val="lt1"/>
          </a:fillRef>
          <a:effectRef idx="0">
            <a:schemeClr val="accent5"/>
          </a:effectRef>
          <a:fontRef idx="minor">
            <a:schemeClr val="dk1"/>
          </a:fontRef>
        </p:style>
        <p:txBody>
          <a:bodyPr>
            <a:normAutofit/>
          </a:bodyPr>
          <a:lstStyle/>
          <a:p>
            <a:pPr rtl="1"/>
            <a:r>
              <a:rPr lang="ar-SA" b="1" dirty="0">
                <a:solidFill>
                  <a:srgbClr val="FF0000"/>
                </a:solidFill>
              </a:rPr>
              <a:t>عناية المسلمين بالسنة النبوية </a:t>
            </a:r>
            <a:endParaRPr lang="en-US" b="1" dirty="0">
              <a:solidFill>
                <a:srgbClr val="FF0000"/>
              </a:solidFill>
            </a:endParaRPr>
          </a:p>
        </p:txBody>
      </p:sp>
      <p:sp>
        <p:nvSpPr>
          <p:cNvPr id="3" name="Content Placeholder 2"/>
          <p:cNvSpPr>
            <a:spLocks noGrp="1"/>
          </p:cNvSpPr>
          <p:nvPr>
            <p:ph idx="1"/>
          </p:nvPr>
        </p:nvSpPr>
        <p:spPr>
          <a:xfrm>
            <a:off x="0" y="838200"/>
            <a:ext cx="6035628" cy="6019799"/>
          </a:xfrm>
        </p:spPr>
        <p:style>
          <a:lnRef idx="2">
            <a:schemeClr val="accent4"/>
          </a:lnRef>
          <a:fillRef idx="1">
            <a:schemeClr val="lt1"/>
          </a:fillRef>
          <a:effectRef idx="0">
            <a:schemeClr val="accent4"/>
          </a:effectRef>
          <a:fontRef idx="minor">
            <a:schemeClr val="dk1"/>
          </a:fontRef>
        </p:style>
        <p:txBody>
          <a:bodyPr>
            <a:noAutofit/>
          </a:bodyPr>
          <a:lstStyle/>
          <a:p>
            <a:pPr rtl="1"/>
            <a:r>
              <a:rPr lang="ar-SA" sz="3200" b="1" dirty="0"/>
              <a:t>1- في حياة </a:t>
            </a:r>
            <a:r>
              <a:rPr lang="ar-SA" sz="3200" b="1" dirty="0" smtClean="0"/>
              <a:t>النبي </a:t>
            </a:r>
            <a:r>
              <a:rPr lang="ar-EG" sz="3200" b="1" dirty="0"/>
              <a:t>-</a:t>
            </a:r>
            <a:r>
              <a:rPr lang="ar-SA" sz="3200" b="1" dirty="0"/>
              <a:t>صلى الله عليه وسلم </a:t>
            </a:r>
            <a:r>
              <a:rPr lang="ar-EG" sz="3200" b="1" dirty="0"/>
              <a:t>-: </a:t>
            </a:r>
          </a:p>
          <a:p>
            <a:pPr rtl="1"/>
            <a:r>
              <a:rPr lang="ar-SA" sz="3200" b="1" dirty="0">
                <a:solidFill>
                  <a:srgbClr val="00B0F0"/>
                </a:solidFill>
              </a:rPr>
              <a:t>اهتم الصحابة بالسنة، و</a:t>
            </a:r>
            <a:r>
              <a:rPr lang="ar-EG" sz="3200" b="1" dirty="0">
                <a:solidFill>
                  <a:srgbClr val="00B0F0"/>
                </a:solidFill>
              </a:rPr>
              <a:t>ا</a:t>
            </a:r>
            <a:r>
              <a:rPr lang="ar-SA" sz="3200" b="1" dirty="0">
                <a:solidFill>
                  <a:srgbClr val="00B0F0"/>
                </a:solidFill>
              </a:rPr>
              <a:t>ع</a:t>
            </a:r>
            <a:r>
              <a:rPr lang="ar-EG" sz="3200" b="1" dirty="0">
                <a:solidFill>
                  <a:srgbClr val="00B0F0"/>
                </a:solidFill>
              </a:rPr>
              <a:t>ت</a:t>
            </a:r>
            <a:r>
              <a:rPr lang="ar-SA" sz="3200" b="1" dirty="0">
                <a:solidFill>
                  <a:srgbClr val="00B0F0"/>
                </a:solidFill>
              </a:rPr>
              <a:t>نوا بها، وبلغ من حرصهم على تتبع أقوال النبي </a:t>
            </a:r>
            <a:r>
              <a:rPr lang="ar-EG" sz="3200" b="1" dirty="0">
                <a:solidFill>
                  <a:srgbClr val="00B0F0"/>
                </a:solidFill>
              </a:rPr>
              <a:t>-</a:t>
            </a:r>
            <a:r>
              <a:rPr lang="ar-SA" sz="3200" b="1" dirty="0">
                <a:solidFill>
                  <a:srgbClr val="00B0F0"/>
                </a:solidFill>
              </a:rPr>
              <a:t>صلى الله عليه وسلم</a:t>
            </a:r>
            <a:r>
              <a:rPr lang="ar-EG" sz="3200" b="1" dirty="0">
                <a:solidFill>
                  <a:srgbClr val="00B0F0"/>
                </a:solidFill>
              </a:rPr>
              <a:t>-</a:t>
            </a:r>
            <a:r>
              <a:rPr lang="ar-SA" sz="3200" b="1" dirty="0">
                <a:solidFill>
                  <a:srgbClr val="00B0F0"/>
                </a:solidFill>
              </a:rPr>
              <a:t> </a:t>
            </a:r>
            <a:r>
              <a:rPr lang="ar-EG" sz="3200" b="1" dirty="0">
                <a:solidFill>
                  <a:srgbClr val="00B0F0"/>
                </a:solidFill>
              </a:rPr>
              <a:t>و</a:t>
            </a:r>
            <a:r>
              <a:rPr lang="ar-SA" sz="3200" b="1" dirty="0">
                <a:solidFill>
                  <a:srgbClr val="00B0F0"/>
                </a:solidFill>
              </a:rPr>
              <a:t> أفعاله أنهم كانوا يتناوبون ملازمة مجلسه</a:t>
            </a:r>
            <a:r>
              <a:rPr lang="ar-EG" sz="3200" b="1" dirty="0">
                <a:solidFill>
                  <a:srgbClr val="00B0F0"/>
                </a:solidFill>
              </a:rPr>
              <a:t>؛</a:t>
            </a:r>
            <a:r>
              <a:rPr lang="ar-SA" sz="3200" b="1" dirty="0">
                <a:solidFill>
                  <a:srgbClr val="00B0F0"/>
                </a:solidFill>
              </a:rPr>
              <a:t> حتى لا يفوتهم شيء.</a:t>
            </a:r>
          </a:p>
          <a:p>
            <a:pPr rtl="1"/>
            <a:r>
              <a:rPr lang="ar-SA" sz="3200" b="1" dirty="0"/>
              <a:t>ورد أن سيدنا عمر </a:t>
            </a:r>
            <a:r>
              <a:rPr lang="ar-EG" sz="3200" b="1" dirty="0"/>
              <a:t>(</a:t>
            </a:r>
            <a:r>
              <a:rPr lang="ar-SA" sz="3200" b="1" dirty="0"/>
              <a:t>رضي الله عنه</a:t>
            </a:r>
            <a:r>
              <a:rPr lang="ar-EG" sz="3200" b="1" dirty="0"/>
              <a:t>) </a:t>
            </a:r>
            <a:r>
              <a:rPr lang="ar-SA" sz="3200" b="1" dirty="0"/>
              <a:t> كان يتناوب مع جار له من الأنصار على مجلس رسول الله فقال : </a:t>
            </a:r>
            <a:r>
              <a:rPr lang="ar-SA" sz="3200" b="1" dirty="0">
                <a:solidFill>
                  <a:srgbClr val="00B050"/>
                </a:solidFill>
              </a:rPr>
              <a:t>”كنت أنزل يوما وينزل يوما، فإذا نزلت جئته بخبر ذلك اليوم من الوحي وغيره، وإذا نزل هو فعل مثل ذلك</a:t>
            </a:r>
            <a:r>
              <a:rPr lang="ar-SA" sz="3200" b="1" dirty="0"/>
              <a:t>“.</a:t>
            </a:r>
            <a:endParaRPr lang="en-US" sz="3200" b="1" dirty="0"/>
          </a:p>
        </p:txBody>
      </p:sp>
      <p:sp>
        <p:nvSpPr>
          <p:cNvPr id="12" name="Oval 11">
            <a:extLst>
              <a:ext uri="{FF2B5EF4-FFF2-40B4-BE49-F238E27FC236}">
                <a16:creationId xmlns:a16="http://schemas.microsoft.com/office/drawing/2014/main" id="{A7B99495-F43F-4D80-A44F-2CB4764EB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5426" y="1364732"/>
            <a:ext cx="710616"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13566.JPG"/>
          <p:cNvPicPr>
            <a:picLocks noChangeAspect="1"/>
          </p:cNvPicPr>
          <p:nvPr/>
        </p:nvPicPr>
        <p:blipFill rotWithShape="1">
          <a:blip r:embed="rId3" cstate="print"/>
          <a:srcRect l="29318" r="5754" b="1"/>
          <a:stretch/>
        </p:blipFill>
        <p:spPr>
          <a:xfrm>
            <a:off x="6324600" y="2286518"/>
            <a:ext cx="2639798" cy="3388096"/>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4" name="Arc 13">
            <a:extLst>
              <a:ext uri="{FF2B5EF4-FFF2-40B4-BE49-F238E27FC236}">
                <a16:creationId xmlns:a16="http://schemas.microsoft.com/office/drawing/2014/main" id="{70BEB1E7-2F88-40BC-B73D-42E5B6F80B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4022954" y="-170491"/>
            <a:ext cx="4021193" cy="301589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 name="Picture 3" descr="تاريخ-تدوين-السنة-النبوية.jpg"/>
          <p:cNvPicPr>
            <a:picLocks noChangeAspect="1"/>
          </p:cNvPicPr>
          <p:nvPr/>
        </p:nvPicPr>
        <p:blipFill rotWithShape="1">
          <a:blip r:embed="rId4" cstate="print"/>
          <a:srcRect l="34071" r="8233" b="1"/>
          <a:stretch/>
        </p:blipFill>
        <p:spPr>
          <a:xfrm>
            <a:off x="6215230" y="115168"/>
            <a:ext cx="2639484" cy="2057917"/>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custDataLst>
      <p:tags r:id="rId1"/>
    </p:custDataLst>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6200" y="457200"/>
            <a:ext cx="6553200" cy="5943600"/>
          </a:xfrm>
        </p:spPr>
        <p:style>
          <a:lnRef idx="2">
            <a:schemeClr val="accent4"/>
          </a:lnRef>
          <a:fillRef idx="1">
            <a:schemeClr val="lt1"/>
          </a:fillRef>
          <a:effectRef idx="0">
            <a:schemeClr val="accent4"/>
          </a:effectRef>
          <a:fontRef idx="minor">
            <a:schemeClr val="dk1"/>
          </a:fontRef>
        </p:style>
        <p:txBody>
          <a:bodyPr>
            <a:noAutofit/>
          </a:bodyPr>
          <a:lstStyle/>
          <a:p>
            <a:pPr marL="0" indent="0" rtl="1">
              <a:buNone/>
            </a:pPr>
            <a:r>
              <a:rPr lang="ar-SA" sz="2000" b="1" dirty="0"/>
              <a:t>2- </a:t>
            </a:r>
            <a:r>
              <a:rPr lang="ar-SA" sz="2800" b="1" dirty="0"/>
              <a:t>بعد وفاته صلى الله عليه وسلم :</a:t>
            </a:r>
          </a:p>
          <a:p>
            <a:pPr marL="0" indent="0" rtl="1">
              <a:buNone/>
            </a:pPr>
            <a:r>
              <a:rPr lang="ar-SA" sz="2800" b="1" dirty="0">
                <a:solidFill>
                  <a:srgbClr val="FF0000"/>
                </a:solidFill>
              </a:rPr>
              <a:t>ومن عناية المسلمين بالسنة : </a:t>
            </a:r>
            <a:r>
              <a:rPr lang="ar-SA" sz="2800" b="1" dirty="0">
                <a:solidFill>
                  <a:srgbClr val="C00000"/>
                </a:solidFill>
              </a:rPr>
              <a:t>التثبت في نقلها، والاحتياط التام في قبولها، </a:t>
            </a:r>
            <a:r>
              <a:rPr lang="ar-SA" sz="2800" b="1" dirty="0" smtClean="0">
                <a:solidFill>
                  <a:srgbClr val="C00000"/>
                </a:solidFill>
              </a:rPr>
              <a:t>والرحلة </a:t>
            </a:r>
            <a:r>
              <a:rPr lang="ar-SA" sz="2800" b="1" dirty="0">
                <a:solidFill>
                  <a:srgbClr val="C00000"/>
                </a:solidFill>
              </a:rPr>
              <a:t>إلى الأمصار في طلبها بعد وفاة النبي </a:t>
            </a:r>
            <a:r>
              <a:rPr lang="ar-EG" sz="2800" b="1" dirty="0">
                <a:solidFill>
                  <a:srgbClr val="C00000"/>
                </a:solidFill>
              </a:rPr>
              <a:t>-</a:t>
            </a:r>
            <a:r>
              <a:rPr lang="ar-SA" sz="2800" b="1" dirty="0">
                <a:solidFill>
                  <a:srgbClr val="C00000"/>
                </a:solidFill>
              </a:rPr>
              <a:t>صلى الله عليه وسلم </a:t>
            </a:r>
            <a:r>
              <a:rPr lang="ar-EG" sz="2800" b="1" dirty="0">
                <a:solidFill>
                  <a:srgbClr val="C00000"/>
                </a:solidFill>
              </a:rPr>
              <a:t>-</a:t>
            </a:r>
            <a:r>
              <a:rPr lang="ar-SA" sz="2800" b="1" dirty="0">
                <a:solidFill>
                  <a:srgbClr val="C00000"/>
                </a:solidFill>
              </a:rPr>
              <a:t>.</a:t>
            </a:r>
          </a:p>
          <a:p>
            <a:pPr marL="0" indent="0" rtl="1">
              <a:buNone/>
            </a:pPr>
            <a:r>
              <a:rPr lang="ar-SA" sz="2800" b="1" dirty="0">
                <a:solidFill>
                  <a:schemeClr val="tx1"/>
                </a:solidFill>
              </a:rPr>
              <a:t>ما هو أثر الرحلات العلمية في حفظ السنة وتمحيصها وجمعها ونشرها؟</a:t>
            </a:r>
          </a:p>
          <a:p>
            <a:pPr marL="0" indent="0" rtl="1">
              <a:buNone/>
            </a:pPr>
            <a:r>
              <a:rPr lang="ar-SA" sz="2800" b="1" dirty="0">
                <a:solidFill>
                  <a:srgbClr val="FF0000"/>
                </a:solidFill>
              </a:rPr>
              <a:t>كان لها دور كبير، فالراوي يرى من يروي عنه، ويطلع على سيرته</a:t>
            </a:r>
            <a:r>
              <a:rPr lang="ar-EG" sz="2800" b="1" dirty="0">
                <a:solidFill>
                  <a:srgbClr val="FF0000"/>
                </a:solidFill>
              </a:rPr>
              <a:t>،</a:t>
            </a:r>
            <a:r>
              <a:rPr lang="ar-SA" sz="2800" b="1" dirty="0">
                <a:solidFill>
                  <a:srgbClr val="FF0000"/>
                </a:solidFill>
              </a:rPr>
              <a:t> </a:t>
            </a:r>
            <a:r>
              <a:rPr lang="ar-SA" sz="2800" b="1" dirty="0" smtClean="0">
                <a:solidFill>
                  <a:srgbClr val="FF0000"/>
                </a:solidFill>
              </a:rPr>
              <a:t>وأحواله </a:t>
            </a:r>
            <a:r>
              <a:rPr lang="ar-SA" sz="2800" b="1" dirty="0">
                <a:solidFill>
                  <a:srgbClr val="FF0000"/>
                </a:solidFill>
              </a:rPr>
              <a:t>عن كثب، ويسأل عنه أهل بلده فيعرف قوته من ضعفه</a:t>
            </a:r>
            <a:r>
              <a:rPr lang="ar-SA" sz="2800" b="1" dirty="0">
                <a:solidFill>
                  <a:schemeClr val="tx1"/>
                </a:solidFill>
              </a:rPr>
              <a:t>، فضلا عن الفوائد الأخرى للرحلة، من معرفة الطرق المتعددة للحديث الواحد، ومعرفة أسباب ورود الحديث حيث يلقى من سمعه من النبي </a:t>
            </a:r>
            <a:r>
              <a:rPr lang="ar-EG" sz="2800" b="1" dirty="0">
                <a:solidFill>
                  <a:schemeClr val="tx1"/>
                </a:solidFill>
              </a:rPr>
              <a:t>-</a:t>
            </a:r>
            <a:r>
              <a:rPr lang="ar-SA" sz="2800" b="1" dirty="0">
                <a:solidFill>
                  <a:schemeClr val="tx1"/>
                </a:solidFill>
              </a:rPr>
              <a:t>صلى الله عليه وسلم </a:t>
            </a:r>
            <a:r>
              <a:rPr lang="ar-EG" sz="2800" b="1" dirty="0" smtClean="0">
                <a:solidFill>
                  <a:schemeClr val="tx1"/>
                </a:solidFill>
              </a:rPr>
              <a:t>–</a:t>
            </a:r>
            <a:r>
              <a:rPr lang="ar-SA" sz="2800" b="1" dirty="0" smtClean="0">
                <a:solidFill>
                  <a:schemeClr val="tx1"/>
                </a:solidFill>
              </a:rPr>
              <a:t>أو </a:t>
            </a:r>
            <a:r>
              <a:rPr lang="ar-SA" sz="2800" b="1" dirty="0">
                <a:solidFill>
                  <a:schemeClr val="tx1"/>
                </a:solidFill>
              </a:rPr>
              <a:t>أفتاه أو قضى له به إلى غير ذلك من فوائد الرحلة .</a:t>
            </a:r>
            <a:endParaRPr lang="en-US" sz="2800" b="1" dirty="0">
              <a:solidFill>
                <a:schemeClr val="tx1"/>
              </a:solidFill>
            </a:endParaRPr>
          </a:p>
        </p:txBody>
      </p:sp>
      <p:pic>
        <p:nvPicPr>
          <p:cNvPr id="5" name="Picture 4" descr="Hadith_Books.jpg"/>
          <p:cNvPicPr>
            <a:picLocks noChangeAspect="1"/>
          </p:cNvPicPr>
          <p:nvPr/>
        </p:nvPicPr>
        <p:blipFill rotWithShape="1">
          <a:blip r:embed="rId3" cstate="print"/>
          <a:srcRect l="12251"/>
          <a:stretch/>
        </p:blipFill>
        <p:spPr>
          <a:xfrm>
            <a:off x="6629400" y="-4"/>
            <a:ext cx="2514600"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descr="19266648.jpg"/>
          <p:cNvPicPr>
            <a:picLocks noChangeAspect="1"/>
          </p:cNvPicPr>
          <p:nvPr/>
        </p:nvPicPr>
        <p:blipFill rotWithShape="1">
          <a:blip r:embed="rId4" cstate="print"/>
          <a:srcRect t="12465" r="2" b="9661"/>
          <a:stretch/>
        </p:blipFill>
        <p:spPr>
          <a:xfrm>
            <a:off x="7010400" y="3802961"/>
            <a:ext cx="213893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custDataLst>
      <p:tags r:id="rId1"/>
    </p:custDataLst>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Rectangle 25">
            <a:extLst>
              <a:ext uri="{FF2B5EF4-FFF2-40B4-BE49-F238E27FC236}">
                <a16:creationId xmlns:a16="http://schemas.microsoft.com/office/drawing/2014/main" id="{129F4FEF-3F4E-4042-8E6D-C24E201FB31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1394280818-copy.jpg"/>
          <p:cNvPicPr>
            <a:picLocks noChangeAspect="1"/>
          </p:cNvPicPr>
          <p:nvPr/>
        </p:nvPicPr>
        <p:blipFill rotWithShape="1">
          <a:blip r:embed="rId4" cstate="print"/>
          <a:srcRect t="4355" r="-5" b="-5"/>
          <a:stretch/>
        </p:blipFill>
        <p:spPr>
          <a:xfrm>
            <a:off x="6629400" y="22072"/>
            <a:ext cx="2546927" cy="6683528"/>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pic>
      <p:sp>
        <p:nvSpPr>
          <p:cNvPr id="3" name="Content Placeholder 2"/>
          <p:cNvSpPr>
            <a:spLocks noGrp="1"/>
          </p:cNvSpPr>
          <p:nvPr>
            <p:ph idx="1"/>
          </p:nvPr>
        </p:nvSpPr>
        <p:spPr>
          <a:xfrm>
            <a:off x="152400" y="266700"/>
            <a:ext cx="6477000" cy="6324599"/>
          </a:xfrm>
        </p:spPr>
        <p:style>
          <a:lnRef idx="2">
            <a:schemeClr val="accent4"/>
          </a:lnRef>
          <a:fillRef idx="1">
            <a:schemeClr val="lt1"/>
          </a:fillRef>
          <a:effectRef idx="0">
            <a:schemeClr val="accent4"/>
          </a:effectRef>
          <a:fontRef idx="minor">
            <a:schemeClr val="dk1"/>
          </a:fontRef>
        </p:style>
        <p:txBody>
          <a:bodyPr>
            <a:noAutofit/>
          </a:bodyPr>
          <a:lstStyle/>
          <a:p>
            <a:pPr rtl="1"/>
            <a:r>
              <a:rPr lang="ar-SA" sz="2800" b="1" dirty="0"/>
              <a:t>كان أبو بكر </a:t>
            </a:r>
            <a:r>
              <a:rPr lang="ar-OM" sz="2800" b="1" dirty="0" smtClean="0"/>
              <a:t>(</a:t>
            </a:r>
            <a:r>
              <a:rPr lang="ar-SA" sz="2800" b="1" dirty="0" smtClean="0"/>
              <a:t>رضي </a:t>
            </a:r>
            <a:r>
              <a:rPr lang="ar-SA" sz="2800" b="1" dirty="0"/>
              <a:t>الله </a:t>
            </a:r>
            <a:r>
              <a:rPr lang="ar-SA" sz="2800" b="1" dirty="0" smtClean="0"/>
              <a:t>عنه</a:t>
            </a:r>
            <a:r>
              <a:rPr lang="ar-OM" sz="2800" b="1" dirty="0" smtClean="0"/>
              <a:t>)</a:t>
            </a:r>
            <a:r>
              <a:rPr lang="ar-SA" sz="2800" b="1" dirty="0" smtClean="0"/>
              <a:t> </a:t>
            </a:r>
            <a:r>
              <a:rPr lang="ar-SA" sz="2800" b="1" dirty="0"/>
              <a:t>شديد التحري في أخذ حديث رسول الله </a:t>
            </a:r>
            <a:r>
              <a:rPr lang="ar-OM" sz="2800" b="1" dirty="0" smtClean="0"/>
              <a:t>-</a:t>
            </a:r>
            <a:r>
              <a:rPr lang="ar-SA" sz="2800" b="1" dirty="0" smtClean="0"/>
              <a:t>صلى </a:t>
            </a:r>
            <a:r>
              <a:rPr lang="ar-SA" sz="2800" b="1" dirty="0"/>
              <a:t>الله عليه </a:t>
            </a:r>
            <a:r>
              <a:rPr lang="ar-SA" sz="2800" b="1" dirty="0" smtClean="0"/>
              <a:t>وسلم</a:t>
            </a:r>
            <a:r>
              <a:rPr lang="ar-OM" sz="2800" b="1" dirty="0" smtClean="0"/>
              <a:t>-</a:t>
            </a:r>
            <a:r>
              <a:rPr lang="ar-SA" sz="2800" b="1" dirty="0" smtClean="0"/>
              <a:t>، </a:t>
            </a:r>
            <a:r>
              <a:rPr lang="ar-SA" sz="2800" b="1" dirty="0"/>
              <a:t>فقد جاءت جدة إليه تسأله نصيبها في الميراث، فقال لا أجد لك في كتاب الله </a:t>
            </a:r>
            <a:r>
              <a:rPr lang="ar-SA" sz="2800" b="1" dirty="0" smtClean="0"/>
              <a:t>شيئا، </a:t>
            </a:r>
            <a:r>
              <a:rPr lang="ar-SA" sz="2800" b="1" dirty="0"/>
              <a:t>وما علمت أن رسول الله </a:t>
            </a:r>
            <a:r>
              <a:rPr lang="ar-EG" sz="2800" b="1" dirty="0"/>
              <a:t>-</a:t>
            </a:r>
            <a:r>
              <a:rPr lang="ar-SA" sz="2800" b="1" dirty="0"/>
              <a:t>صلى الله عليه وسلم </a:t>
            </a:r>
            <a:r>
              <a:rPr lang="ar-EG" sz="2800" b="1" dirty="0"/>
              <a:t>-</a:t>
            </a:r>
            <a:r>
              <a:rPr lang="ar-SA" sz="2800" b="1" dirty="0"/>
              <a:t>ذكر لك </a:t>
            </a:r>
            <a:r>
              <a:rPr lang="ar-SA" sz="2800" b="1" dirty="0" smtClean="0"/>
              <a:t>شيئا</a:t>
            </a:r>
            <a:r>
              <a:rPr lang="ar-OM" sz="2800" b="1" dirty="0" smtClean="0"/>
              <a:t>ً</a:t>
            </a:r>
            <a:r>
              <a:rPr lang="ar-SA" sz="2800" b="1" dirty="0" smtClean="0"/>
              <a:t>، </a:t>
            </a:r>
            <a:r>
              <a:rPr lang="ar-SA" sz="2800" b="1" dirty="0"/>
              <a:t>فقام المغيرة فقال : كان رسول الله يعطيها السدس ، فقال له : هل معك أحد ؟ فشهد محمد بن مسلمة بمثل ذلك، فأنفذه أبو بكر .</a:t>
            </a:r>
            <a:endParaRPr lang="en-US" sz="2800" b="1" dirty="0"/>
          </a:p>
          <a:p>
            <a:pPr rtl="1"/>
            <a:r>
              <a:rPr lang="ar-SA" sz="2800" b="1" dirty="0"/>
              <a:t>وقد قام التابعون و أتباعهم بجهد عظيم في العناية بالحديث، حتى كان الواحد منهم يسافر من بلد إلى بلد ليسمعه </a:t>
            </a:r>
            <a:r>
              <a:rPr lang="ar-SA" sz="2800" b="1" dirty="0" smtClean="0"/>
              <a:t>حديث</a:t>
            </a:r>
            <a:r>
              <a:rPr lang="ar-OM" sz="2800" b="1" dirty="0" smtClean="0"/>
              <a:t>ً</a:t>
            </a:r>
            <a:r>
              <a:rPr lang="ar-SA" sz="2800" b="1" dirty="0" smtClean="0"/>
              <a:t>ا </a:t>
            </a:r>
            <a:r>
              <a:rPr lang="ar-SA" sz="2800" b="1" dirty="0"/>
              <a:t>من صحابي سمعه من </a:t>
            </a:r>
            <a:r>
              <a:rPr lang="ar-SA" sz="2800" b="1" dirty="0" smtClean="0"/>
              <a:t>النبي</a:t>
            </a:r>
            <a:r>
              <a:rPr lang="ar-OM" sz="2800" b="1" dirty="0"/>
              <a:t> </a:t>
            </a:r>
            <a:r>
              <a:rPr lang="ar-OM" sz="2800" b="1" dirty="0" smtClean="0"/>
              <a:t>-</a:t>
            </a:r>
            <a:r>
              <a:rPr lang="ar-SA" sz="2800" b="1" dirty="0" smtClean="0"/>
              <a:t>صلى </a:t>
            </a:r>
            <a:r>
              <a:rPr lang="ar-SA" sz="2800" b="1" dirty="0"/>
              <a:t>الله عليه وسلم</a:t>
            </a:r>
            <a:r>
              <a:rPr lang="ar-EG" sz="2800" b="1" dirty="0"/>
              <a:t>-</a:t>
            </a:r>
            <a:r>
              <a:rPr lang="ar-SA" sz="2800" b="1" dirty="0"/>
              <a:t>، فقد قال سعيد بن المسيب : إني لأسافر مسيرة الأيام </a:t>
            </a:r>
            <a:r>
              <a:rPr lang="ar-SA" sz="2800" b="1" dirty="0" smtClean="0"/>
              <a:t>والليالي </a:t>
            </a:r>
            <a:r>
              <a:rPr lang="ar-SA" sz="2800" b="1" dirty="0"/>
              <a:t>في الحديث الواحد .</a:t>
            </a:r>
            <a:endParaRPr lang="en-US" sz="2800" b="1" dirty="0"/>
          </a:p>
        </p:txBody>
      </p:sp>
    </p:spTree>
    <p:custDataLst>
      <p:tags r:id="rId1"/>
    </p:custData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8" name="Rectangle 34">
            <a:extLst>
              <a:ext uri="{FF2B5EF4-FFF2-40B4-BE49-F238E27FC236}">
                <a16:creationId xmlns:a16="http://schemas.microsoft.com/office/drawing/2014/main" id="{D1942232-83D0-49E2-AF9B-1F97E3C1EF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9E70D72-6E23-4015-A4A6-85C120C191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85710" y="-20400"/>
            <a:ext cx="7372350" cy="606307"/>
          </a:xfrm>
        </p:spPr>
        <p:txBody>
          <a:bodyPr anchor="b">
            <a:normAutofit/>
          </a:bodyPr>
          <a:lstStyle/>
          <a:p>
            <a:pPr algn="ctr" rtl="1"/>
            <a:r>
              <a:rPr lang="ar-SA" sz="3600" b="1" dirty="0">
                <a:solidFill>
                  <a:srgbClr val="FF0000"/>
                </a:solidFill>
              </a:rPr>
              <a:t>تدوين السنة النبوية</a:t>
            </a:r>
            <a:endParaRPr lang="en-US" sz="3600" b="1" dirty="0">
              <a:solidFill>
                <a:srgbClr val="FF0000"/>
              </a:solidFill>
            </a:endParaRPr>
          </a:p>
        </p:txBody>
      </p:sp>
      <p:grpSp>
        <p:nvGrpSpPr>
          <p:cNvPr id="39" name="Group 38">
            <a:extLst>
              <a:ext uri="{FF2B5EF4-FFF2-40B4-BE49-F238E27FC236}">
                <a16:creationId xmlns:a16="http://schemas.microsoft.com/office/drawing/2014/main" id="{C28A977F-B603-4D81-B0FC-C8DE048A793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1"/>
            <a:ext cx="2521551" cy="2522848"/>
            <a:chOff x="-305" y="-1"/>
            <a:chExt cx="3832880" cy="2876136"/>
          </a:xfrm>
        </p:grpSpPr>
        <p:sp>
          <p:nvSpPr>
            <p:cNvPr id="40" name="Freeform: Shape 39">
              <a:extLst>
                <a:ext uri="{FF2B5EF4-FFF2-40B4-BE49-F238E27FC236}">
                  <a16:creationId xmlns:a16="http://schemas.microsoft.com/office/drawing/2014/main" id="{0183CE8C-E039-4B2F-A36E-5FD5CD5DE1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3EB77281-FAB4-40D0-B3F3-264EC4AB20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815E59F3-75FC-494F-8737-5F00A4964F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43ADDCFA-B066-4D79-AB71-062E66E58F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190385" y="585908"/>
            <a:ext cx="8763000" cy="6194548"/>
          </a:xfrm>
        </p:spPr>
        <p:style>
          <a:lnRef idx="2">
            <a:schemeClr val="accent4"/>
          </a:lnRef>
          <a:fillRef idx="1">
            <a:schemeClr val="lt1"/>
          </a:fillRef>
          <a:effectRef idx="0">
            <a:schemeClr val="accent4"/>
          </a:effectRef>
          <a:fontRef idx="minor">
            <a:schemeClr val="dk1"/>
          </a:fontRef>
        </p:style>
        <p:txBody>
          <a:bodyPr anchor="ctr">
            <a:noAutofit/>
          </a:bodyPr>
          <a:lstStyle/>
          <a:p>
            <a:pPr marL="0" indent="0" rtl="1">
              <a:buNone/>
            </a:pPr>
            <a:r>
              <a:rPr lang="ar-SA" sz="3200" b="1" dirty="0">
                <a:solidFill>
                  <a:schemeClr val="tx2"/>
                </a:solidFill>
              </a:rPr>
              <a:t>لماذا نهى النبي </a:t>
            </a:r>
            <a:r>
              <a:rPr lang="ar-EG" sz="3200" b="1" dirty="0">
                <a:solidFill>
                  <a:schemeClr val="tx2"/>
                </a:solidFill>
              </a:rPr>
              <a:t>-</a:t>
            </a:r>
            <a:r>
              <a:rPr lang="ar-SA" sz="3200" b="1" dirty="0">
                <a:solidFill>
                  <a:schemeClr val="tx2"/>
                </a:solidFill>
              </a:rPr>
              <a:t>صلى الله عليه وسلم </a:t>
            </a:r>
            <a:r>
              <a:rPr lang="ar-EG" sz="3200" b="1" dirty="0">
                <a:solidFill>
                  <a:schemeClr val="tx2"/>
                </a:solidFill>
              </a:rPr>
              <a:t>-</a:t>
            </a:r>
            <a:r>
              <a:rPr lang="ar-SA" sz="3200" b="1" dirty="0">
                <a:solidFill>
                  <a:schemeClr val="tx2"/>
                </a:solidFill>
              </a:rPr>
              <a:t>عن كتابة السنة في بداية الدعوة ؟</a:t>
            </a:r>
          </a:p>
          <a:p>
            <a:pPr marL="0" indent="0" rtl="1">
              <a:buNone/>
            </a:pPr>
            <a:r>
              <a:rPr lang="ar-EG" sz="3200" b="1" dirty="0">
                <a:solidFill>
                  <a:srgbClr val="00B0F0"/>
                </a:solidFill>
              </a:rPr>
              <a:t>نهى عن ذلك؛ </a:t>
            </a:r>
            <a:r>
              <a:rPr lang="ar-SA" sz="3200" b="1" dirty="0" smtClean="0">
                <a:solidFill>
                  <a:srgbClr val="00B0F0"/>
                </a:solidFill>
              </a:rPr>
              <a:t>خوف</a:t>
            </a:r>
            <a:r>
              <a:rPr lang="ar-OM" sz="3200" b="1" dirty="0" smtClean="0">
                <a:solidFill>
                  <a:srgbClr val="00B0F0"/>
                </a:solidFill>
              </a:rPr>
              <a:t>ً</a:t>
            </a:r>
            <a:r>
              <a:rPr lang="ar-SA" sz="3200" b="1" dirty="0" smtClean="0">
                <a:solidFill>
                  <a:srgbClr val="00B0F0"/>
                </a:solidFill>
              </a:rPr>
              <a:t>ا </a:t>
            </a:r>
            <a:r>
              <a:rPr lang="ar-SA" sz="3200" b="1" dirty="0">
                <a:solidFill>
                  <a:srgbClr val="00B0F0"/>
                </a:solidFill>
              </a:rPr>
              <a:t>من اختلاطها بالقرآن الكريم، قال عليه </a:t>
            </a:r>
            <a:r>
              <a:rPr lang="ar-SA" sz="3200" b="1" dirty="0" smtClean="0">
                <a:solidFill>
                  <a:srgbClr val="00B0F0"/>
                </a:solidFill>
              </a:rPr>
              <a:t>السلام</a:t>
            </a:r>
            <a:r>
              <a:rPr lang="ar-OM" sz="3200" b="1" dirty="0" smtClean="0">
                <a:solidFill>
                  <a:srgbClr val="00B0F0"/>
                </a:solidFill>
              </a:rPr>
              <a:t>:</a:t>
            </a:r>
            <a:r>
              <a:rPr lang="ar-SA" sz="3200" b="1" dirty="0" smtClean="0">
                <a:solidFill>
                  <a:srgbClr val="00B0F0"/>
                </a:solidFill>
              </a:rPr>
              <a:t>  </a:t>
            </a:r>
            <a:r>
              <a:rPr lang="ar-SA" sz="3200" b="1" dirty="0">
                <a:solidFill>
                  <a:srgbClr val="00B0F0"/>
                </a:solidFill>
              </a:rPr>
              <a:t>”لا تكتبوا عني، ومن كتب عني غير القرآن فليمحه، وحدثوا عني ولا حرج“.</a:t>
            </a:r>
          </a:p>
          <a:p>
            <a:pPr marL="0" indent="0" rtl="1">
              <a:buNone/>
            </a:pPr>
            <a:r>
              <a:rPr lang="ar-SA" sz="3200" b="1" dirty="0">
                <a:solidFill>
                  <a:schemeClr val="tx2"/>
                </a:solidFill>
              </a:rPr>
              <a:t>متى أذن النبي بكتابة السنة وتدوينها؟</a:t>
            </a:r>
          </a:p>
          <a:p>
            <a:pPr marL="0" indent="0" rtl="1">
              <a:buNone/>
            </a:pPr>
            <a:r>
              <a:rPr lang="ar-SA" sz="3200" b="1" dirty="0">
                <a:solidFill>
                  <a:srgbClr val="FF0000"/>
                </a:solidFill>
              </a:rPr>
              <a:t>عندما نزل أكثر الوحي وحفظه كثيرون، و أمن اختلاطها بسواها، </a:t>
            </a:r>
            <a:r>
              <a:rPr lang="ar-SA" sz="3200" b="1" dirty="0">
                <a:solidFill>
                  <a:schemeClr val="tx1"/>
                </a:solidFill>
              </a:rPr>
              <a:t>عن عبد الله بن عمرو بن العاص أنه قال :كنت أكتب كل شيء أسمعه من رسول الله </a:t>
            </a:r>
            <a:r>
              <a:rPr lang="ar-EG" sz="3200" b="1" dirty="0">
                <a:solidFill>
                  <a:schemeClr val="tx1"/>
                </a:solidFill>
              </a:rPr>
              <a:t>-</a:t>
            </a:r>
            <a:r>
              <a:rPr lang="ar-SA" sz="3200" b="1" dirty="0">
                <a:solidFill>
                  <a:schemeClr val="tx1"/>
                </a:solidFill>
              </a:rPr>
              <a:t>صلى الله عليه وسلم </a:t>
            </a:r>
            <a:r>
              <a:rPr lang="ar-EG" sz="3200" b="1" dirty="0">
                <a:solidFill>
                  <a:schemeClr val="tx1"/>
                </a:solidFill>
              </a:rPr>
              <a:t>-</a:t>
            </a:r>
            <a:r>
              <a:rPr lang="ar-SA" sz="3200" b="1" dirty="0">
                <a:solidFill>
                  <a:schemeClr val="tx1"/>
                </a:solidFill>
              </a:rPr>
              <a:t>أريد حفظه، فنهتني قريش، وقالوا : أتكتب كل شيء تسمعه ورسول الله بشر يتكلم في الغضب والرضا فأمسكت عن الكتابة، فذكرت ذلك للنبي فأومأ بإصبعه إلى فيه، فقال : ”اكتب فوالذي نفسي بيده ما يخرج منه إلا حق“.</a:t>
            </a:r>
            <a:endParaRPr lang="en-US" sz="3200" b="1" dirty="0">
              <a:solidFill>
                <a:schemeClr val="tx1"/>
              </a:solidFill>
            </a:endParaRPr>
          </a:p>
        </p:txBody>
      </p:sp>
      <p:grpSp>
        <p:nvGrpSpPr>
          <p:cNvPr id="45" name="Group 44">
            <a:extLst>
              <a:ext uri="{FF2B5EF4-FFF2-40B4-BE49-F238E27FC236}">
                <a16:creationId xmlns:a16="http://schemas.microsoft.com/office/drawing/2014/main" id="{C78D9229-E61D-4FEE-8321-2F8B64A8CAD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7058774" y="4772774"/>
            <a:ext cx="2151671" cy="2018781"/>
            <a:chOff x="-305" y="-4155"/>
            <a:chExt cx="2514949" cy="3146164"/>
          </a:xfrm>
        </p:grpSpPr>
        <p:sp>
          <p:nvSpPr>
            <p:cNvPr id="46" name="Freeform: Shape 45">
              <a:extLst>
                <a:ext uri="{FF2B5EF4-FFF2-40B4-BE49-F238E27FC236}">
                  <a16:creationId xmlns:a16="http://schemas.microsoft.com/office/drawing/2014/main" id="{1FDD3CCB-26A3-4D79-AEB6-7A60CF980D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E9AC4470-5113-4709-B29F-CDB937F254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3E0D146C-9DAB-421E-AE88-5F854BF3F7E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9" name="Freeform: Shape 48">
              <a:extLst>
                <a:ext uri="{FF2B5EF4-FFF2-40B4-BE49-F238E27FC236}">
                  <a16:creationId xmlns:a16="http://schemas.microsoft.com/office/drawing/2014/main" id="{12EB32A5-4408-4F6C-84B2-F9A908237A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23539" y="1198348"/>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6F13109-AABC-4DF4-A91F-ED171257B9A6}"/>
              </a:ext>
            </a:extLst>
          </p:cNvPr>
          <p:cNvSpPr>
            <a:spLocks noGrp="1"/>
          </p:cNvSpPr>
          <p:nvPr>
            <p:ph type="title"/>
          </p:nvPr>
        </p:nvSpPr>
        <p:spPr>
          <a:xfrm>
            <a:off x="628650" y="685800"/>
            <a:ext cx="7886700" cy="91440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pPr algn="ctr"/>
            <a:r>
              <a:rPr lang="ar-OM" sz="4400" b="1" dirty="0">
                <a:solidFill>
                  <a:srgbClr val="FF0000"/>
                </a:solidFill>
                <a:latin typeface="Arial" panose="020B0604020202020204" pitchFamily="34" charset="0"/>
                <a:cs typeface="Arial" panose="020B0604020202020204" pitchFamily="34" charset="0"/>
              </a:rPr>
              <a:t>النشاط الثامن</a:t>
            </a:r>
          </a:p>
        </p:txBody>
      </p:sp>
      <p:sp>
        <p:nvSpPr>
          <p:cNvPr id="3" name="عنصر نائب للمحتوى 2">
            <a:extLst>
              <a:ext uri="{FF2B5EF4-FFF2-40B4-BE49-F238E27FC236}">
                <a16:creationId xmlns:a16="http://schemas.microsoft.com/office/drawing/2014/main" id="{05D1B629-ACFA-4582-B647-CE7C01D20122}"/>
              </a:ext>
            </a:extLst>
          </p:cNvPr>
          <p:cNvSpPr>
            <a:spLocks noGrp="1"/>
          </p:cNvSpPr>
          <p:nvPr>
            <p:ph idx="1"/>
          </p:nvPr>
        </p:nvSpPr>
        <p:spPr>
          <a:xfrm>
            <a:off x="3124200" y="1980189"/>
            <a:ext cx="5791200" cy="4114800"/>
          </a:xfrm>
        </p:spPr>
        <p:style>
          <a:lnRef idx="2">
            <a:schemeClr val="accent4"/>
          </a:lnRef>
          <a:fillRef idx="1">
            <a:schemeClr val="lt1"/>
          </a:fillRef>
          <a:effectRef idx="0">
            <a:schemeClr val="accent4"/>
          </a:effectRef>
          <a:fontRef idx="minor">
            <a:schemeClr val="dk1"/>
          </a:fontRef>
        </p:style>
        <p:txBody>
          <a:bodyPr>
            <a:normAutofit fontScale="92500"/>
          </a:bodyPr>
          <a:lstStyle/>
          <a:p>
            <a:r>
              <a:rPr lang="ar-OM" sz="3600" b="1" dirty="0"/>
              <a:t>ماذا تستنتج من حرص السلف الصالح على التثبت عند قبول سنة الرسول </a:t>
            </a:r>
            <a:r>
              <a:rPr lang="ar-EG" sz="3600" b="1" dirty="0"/>
              <a:t>-</a:t>
            </a:r>
            <a:r>
              <a:rPr lang="ar-OM" sz="3600" b="1" dirty="0"/>
              <a:t>صلى الله عليه وسلم </a:t>
            </a:r>
            <a:r>
              <a:rPr lang="ar-EG" sz="3600" b="1" dirty="0"/>
              <a:t>-</a:t>
            </a:r>
            <a:r>
              <a:rPr lang="ar-OM" sz="3600" b="1" dirty="0"/>
              <a:t>؟</a:t>
            </a:r>
          </a:p>
          <a:p>
            <a:r>
              <a:rPr lang="ar-EG" sz="3600" b="1" dirty="0">
                <a:solidFill>
                  <a:srgbClr val="FF0000"/>
                </a:solidFill>
              </a:rPr>
              <a:t>أستنتج مدى </a:t>
            </a:r>
            <a:r>
              <a:rPr lang="ar-OM" sz="3600" b="1" dirty="0">
                <a:solidFill>
                  <a:srgbClr val="FF0000"/>
                </a:solidFill>
              </a:rPr>
              <a:t>عناية </a:t>
            </a:r>
            <a:r>
              <a:rPr lang="ar-EG" sz="3600" b="1" dirty="0">
                <a:solidFill>
                  <a:srgbClr val="FF0000"/>
                </a:solidFill>
              </a:rPr>
              <a:t>واهتمام </a:t>
            </a:r>
            <a:r>
              <a:rPr lang="ar-OM" sz="3600" b="1" dirty="0">
                <a:solidFill>
                  <a:srgbClr val="FF0000"/>
                </a:solidFill>
              </a:rPr>
              <a:t>المسلمين بالسنة من التثبت في نقلها</a:t>
            </a:r>
            <a:r>
              <a:rPr lang="ar-EG" sz="3600" b="1" dirty="0">
                <a:solidFill>
                  <a:srgbClr val="FF0000"/>
                </a:solidFill>
              </a:rPr>
              <a:t>،</a:t>
            </a:r>
            <a:r>
              <a:rPr lang="ar-OM" sz="3600" b="1" dirty="0">
                <a:solidFill>
                  <a:srgbClr val="FF0000"/>
                </a:solidFill>
              </a:rPr>
              <a:t> </a:t>
            </a:r>
            <a:r>
              <a:rPr lang="ar-OM" sz="3600" b="1" dirty="0" smtClean="0">
                <a:solidFill>
                  <a:srgbClr val="FF0000"/>
                </a:solidFill>
              </a:rPr>
              <a:t>والاحتياط </a:t>
            </a:r>
            <a:r>
              <a:rPr lang="ar-OM" sz="3600" b="1" dirty="0">
                <a:solidFill>
                  <a:srgbClr val="FF0000"/>
                </a:solidFill>
              </a:rPr>
              <a:t>التام في قبولها كما احتاطوا في روايتها</a:t>
            </a:r>
            <a:r>
              <a:rPr lang="ar-EG" sz="3600" b="1" dirty="0">
                <a:solidFill>
                  <a:srgbClr val="FF0000"/>
                </a:solidFill>
              </a:rPr>
              <a:t>؛</a:t>
            </a:r>
            <a:r>
              <a:rPr lang="ar-OM" sz="3600" b="1" dirty="0">
                <a:solidFill>
                  <a:srgbClr val="FF0000"/>
                </a:solidFill>
              </a:rPr>
              <a:t> خشية الوقوع في الخطأ وخوف</a:t>
            </a:r>
            <a:r>
              <a:rPr lang="ar-EG" sz="3600" b="1" dirty="0">
                <a:solidFill>
                  <a:srgbClr val="FF0000"/>
                </a:solidFill>
              </a:rPr>
              <a:t>ً</a:t>
            </a:r>
            <a:r>
              <a:rPr lang="ar-OM" sz="3600" b="1" dirty="0">
                <a:solidFill>
                  <a:srgbClr val="FF0000"/>
                </a:solidFill>
              </a:rPr>
              <a:t>ا من أن يتسرب إلى السنة المطهرة الكذب .</a:t>
            </a:r>
          </a:p>
        </p:txBody>
      </p:sp>
      <p:pic>
        <p:nvPicPr>
          <p:cNvPr id="5" name="صورة 4">
            <a:extLst>
              <a:ext uri="{FF2B5EF4-FFF2-40B4-BE49-F238E27FC236}">
                <a16:creationId xmlns:a16="http://schemas.microsoft.com/office/drawing/2014/main" id="{34B5FEF8-0D90-466A-A658-EE6594EBD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973262"/>
            <a:ext cx="2133600" cy="2911475"/>
          </a:xfrm>
          <a:prstGeom prst="rect">
            <a:avLst/>
          </a:prstGeom>
        </p:spPr>
      </p:pic>
    </p:spTree>
    <p:custDataLst>
      <p:tags r:id="rId1"/>
    </p:custDataLst>
    <p:extLst>
      <p:ext uri="{BB962C8B-B14F-4D97-AF65-F5344CB8AC3E}">
        <p14:creationId xmlns:p14="http://schemas.microsoft.com/office/powerpoint/2010/main" val="2071592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2000"/>
                                        <p:tgtEl>
                                          <p:spTgt spid="3">
                                            <p:txEl>
                                              <p:pRg st="0" end="0"/>
                                            </p:txEl>
                                          </p:spTgt>
                                        </p:tgtEl>
                                      </p:cBhvr>
                                    </p:animEffect>
                                    <p:anim calcmode="lin" valueType="num">
                                      <p:cBhvr>
                                        <p:cTn id="26"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ar-SA" sz="3600" dirty="0"/>
              <a:t>بين أثر الرحلات </a:t>
            </a:r>
            <a:r>
              <a:rPr lang="ar-SA" sz="3600" dirty="0" smtClean="0"/>
              <a:t>العلمية في </a:t>
            </a:r>
            <a:r>
              <a:rPr lang="ar-SA" sz="3600" dirty="0"/>
              <a:t>حفظ السنة.</a:t>
            </a:r>
            <a:endParaRPr lang="en-US" sz="3600" dirty="0"/>
          </a:p>
          <a:p>
            <a:r>
              <a:rPr lang="ar-OM" sz="3600" dirty="0"/>
              <a:t>قدم نصيحة لشخص يروي أحاديث النبي </a:t>
            </a:r>
            <a:r>
              <a:rPr lang="ar-SA" sz="3600" dirty="0"/>
              <a:t>ﷺ</a:t>
            </a:r>
            <a:r>
              <a:rPr lang="ar-SA" sz="3600" b="1" dirty="0"/>
              <a:t> </a:t>
            </a:r>
            <a:r>
              <a:rPr lang="ar-OM" sz="3600" dirty="0"/>
              <a:t>دون التأكد من صحتها.</a:t>
            </a:r>
            <a:endParaRPr lang="en-US" sz="3600" dirty="0"/>
          </a:p>
          <a:p>
            <a:endParaRPr lang="ar-SA" dirty="0"/>
          </a:p>
        </p:txBody>
      </p:sp>
    </p:spTree>
    <p:extLst>
      <p:ext uri="{BB962C8B-B14F-4D97-AF65-F5344CB8AC3E}">
        <p14:creationId xmlns:p14="http://schemas.microsoft.com/office/powerpoint/2010/main" val="204305540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1|0.1"/>
</p:tagLst>
</file>

<file path=ppt/tags/tag2.xml><?xml version="1.0" encoding="utf-8"?>
<p:tagLst xmlns:a="http://schemas.openxmlformats.org/drawingml/2006/main" xmlns:r="http://schemas.openxmlformats.org/officeDocument/2006/relationships" xmlns:p="http://schemas.openxmlformats.org/presentationml/2006/main">
  <p:tag name="TIMING" val="|0.2|0.2|0.2|0.2|0.2|0.2|0.2|0.2|0.2|0.2"/>
</p:tagLst>
</file>

<file path=ppt/tags/tag3.xml><?xml version="1.0" encoding="utf-8"?>
<p:tagLst xmlns:a="http://schemas.openxmlformats.org/drawingml/2006/main" xmlns:r="http://schemas.openxmlformats.org/officeDocument/2006/relationships" xmlns:p="http://schemas.openxmlformats.org/presentationml/2006/main">
  <p:tag name="TIMING" val="|0.1|0.2|0.1|0.2"/>
</p:tagLst>
</file>

<file path=ppt/tags/tag4.xml><?xml version="1.0" encoding="utf-8"?>
<p:tagLst xmlns:a="http://schemas.openxmlformats.org/drawingml/2006/main" xmlns:r="http://schemas.openxmlformats.org/officeDocument/2006/relationships" xmlns:p="http://schemas.openxmlformats.org/presentationml/2006/main">
  <p:tag name="TIMING" val="|0.1|0.2|0.2|0.2"/>
</p:tagLst>
</file>

<file path=ppt/tags/tag5.xml><?xml version="1.0" encoding="utf-8"?>
<p:tagLst xmlns:a="http://schemas.openxmlformats.org/drawingml/2006/main" xmlns:r="http://schemas.openxmlformats.org/officeDocument/2006/relationships" xmlns:p="http://schemas.openxmlformats.org/presentationml/2006/main">
  <p:tag name="TIMING" val="|0.1|0.2"/>
</p:tagLst>
</file>

<file path=ppt/tags/tag6.xml><?xml version="1.0" encoding="utf-8"?>
<p:tagLst xmlns:a="http://schemas.openxmlformats.org/drawingml/2006/main" xmlns:r="http://schemas.openxmlformats.org/officeDocument/2006/relationships" xmlns:p="http://schemas.openxmlformats.org/presentationml/2006/main">
  <p:tag name="TIMING" val="|0.1|0.2|0.2|0.2|0.2"/>
</p:tagLst>
</file>

<file path=ppt/tags/tag7.xml><?xml version="1.0" encoding="utf-8"?>
<p:tagLst xmlns:a="http://schemas.openxmlformats.org/drawingml/2006/main" xmlns:r="http://schemas.openxmlformats.org/officeDocument/2006/relationships" xmlns:p="http://schemas.openxmlformats.org/presentationml/2006/main">
  <p:tag name="TIMING" val="|0.1|0.1|0.2"/>
</p:tagLst>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750</Words>
  <Application>Microsoft Office PowerPoint</Application>
  <PresentationFormat>On-screen Show (4:3)</PresentationFormat>
  <Paragraphs>39</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Arabic Typesetting</vt:lpstr>
      <vt:lpstr>Arial</vt:lpstr>
      <vt:lpstr>Calibri</vt:lpstr>
      <vt:lpstr>Calibri Light</vt:lpstr>
      <vt:lpstr>Times New Roman</vt:lpstr>
      <vt:lpstr>نسق Office</vt:lpstr>
      <vt:lpstr>أهم المحاور التي  يتم التعرف عليها في الدرس </vt:lpstr>
      <vt:lpstr>عناية المسلمين بالسنة النبوية</vt:lpstr>
      <vt:lpstr>كلمات ومعان</vt:lpstr>
      <vt:lpstr>المعنى العام للآيات 1- ينزه الله تعالى ويمجده جميع من في السموات والأرض من المخلوقات .  2- هو سبحانه وحده الذي أرسل محمدًا -صلى الله عليه وسلم - في العرب الأميين الذي لا يقرؤون ولا يكتبون .  3- صفة اليهود الذين كلفوا العمل بالتوراة ثم لم يعملوا بموجبها كمثل الحمار يحمل كتبًا علمية نافعة مثلهم مثل المكذبين بالأدلة والمعجزات الدالة على نبوة محمد -صلى الله عليه وسلم - .</vt:lpstr>
      <vt:lpstr>عناية المسلمين بالسنة النبوية </vt:lpstr>
      <vt:lpstr>PowerPoint Presentation</vt:lpstr>
      <vt:lpstr>PowerPoint Presentation</vt:lpstr>
      <vt:lpstr>تدوين السنة النبوية</vt:lpstr>
      <vt:lpstr>النشاط الثامن</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محاور الدرس</dc:title>
  <dc:creator>Sawsan Damar</dc:creator>
  <cp:lastModifiedBy>saleema </cp:lastModifiedBy>
  <cp:revision>16</cp:revision>
  <dcterms:created xsi:type="dcterms:W3CDTF">2021-01-28T11:05:17Z</dcterms:created>
  <dcterms:modified xsi:type="dcterms:W3CDTF">2022-01-24T05:40:11Z</dcterms:modified>
</cp:coreProperties>
</file>