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1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1.xml"/><Relationship Id="rId3" Type="http://schemas.openxmlformats.org/officeDocument/2006/relationships/presProps" Target="presProps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b663810201_1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b663810201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b9cfad4eb4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b9cfad4eb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b9cfad4eb4_0_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b9cfad4eb4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b9cfad4eb4_0_1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b9cfad4eb4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عنوان ومحتوى" type="obj">
  <p:cSld name="OBJEC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1435100" y="274637"/>
            <a:ext cx="7499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1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1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1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1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1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1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1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1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1435100" y="1447800"/>
            <a:ext cx="749940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0040" lvl="0" marL="457200" rtl="1" algn="r">
              <a:spcBef>
                <a:spcPts val="600"/>
              </a:spcBef>
              <a:spcAft>
                <a:spcPts val="0"/>
              </a:spcAft>
              <a:buSzPts val="1440"/>
              <a:buChar char="●"/>
              <a:defRPr/>
            </a:lvl1pPr>
            <a:lvl2pPr indent="-342900" lvl="1" marL="914400" rtl="1" algn="r">
              <a:spcBef>
                <a:spcPts val="55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rtl="1" algn="r">
              <a:spcBef>
                <a:spcPts val="36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rtl="1" algn="r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rtl="1" algn="r">
              <a:spcBef>
                <a:spcPts val="36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rtl="1" algn="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rtl="1" algn="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rtl="1" algn="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3581400" y="6305550"/>
            <a:ext cx="2133600" cy="476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B5A7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5715000" y="6305550"/>
            <a:ext cx="2895600" cy="476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8613775" y="6305550"/>
            <a:ext cx="457200" cy="476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Gill Sans"/>
              <a:buNone/>
              <a:defRPr b="0" i="0" sz="1200" u="none">
                <a:solidFill>
                  <a:srgbClr val="B5A7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Gill Sans"/>
              <a:buNone/>
              <a:defRPr b="0" i="0" sz="1200" u="none">
                <a:solidFill>
                  <a:srgbClr val="B5A788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Gill Sans"/>
              <a:buNone/>
              <a:defRPr b="0" i="0" sz="1200" u="none">
                <a:solidFill>
                  <a:srgbClr val="B5A788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Gill Sans"/>
              <a:buNone/>
              <a:defRPr b="0" i="0" sz="1200" u="none">
                <a:solidFill>
                  <a:srgbClr val="B5A788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Gill Sans"/>
              <a:buNone/>
              <a:defRPr b="0" i="0" sz="1200" u="none">
                <a:solidFill>
                  <a:srgbClr val="B5A788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Gill Sans"/>
              <a:buNone/>
              <a:defRPr b="0" i="0" sz="1200" u="none">
                <a:solidFill>
                  <a:srgbClr val="B5A788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Gill Sans"/>
              <a:buNone/>
              <a:defRPr b="0" i="0" sz="1200" u="none">
                <a:solidFill>
                  <a:srgbClr val="B5A788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Gill Sans"/>
              <a:buNone/>
              <a:defRPr b="0" i="0" sz="1200" u="none">
                <a:solidFill>
                  <a:srgbClr val="B5A788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5A788"/>
              </a:buClr>
              <a:buSzPts val="1200"/>
              <a:buFont typeface="Gill Sans"/>
              <a:buNone/>
              <a:defRPr b="0" i="0" sz="1200" u="none">
                <a:solidFill>
                  <a:srgbClr val="B5A788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1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0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0">
                <a:latin typeface="Amiri"/>
                <a:ea typeface="Amiri"/>
                <a:cs typeface="Amiri"/>
                <a:sym typeface="Amiri"/>
              </a:rPr>
              <a:t>المفعول المطلق </a:t>
            </a:r>
            <a:endParaRPr sz="12000">
              <a:latin typeface="Amiri"/>
              <a:ea typeface="Amiri"/>
              <a:cs typeface="Amiri"/>
              <a:sym typeface="Amiri"/>
            </a:endParaRPr>
          </a:p>
        </p:txBody>
      </p:sp>
      <p:sp>
        <p:nvSpPr>
          <p:cNvPr id="61" name="Google Shape;61;p14"/>
          <p:cNvSpPr txBox="1"/>
          <p:nvPr>
            <p:ph idx="1" type="subTitle"/>
          </p:nvPr>
        </p:nvSpPr>
        <p:spPr>
          <a:xfrm>
            <a:off x="0" y="5137883"/>
            <a:ext cx="8520600" cy="105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00">
                <a:latin typeface="Amiri"/>
                <a:ea typeface="Amiri"/>
                <a:cs typeface="Amiri"/>
                <a:sym typeface="Amiri"/>
              </a:rPr>
              <a:t> </a:t>
            </a:r>
            <a:endParaRPr sz="3300">
              <a:latin typeface="Amiri"/>
              <a:ea typeface="Amiri"/>
              <a:cs typeface="Amiri"/>
              <a:sym typeface="Ami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ctrTitle"/>
          </p:nvPr>
        </p:nvSpPr>
        <p:spPr>
          <a:xfrm>
            <a:off x="214312" y="0"/>
            <a:ext cx="8786812" cy="6858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Gill Sans"/>
              <a:buNone/>
            </a:pPr>
            <a:r>
              <a:rPr b="1" i="0" lang="en-US" sz="4000" u="none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المفعول المطلق     ( أ )</a:t>
            </a:r>
            <a:br>
              <a:rPr b="1" i="0" lang="en-US" sz="4000" u="none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</a:br>
            <a:br>
              <a:rPr b="1" i="0" lang="en-US" sz="4000" u="none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</a:br>
            <a:r>
              <a:rPr b="1" i="0" lang="en-US" sz="4000" u="none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1 ـ أقدر المعلمين </a:t>
            </a:r>
            <a:r>
              <a:rPr b="1" i="0" lang="en-US" sz="4000" u="none">
                <a:solidFill>
                  <a:srgbClr val="FF0000"/>
                </a:solidFill>
                <a:latin typeface="Amiri"/>
                <a:ea typeface="Amiri"/>
                <a:cs typeface="Amiri"/>
                <a:sym typeface="Amiri"/>
              </a:rPr>
              <a:t>تقديرا</a:t>
            </a:r>
            <a:r>
              <a:rPr b="1" i="0" lang="en-US" sz="4000" u="none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ً عظيما .</a:t>
            </a:r>
            <a:br>
              <a:rPr b="1" i="0" lang="en-US" sz="4000" u="none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</a:br>
            <a:br>
              <a:rPr b="1" i="0" lang="en-US" sz="4000" u="none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</a:br>
            <a:r>
              <a:rPr b="1" i="0" lang="en-US" sz="4000" u="none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 2ـ تفوق المتسابق </a:t>
            </a:r>
            <a:r>
              <a:rPr b="1" i="0" lang="en-US" sz="4000" u="none">
                <a:solidFill>
                  <a:srgbClr val="FF0000"/>
                </a:solidFill>
                <a:latin typeface="Amiri"/>
                <a:ea typeface="Amiri"/>
                <a:cs typeface="Amiri"/>
                <a:sym typeface="Amiri"/>
              </a:rPr>
              <a:t>تفوقا</a:t>
            </a:r>
            <a:r>
              <a:rPr b="1" i="0" lang="en-US" sz="4000" u="none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ً كبيرا . </a:t>
            </a:r>
            <a:br>
              <a:rPr b="1" i="0" lang="en-US" sz="4000" u="none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</a:br>
            <a:br>
              <a:rPr b="1" i="0" lang="en-US" sz="4000" u="none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</a:br>
            <a:r>
              <a:rPr b="1" i="0" lang="en-US" sz="4000" u="none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3ـ قال تعالى (وكلم الله موسى </a:t>
            </a:r>
            <a:r>
              <a:rPr b="1" i="0" lang="en-US" sz="4000" u="none">
                <a:solidFill>
                  <a:srgbClr val="FF0000"/>
                </a:solidFill>
                <a:latin typeface="Amiri"/>
                <a:ea typeface="Amiri"/>
                <a:cs typeface="Amiri"/>
                <a:sym typeface="Amiri"/>
              </a:rPr>
              <a:t>تكليما</a:t>
            </a:r>
            <a:r>
              <a:rPr b="1" i="0" lang="en-US" sz="4000" u="none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ً )</a:t>
            </a:r>
            <a:br>
              <a:rPr b="1" i="0" lang="en-US" sz="4000" u="none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</a:br>
            <a:br>
              <a:rPr b="1" i="0" lang="en-US" sz="4000" u="none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</a:br>
            <a:r>
              <a:rPr b="1" i="0" lang="en-US" sz="4000" u="none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4 ـ ركعت </a:t>
            </a:r>
            <a:r>
              <a:rPr b="1" i="0" lang="en-US" sz="4000" u="none">
                <a:solidFill>
                  <a:srgbClr val="FF0000"/>
                </a:solidFill>
                <a:latin typeface="Amiri"/>
                <a:ea typeface="Amiri"/>
                <a:cs typeface="Amiri"/>
                <a:sym typeface="Amiri"/>
              </a:rPr>
              <a:t>ركعةً </a:t>
            </a:r>
            <a:r>
              <a:rPr b="1" i="0" lang="en-US" sz="4000" u="none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وسجدت </a:t>
            </a:r>
            <a:r>
              <a:rPr b="1" i="0" lang="en-US" sz="4000" u="none">
                <a:solidFill>
                  <a:srgbClr val="FF0000"/>
                </a:solidFill>
                <a:latin typeface="Amiri"/>
                <a:ea typeface="Amiri"/>
                <a:cs typeface="Amiri"/>
                <a:sym typeface="Amiri"/>
              </a:rPr>
              <a:t>سجدتين</a:t>
            </a:r>
            <a:r>
              <a:rPr b="1" i="0" lang="en-US" sz="4000" u="none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 . </a:t>
            </a:r>
            <a:br>
              <a:rPr b="1" i="0" lang="en-US" sz="4000" u="none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</a:br>
            <a:endParaRPr>
              <a:latin typeface="Amiri"/>
              <a:ea typeface="Amiri"/>
              <a:cs typeface="Amiri"/>
              <a:sym typeface="Ami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/>
        </p:nvSpPr>
        <p:spPr>
          <a:xfrm>
            <a:off x="0" y="99150"/>
            <a:ext cx="9144000" cy="664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000" u="sng">
                <a:solidFill>
                  <a:srgbClr val="FF0000"/>
                </a:solidFill>
                <a:latin typeface="Amiri"/>
                <a:ea typeface="Amiri"/>
                <a:cs typeface="Amiri"/>
                <a:sym typeface="Amiri"/>
              </a:rPr>
              <a:t>نماذج من الإعراب :</a:t>
            </a:r>
            <a:endParaRPr b="1" sz="3000" u="sng">
              <a:solidFill>
                <a:srgbClr val="FF0000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 u="sng">
              <a:solidFill>
                <a:srgbClr val="FF0000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000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1 ـ أقدر المعلمين </a:t>
            </a:r>
            <a:r>
              <a:rPr b="1" lang="en-US" sz="3000">
                <a:solidFill>
                  <a:srgbClr val="FF0000"/>
                </a:solidFill>
                <a:latin typeface="Amiri"/>
                <a:ea typeface="Amiri"/>
                <a:cs typeface="Amiri"/>
                <a:sym typeface="Amiri"/>
              </a:rPr>
              <a:t>تقديرا</a:t>
            </a:r>
            <a:r>
              <a:rPr b="1" lang="en-US" sz="3000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ً عظيما .</a:t>
            </a:r>
            <a:br>
              <a:rPr b="1" lang="en-US" sz="3000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</a:br>
            <a:r>
              <a:rPr b="1" lang="en-US" sz="3000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أقدر : فعل مضارع مرفوع وعلامة رفعه الضمة .</a:t>
            </a:r>
            <a:endParaRPr b="1" sz="3000">
              <a:solidFill>
                <a:schemeClr val="dk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000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الفاعل : ضمير مستتر تقديره ( أنا ) .</a:t>
            </a:r>
            <a:endParaRPr b="1" sz="3000">
              <a:solidFill>
                <a:schemeClr val="dk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000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المعلمين : مفعول به منصوب وعلامة نصبه الياء ؛ لأنه جمع مذكر سالم .</a:t>
            </a:r>
            <a:endParaRPr b="1" sz="3000">
              <a:solidFill>
                <a:schemeClr val="dk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000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تقديرًا : مفعول مطلق منصوب وعلامة نصبه تنوين الفتح .</a:t>
            </a:r>
            <a:endParaRPr b="1" sz="3000">
              <a:solidFill>
                <a:schemeClr val="dk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000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عظيمًا : صفة منصوبة وعلامة نصبها تنوين الفتح .</a:t>
            </a:r>
            <a:endParaRPr b="1" sz="3000">
              <a:solidFill>
                <a:schemeClr val="dk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br>
              <a:rPr b="1" lang="en-US" sz="3000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</a:br>
            <a:r>
              <a:rPr b="1" lang="en-US" sz="3000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 2ـ تفوق المتسابق </a:t>
            </a:r>
            <a:r>
              <a:rPr b="1" lang="en-US" sz="3000">
                <a:solidFill>
                  <a:srgbClr val="FF0000"/>
                </a:solidFill>
                <a:latin typeface="Amiri"/>
                <a:ea typeface="Amiri"/>
                <a:cs typeface="Amiri"/>
                <a:sym typeface="Amiri"/>
              </a:rPr>
              <a:t>تفوقا</a:t>
            </a:r>
            <a:r>
              <a:rPr b="1" lang="en-US" sz="3000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ً كبيرا . </a:t>
            </a:r>
            <a:endParaRPr b="1" sz="3000">
              <a:solidFill>
                <a:schemeClr val="dk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000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تفوق : فعل ماض مبني على الفتح .</a:t>
            </a:r>
            <a:endParaRPr b="1" sz="3000">
              <a:solidFill>
                <a:schemeClr val="dk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000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المتسابق : فاعل مرفوع وعلامة رفعه الضمة .</a:t>
            </a:r>
            <a:endParaRPr b="1" sz="3000">
              <a:solidFill>
                <a:schemeClr val="dk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000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تفوقًا :مفعول مطلق منصوب وعلامة نصبه تنوين الفتح .</a:t>
            </a:r>
            <a:endParaRPr b="1" sz="3000">
              <a:solidFill>
                <a:schemeClr val="dk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000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كبيرًا : صفة أو نعت منصوبة وعلامة نصبها تنوين الفتح .</a:t>
            </a:r>
            <a:endParaRPr b="1" sz="2600">
              <a:solidFill>
                <a:schemeClr val="dk1"/>
              </a:solidFill>
              <a:latin typeface="Amiri"/>
              <a:ea typeface="Amiri"/>
              <a:cs typeface="Amiri"/>
              <a:sym typeface="Ami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7"/>
          <p:cNvSpPr txBox="1"/>
          <p:nvPr>
            <p:ph idx="1" type="body"/>
          </p:nvPr>
        </p:nvSpPr>
        <p:spPr>
          <a:xfrm>
            <a:off x="214312" y="142875"/>
            <a:ext cx="8715375" cy="65008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2575" lvl="0" marL="36512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Noto Sans Symbols"/>
              <a:buNone/>
            </a:pPr>
            <a:r>
              <a:rPr b="1" lang="en-US" sz="4000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                 ( ب )</a:t>
            </a:r>
            <a:endParaRPr b="1" i="0" sz="4000" u="none" cap="none" strike="noStrike">
              <a:solidFill>
                <a:schemeClr val="dk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-282575" lvl="0" marL="365125" marR="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Noto Sans Symbols"/>
              <a:buNone/>
            </a:pPr>
            <a:r>
              <a:rPr b="1" i="0" lang="en-US" sz="4000" u="none" cap="none" strike="noStrike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1 ـ </a:t>
            </a:r>
            <a:r>
              <a:rPr b="1" i="0" lang="en-US" sz="4000" u="none" cap="none" strike="noStrike">
                <a:solidFill>
                  <a:srgbClr val="FF0000"/>
                </a:solidFill>
                <a:latin typeface="Amiri"/>
                <a:ea typeface="Amiri"/>
                <a:cs typeface="Amiri"/>
                <a:sym typeface="Amiri"/>
              </a:rPr>
              <a:t>نوماً</a:t>
            </a:r>
            <a:r>
              <a:rPr b="1" i="0" lang="en-US" sz="4000" u="none" cap="none" strike="noStrike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 كثيراً .</a:t>
            </a:r>
            <a:endParaRPr>
              <a:latin typeface="Amiri"/>
              <a:ea typeface="Amiri"/>
              <a:cs typeface="Amiri"/>
              <a:sym typeface="Amiri"/>
            </a:endParaRPr>
          </a:p>
          <a:p>
            <a:pPr indent="-282575" lvl="0" marL="365125" marR="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Noto Sans Symbols"/>
              <a:buNone/>
            </a:pPr>
            <a:r>
              <a:t/>
            </a:r>
            <a:endParaRPr b="1" i="0" sz="4000" u="none" cap="none" strike="noStrike">
              <a:solidFill>
                <a:schemeClr val="dk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-282575" lvl="0" marL="365125" marR="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Noto Sans Symbols"/>
              <a:buNone/>
            </a:pPr>
            <a:r>
              <a:rPr b="1" i="0" lang="en-US" sz="4000" u="none" cap="none" strike="noStrike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2 ـ قال تعالى ( فاعترفوا بذنبهم </a:t>
            </a:r>
            <a:r>
              <a:rPr b="1" i="0" lang="en-US" sz="4000" u="none" cap="none" strike="noStrike">
                <a:solidFill>
                  <a:srgbClr val="FF0000"/>
                </a:solidFill>
                <a:latin typeface="Amiri"/>
                <a:ea typeface="Amiri"/>
                <a:cs typeface="Amiri"/>
                <a:sym typeface="Amiri"/>
              </a:rPr>
              <a:t>فسحقاً</a:t>
            </a:r>
            <a:r>
              <a:rPr b="1" i="0" lang="en-US" sz="4000" u="none" cap="none" strike="noStrike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 لأصحاب السعير )</a:t>
            </a:r>
            <a:endParaRPr>
              <a:latin typeface="Amiri"/>
              <a:ea typeface="Amiri"/>
              <a:cs typeface="Amiri"/>
              <a:sym typeface="Amiri"/>
            </a:endParaRPr>
          </a:p>
          <a:p>
            <a:pPr indent="-282575" lvl="0" marL="365125" marR="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Noto Sans Symbols"/>
              <a:buNone/>
            </a:pPr>
            <a:r>
              <a:t/>
            </a:r>
            <a:endParaRPr b="1" i="0" sz="4000" u="none" cap="none" strike="noStrike">
              <a:solidFill>
                <a:schemeClr val="dk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-282575" lvl="0" marL="365125" marR="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Noto Sans Symbols"/>
              <a:buNone/>
            </a:pPr>
            <a:r>
              <a:rPr b="1" i="0" lang="en-US" sz="4000" u="none" cap="none" strike="noStrike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3 ـ لأبي عليّ حق ، </a:t>
            </a:r>
            <a:r>
              <a:rPr b="1" i="0" lang="en-US" sz="4000" u="none" cap="none" strike="noStrike">
                <a:solidFill>
                  <a:srgbClr val="FF0000"/>
                </a:solidFill>
                <a:latin typeface="Amiri"/>
                <a:ea typeface="Amiri"/>
                <a:cs typeface="Amiri"/>
                <a:sym typeface="Amiri"/>
              </a:rPr>
              <a:t>اعترافاً</a:t>
            </a:r>
            <a:r>
              <a:rPr b="1" i="0" lang="en-US" sz="4000" u="none" cap="none" strike="noStrike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 .</a:t>
            </a:r>
            <a:endParaRPr>
              <a:latin typeface="Amiri"/>
              <a:ea typeface="Amiri"/>
              <a:cs typeface="Amiri"/>
              <a:sym typeface="Amiri"/>
            </a:endParaRPr>
          </a:p>
          <a:p>
            <a:pPr indent="-282575" lvl="0" marL="365125" marR="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Noto Sans Symbols"/>
              <a:buNone/>
            </a:pPr>
            <a:r>
              <a:t/>
            </a:r>
            <a:endParaRPr b="1" i="0" sz="4000" u="none" cap="none" strike="noStrike">
              <a:solidFill>
                <a:schemeClr val="dk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-282575" lvl="0" marL="365125" marR="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Noto Sans Symbols"/>
              <a:buNone/>
            </a:pPr>
            <a:r>
              <a:rPr b="1" i="0" lang="en-US" sz="4000" u="none" cap="none" strike="noStrike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4 ـ </a:t>
            </a:r>
            <a:r>
              <a:rPr b="1" i="0" lang="en-US" sz="4000" u="none" cap="none" strike="noStrike">
                <a:solidFill>
                  <a:srgbClr val="FF0000"/>
                </a:solidFill>
                <a:latin typeface="Amiri"/>
                <a:ea typeface="Amiri"/>
                <a:cs typeface="Amiri"/>
                <a:sym typeface="Amiri"/>
              </a:rPr>
              <a:t>صبراً</a:t>
            </a:r>
            <a:r>
              <a:rPr b="1" i="0" lang="en-US" sz="4000" u="none" cap="none" strike="noStrike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 على المصيبة يا أخي.ِ</a:t>
            </a:r>
            <a:endParaRPr>
              <a:latin typeface="Amiri"/>
              <a:ea typeface="Amiri"/>
              <a:cs typeface="Amiri"/>
              <a:sym typeface="Amiri"/>
            </a:endParaRPr>
          </a:p>
          <a:p>
            <a:pPr indent="-282575" lvl="0" marL="365125" marR="0" rt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Noto Sans Symbols"/>
              <a:buNone/>
            </a:pPr>
            <a:r>
              <a:t/>
            </a:r>
            <a:endParaRPr b="1" i="0" sz="40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282575" lvl="0" marL="365125" marR="0" rt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Noto Sans Symbols"/>
              <a:buNone/>
            </a:pPr>
            <a:r>
              <a:t/>
            </a:r>
            <a:endParaRPr b="1" i="0" sz="40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79375" lvl="0" marL="365125" marR="0" rtl="1" algn="r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Noto Sans Symbols"/>
              <a:buNone/>
            </a:pPr>
            <a:r>
              <a:t/>
            </a:r>
            <a:endParaRPr b="1" i="0" sz="4000" u="non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8"/>
          <p:cNvSpPr txBox="1"/>
          <p:nvPr/>
        </p:nvSpPr>
        <p:spPr>
          <a:xfrm>
            <a:off x="0" y="0"/>
            <a:ext cx="9144000" cy="641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282575" lvl="0" marL="365125" rtl="1" algn="r">
              <a:spcBef>
                <a:spcPts val="600"/>
              </a:spcBef>
              <a:spcAft>
                <a:spcPts val="0"/>
              </a:spcAft>
              <a:buNone/>
            </a:pPr>
            <a:r>
              <a:rPr b="1" lang="en-US" sz="3000" u="sng">
                <a:solidFill>
                  <a:srgbClr val="FF0000"/>
                </a:solidFill>
                <a:latin typeface="Amiri"/>
                <a:ea typeface="Amiri"/>
                <a:cs typeface="Amiri"/>
                <a:sym typeface="Amiri"/>
              </a:rPr>
              <a:t>نماذج من الإعراب :</a:t>
            </a:r>
            <a:endParaRPr b="1" sz="3000" u="sng">
              <a:solidFill>
                <a:srgbClr val="FF0000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1" algn="r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3000">
                <a:solidFill>
                  <a:schemeClr val="dk2"/>
                </a:solidFill>
                <a:latin typeface="Amiri"/>
                <a:ea typeface="Amiri"/>
                <a:cs typeface="Amiri"/>
                <a:sym typeface="Amiri"/>
              </a:rPr>
              <a:t>1</a:t>
            </a:r>
            <a:r>
              <a:rPr b="1" lang="en-US" sz="3000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 ـ قال تعالى ( فاعترفوا بذنبهم </a:t>
            </a:r>
            <a:r>
              <a:rPr b="1" lang="en-US" sz="3000">
                <a:solidFill>
                  <a:srgbClr val="FF0000"/>
                </a:solidFill>
                <a:latin typeface="Amiri"/>
                <a:ea typeface="Amiri"/>
                <a:cs typeface="Amiri"/>
                <a:sym typeface="Amiri"/>
              </a:rPr>
              <a:t>فسحقاً</a:t>
            </a:r>
            <a:r>
              <a:rPr b="1" lang="en-US" sz="3000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 لأصحاب السعير )</a:t>
            </a:r>
            <a:endParaRPr sz="3000">
              <a:solidFill>
                <a:schemeClr val="dk2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-282575" lvl="0" marL="365125" rtl="1" algn="r">
              <a:spcBef>
                <a:spcPts val="600"/>
              </a:spcBef>
              <a:spcAft>
                <a:spcPts val="0"/>
              </a:spcAft>
              <a:buNone/>
            </a:pPr>
            <a:r>
              <a:rPr b="1" lang="en-US" sz="3000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اعترف : فعل ماض مبني على الضم ؛ لأتصاله بواو الجماعة .</a:t>
            </a:r>
            <a:endParaRPr b="1" sz="3000">
              <a:solidFill>
                <a:schemeClr val="dk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-282575" lvl="0" marL="365125" rtl="1" algn="r">
              <a:spcBef>
                <a:spcPts val="600"/>
              </a:spcBef>
              <a:spcAft>
                <a:spcPts val="0"/>
              </a:spcAft>
              <a:buNone/>
            </a:pPr>
            <a:r>
              <a:rPr b="1" lang="en-US" sz="3000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و : واو الجماعة ضمير متصل مبني في محل رفع فاعل .</a:t>
            </a:r>
            <a:endParaRPr b="1" sz="3000">
              <a:solidFill>
                <a:schemeClr val="dk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-282575" lvl="0" marL="365125" rtl="1" algn="r">
              <a:spcBef>
                <a:spcPts val="600"/>
              </a:spcBef>
              <a:spcAft>
                <a:spcPts val="0"/>
              </a:spcAft>
              <a:buNone/>
            </a:pPr>
            <a:r>
              <a:rPr b="1" lang="en-US" sz="3000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ب : حرف جر .   ذنب : اسم مجرور وعلامة جره الكسرة وهو مضاف .</a:t>
            </a:r>
            <a:endParaRPr b="1" sz="3000">
              <a:solidFill>
                <a:schemeClr val="dk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-282575" lvl="0" marL="365125" rtl="1" algn="r">
              <a:spcBef>
                <a:spcPts val="600"/>
              </a:spcBef>
              <a:spcAft>
                <a:spcPts val="0"/>
              </a:spcAft>
              <a:buNone/>
            </a:pPr>
            <a:r>
              <a:rPr b="1" lang="en-US" sz="3000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سحقًا : مصدر نائب عن فعله ، مفعول مطلق منصوب وعلامة نصبه تنوين الفتح </a:t>
            </a:r>
            <a:endParaRPr b="1" sz="3000">
              <a:solidFill>
                <a:schemeClr val="dk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-282575" lvl="0" marL="365125" rtl="1" algn="r">
              <a:spcBef>
                <a:spcPts val="600"/>
              </a:spcBef>
              <a:spcAft>
                <a:spcPts val="0"/>
              </a:spcAft>
              <a:buNone/>
            </a:pPr>
            <a:r>
              <a:rPr b="1" lang="en-US" sz="3000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2 ـ </a:t>
            </a:r>
            <a:r>
              <a:rPr b="1" lang="en-US" sz="3000">
                <a:solidFill>
                  <a:srgbClr val="FF0000"/>
                </a:solidFill>
                <a:latin typeface="Amiri"/>
                <a:ea typeface="Amiri"/>
                <a:cs typeface="Amiri"/>
                <a:sym typeface="Amiri"/>
              </a:rPr>
              <a:t>صبراً</a:t>
            </a:r>
            <a:r>
              <a:rPr b="1" lang="en-US" sz="3000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 على المصيبة يا أخي.ِ</a:t>
            </a:r>
            <a:endParaRPr b="1" sz="3000">
              <a:solidFill>
                <a:schemeClr val="dk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-282575" lvl="0" marL="365125" rtl="1" algn="r">
              <a:spcBef>
                <a:spcPts val="600"/>
              </a:spcBef>
              <a:spcAft>
                <a:spcPts val="0"/>
              </a:spcAft>
              <a:buNone/>
            </a:pPr>
            <a:r>
              <a:rPr b="1" lang="en-US" sz="3000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صبرًا : مصدر نائب عن فعله ، مفعول مطلق منصوب وعلامة نصبه تنوين الفتح .</a:t>
            </a:r>
            <a:endParaRPr b="1" sz="3000">
              <a:solidFill>
                <a:schemeClr val="dk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-282575" lvl="0" marL="365125" rtl="1" algn="r">
              <a:spcBef>
                <a:spcPts val="600"/>
              </a:spcBef>
              <a:spcAft>
                <a:spcPts val="0"/>
              </a:spcAft>
              <a:buNone/>
            </a:pPr>
            <a:r>
              <a:rPr b="1" lang="en-US" sz="3000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على: حرف جر .    المصيبة : اسم مجرور وعلامة جره الكسرة .</a:t>
            </a:r>
            <a:endParaRPr b="1" sz="3000">
              <a:solidFill>
                <a:schemeClr val="dk1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-282575" lvl="0" marL="365125" rtl="1" algn="r">
              <a:spcBef>
                <a:spcPts val="600"/>
              </a:spcBef>
              <a:spcAft>
                <a:spcPts val="0"/>
              </a:spcAft>
              <a:buNone/>
            </a:pPr>
            <a:r>
              <a:rPr b="1" lang="en-US" sz="3000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يا : أداة نصب .    أخي : منادى منصوب .</a:t>
            </a:r>
            <a:endParaRPr b="1" sz="3000">
              <a:solidFill>
                <a:schemeClr val="dk1"/>
              </a:solidFill>
              <a:latin typeface="Amiri"/>
              <a:ea typeface="Amiri"/>
              <a:cs typeface="Amiri"/>
              <a:sym typeface="Ami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9"/>
          <p:cNvSpPr txBox="1"/>
          <p:nvPr>
            <p:ph type="title"/>
          </p:nvPr>
        </p:nvSpPr>
        <p:spPr>
          <a:xfrm>
            <a:off x="214312" y="274637"/>
            <a:ext cx="8720137" cy="63690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300"/>
              <a:buFont typeface="Gill Sans"/>
              <a:buNone/>
            </a:pPr>
            <a:r>
              <a:rPr b="1" lang="en-US" sz="4000">
                <a:latin typeface="Amiri"/>
                <a:ea typeface="Amiri"/>
                <a:cs typeface="Amiri"/>
                <a:sym typeface="Amiri"/>
              </a:rPr>
              <a:t>                   ( ج )</a:t>
            </a:r>
            <a:endParaRPr b="1" sz="4000">
              <a:latin typeface="Amiri"/>
              <a:ea typeface="Amiri"/>
              <a:cs typeface="Amiri"/>
              <a:sym typeface="Amiri"/>
            </a:endParaRPr>
          </a:p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300"/>
              <a:buFont typeface="Gill Sans"/>
              <a:buNone/>
            </a:pPr>
            <a:r>
              <a:t/>
            </a:r>
            <a:endParaRPr b="1" sz="4000">
              <a:latin typeface="Amiri"/>
              <a:ea typeface="Amiri"/>
              <a:cs typeface="Amiri"/>
              <a:sym typeface="Amiri"/>
            </a:endParaRPr>
          </a:p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300"/>
              <a:buFont typeface="Gill Sans"/>
              <a:buNone/>
            </a:pPr>
            <a:r>
              <a:rPr b="1" i="0" lang="en-US" sz="4000" u="none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1 ـ تمهلت </a:t>
            </a:r>
            <a:r>
              <a:rPr b="1" i="0" lang="en-US" sz="4000" u="none">
                <a:solidFill>
                  <a:srgbClr val="FF0000"/>
                </a:solidFill>
                <a:latin typeface="Amiri"/>
                <a:ea typeface="Amiri"/>
                <a:cs typeface="Amiri"/>
                <a:sym typeface="Amiri"/>
              </a:rPr>
              <a:t>بعض</a:t>
            </a:r>
            <a:r>
              <a:rPr b="1" i="0" lang="en-US" sz="4000" u="none">
                <a:solidFill>
                  <a:srgbClr val="572314"/>
                </a:solidFill>
                <a:latin typeface="Amiri"/>
                <a:ea typeface="Amiri"/>
                <a:cs typeface="Amiri"/>
                <a:sym typeface="Amiri"/>
              </a:rPr>
              <a:t> </a:t>
            </a:r>
            <a:r>
              <a:rPr b="1" i="0" lang="en-US" sz="4000" u="none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التمهل</a:t>
            </a:r>
            <a:r>
              <a:rPr b="1" i="0" lang="en-US" sz="4000" u="none">
                <a:solidFill>
                  <a:srgbClr val="572314"/>
                </a:solidFill>
                <a:latin typeface="Amiri"/>
                <a:ea typeface="Amiri"/>
                <a:cs typeface="Amiri"/>
                <a:sym typeface="Amiri"/>
              </a:rPr>
              <a:t> .</a:t>
            </a:r>
            <a:br>
              <a:rPr b="1" i="0" lang="en-US" sz="4000" u="none">
                <a:solidFill>
                  <a:srgbClr val="572314"/>
                </a:solidFill>
                <a:latin typeface="Amiri"/>
                <a:ea typeface="Amiri"/>
                <a:cs typeface="Amiri"/>
                <a:sym typeface="Amiri"/>
              </a:rPr>
            </a:br>
            <a:r>
              <a:rPr b="1" i="0" lang="en-US" sz="4000" u="none">
                <a:solidFill>
                  <a:srgbClr val="572314"/>
                </a:solidFill>
                <a:latin typeface="Amiri"/>
                <a:ea typeface="Amiri"/>
                <a:cs typeface="Amiri"/>
                <a:sym typeface="Amiri"/>
              </a:rPr>
              <a:t> </a:t>
            </a:r>
            <a:br>
              <a:rPr b="1" i="0" lang="en-US" sz="4000" u="none">
                <a:solidFill>
                  <a:srgbClr val="572314"/>
                </a:solidFill>
                <a:latin typeface="Amiri"/>
                <a:ea typeface="Amiri"/>
                <a:cs typeface="Amiri"/>
                <a:sym typeface="Amiri"/>
              </a:rPr>
            </a:br>
            <a:r>
              <a:rPr b="1" i="0" lang="en-US" sz="4000" u="none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2 ـ </a:t>
            </a:r>
            <a:r>
              <a:rPr b="1" lang="en-US" sz="4000">
                <a:latin typeface="Amiri"/>
                <a:ea typeface="Amiri"/>
                <a:cs typeface="Amiri"/>
                <a:sym typeface="Amiri"/>
              </a:rPr>
              <a:t>ا</a:t>
            </a:r>
            <a:r>
              <a:rPr b="1" i="0" lang="en-US" sz="4000" u="none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حترمه </a:t>
            </a:r>
            <a:r>
              <a:rPr b="1" i="0" lang="en-US" sz="4000" u="none">
                <a:solidFill>
                  <a:srgbClr val="FF0000"/>
                </a:solidFill>
                <a:latin typeface="Amiri"/>
                <a:ea typeface="Amiri"/>
                <a:cs typeface="Amiri"/>
                <a:sym typeface="Amiri"/>
              </a:rPr>
              <a:t>كل</a:t>
            </a:r>
            <a:r>
              <a:rPr b="1" i="0" lang="en-US" sz="4000" u="none">
                <a:solidFill>
                  <a:srgbClr val="572314"/>
                </a:solidFill>
                <a:latin typeface="Amiri"/>
                <a:ea typeface="Amiri"/>
                <a:cs typeface="Amiri"/>
                <a:sym typeface="Amiri"/>
              </a:rPr>
              <a:t> </a:t>
            </a:r>
            <a:r>
              <a:rPr b="1" i="0" lang="en-US" sz="4000" u="none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الاحترام</a:t>
            </a:r>
            <a:r>
              <a:rPr b="1" i="0" lang="en-US" sz="4000" u="none">
                <a:solidFill>
                  <a:srgbClr val="572314"/>
                </a:solidFill>
                <a:latin typeface="Amiri"/>
                <a:ea typeface="Amiri"/>
                <a:cs typeface="Amiri"/>
                <a:sym typeface="Amiri"/>
              </a:rPr>
              <a:t> .</a:t>
            </a:r>
            <a:br>
              <a:rPr b="1" i="0" lang="en-US" sz="4000" u="none">
                <a:solidFill>
                  <a:srgbClr val="572314"/>
                </a:solidFill>
                <a:latin typeface="Amiri"/>
                <a:ea typeface="Amiri"/>
                <a:cs typeface="Amiri"/>
                <a:sym typeface="Amiri"/>
              </a:rPr>
            </a:br>
            <a:br>
              <a:rPr b="1" i="0" lang="en-US" sz="4000" u="none">
                <a:solidFill>
                  <a:srgbClr val="572314"/>
                </a:solidFill>
                <a:latin typeface="Amiri"/>
                <a:ea typeface="Amiri"/>
                <a:cs typeface="Amiri"/>
                <a:sym typeface="Amiri"/>
              </a:rPr>
            </a:br>
            <a:r>
              <a:rPr b="1" i="0" lang="en-US" sz="4000" u="none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3 ـ صليت </a:t>
            </a:r>
            <a:r>
              <a:rPr b="1" i="0" lang="en-US" sz="4000" u="none">
                <a:solidFill>
                  <a:srgbClr val="FF0000"/>
                </a:solidFill>
                <a:latin typeface="Amiri"/>
                <a:ea typeface="Amiri"/>
                <a:cs typeface="Amiri"/>
                <a:sym typeface="Amiri"/>
              </a:rPr>
              <a:t>ركعتين</a:t>
            </a:r>
            <a:r>
              <a:rPr b="1" i="0" lang="en-US" sz="4000" u="none">
                <a:solidFill>
                  <a:srgbClr val="572314"/>
                </a:solidFill>
                <a:latin typeface="Amiri"/>
                <a:ea typeface="Amiri"/>
                <a:cs typeface="Amiri"/>
                <a:sym typeface="Amiri"/>
              </a:rPr>
              <a:t> . </a:t>
            </a:r>
            <a:br>
              <a:rPr b="1" i="0" lang="en-US" sz="4000" u="none">
                <a:solidFill>
                  <a:srgbClr val="572314"/>
                </a:solidFill>
                <a:latin typeface="Amiri"/>
                <a:ea typeface="Amiri"/>
                <a:cs typeface="Amiri"/>
                <a:sym typeface="Amiri"/>
              </a:rPr>
            </a:br>
            <a:br>
              <a:rPr b="1" i="0" lang="en-US" sz="4000" u="none">
                <a:solidFill>
                  <a:srgbClr val="572314"/>
                </a:solidFill>
                <a:latin typeface="Amiri"/>
                <a:ea typeface="Amiri"/>
                <a:cs typeface="Amiri"/>
                <a:sym typeface="Amiri"/>
              </a:rPr>
            </a:br>
            <a:r>
              <a:rPr b="1" i="0" lang="en-US" sz="4000" u="none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4 ـ وقفت </a:t>
            </a:r>
            <a:r>
              <a:rPr b="1" i="0" lang="en-US" sz="4000" u="none">
                <a:solidFill>
                  <a:srgbClr val="FF0000"/>
                </a:solidFill>
                <a:latin typeface="Amiri"/>
                <a:ea typeface="Amiri"/>
                <a:cs typeface="Amiri"/>
                <a:sym typeface="Amiri"/>
              </a:rPr>
              <a:t>نهوضا</a:t>
            </a:r>
            <a:r>
              <a:rPr b="1" i="0" lang="en-US" sz="4000" u="none">
                <a:solidFill>
                  <a:srgbClr val="572314"/>
                </a:solidFill>
                <a:latin typeface="Amiri"/>
                <a:ea typeface="Amiri"/>
                <a:cs typeface="Amiri"/>
                <a:sym typeface="Amiri"/>
              </a:rPr>
              <a:t> .</a:t>
            </a:r>
            <a:br>
              <a:rPr b="1" i="0" lang="en-US" sz="4000" u="none">
                <a:solidFill>
                  <a:srgbClr val="572314"/>
                </a:solidFill>
                <a:latin typeface="Amiri"/>
                <a:ea typeface="Amiri"/>
                <a:cs typeface="Amiri"/>
                <a:sym typeface="Amiri"/>
              </a:rPr>
            </a:br>
            <a:endParaRPr sz="2500">
              <a:latin typeface="Amiri"/>
              <a:ea typeface="Amiri"/>
              <a:cs typeface="Amiri"/>
              <a:sym typeface="Ami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0"/>
          <p:cNvSpPr txBox="1"/>
          <p:nvPr/>
        </p:nvSpPr>
        <p:spPr>
          <a:xfrm>
            <a:off x="0" y="0"/>
            <a:ext cx="9144000" cy="618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000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نماذج من الإعراب :</a:t>
            </a:r>
            <a:br>
              <a:rPr b="1" lang="en-US" sz="3000">
                <a:solidFill>
                  <a:srgbClr val="572314"/>
                </a:solidFill>
                <a:latin typeface="Amiri"/>
                <a:ea typeface="Amiri"/>
                <a:cs typeface="Amiri"/>
                <a:sym typeface="Amiri"/>
              </a:rPr>
            </a:br>
            <a:r>
              <a:rPr b="1" lang="en-US" sz="3000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1</a:t>
            </a:r>
            <a:r>
              <a:rPr b="1" lang="en-US" sz="3000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 ـ احترمه </a:t>
            </a:r>
            <a:r>
              <a:rPr b="1" lang="en-US" sz="3000">
                <a:solidFill>
                  <a:srgbClr val="FF0000"/>
                </a:solidFill>
                <a:latin typeface="Amiri"/>
                <a:ea typeface="Amiri"/>
                <a:cs typeface="Amiri"/>
                <a:sym typeface="Amiri"/>
              </a:rPr>
              <a:t>كل</a:t>
            </a:r>
            <a:r>
              <a:rPr b="1" lang="en-US" sz="3000">
                <a:solidFill>
                  <a:srgbClr val="572314"/>
                </a:solidFill>
                <a:latin typeface="Amiri"/>
                <a:ea typeface="Amiri"/>
                <a:cs typeface="Amiri"/>
                <a:sym typeface="Amiri"/>
              </a:rPr>
              <a:t> </a:t>
            </a:r>
            <a:r>
              <a:rPr b="1" lang="en-US" sz="3000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الاحترام</a:t>
            </a:r>
            <a:r>
              <a:rPr b="1" lang="en-US" sz="3000">
                <a:solidFill>
                  <a:srgbClr val="572314"/>
                </a:solidFill>
                <a:latin typeface="Amiri"/>
                <a:ea typeface="Amiri"/>
                <a:cs typeface="Amiri"/>
                <a:sym typeface="Amiri"/>
              </a:rPr>
              <a:t> . </a:t>
            </a:r>
            <a:endParaRPr b="1" sz="3000">
              <a:solidFill>
                <a:srgbClr val="572314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000">
                <a:solidFill>
                  <a:srgbClr val="572314"/>
                </a:solidFill>
                <a:latin typeface="Amiri"/>
                <a:ea typeface="Amiri"/>
                <a:cs typeface="Amiri"/>
                <a:sym typeface="Amiri"/>
              </a:rPr>
              <a:t>احترم : فعل ماض مبني على الفتح .</a:t>
            </a:r>
            <a:endParaRPr b="1" sz="3000">
              <a:solidFill>
                <a:srgbClr val="572314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000">
                <a:solidFill>
                  <a:srgbClr val="572314"/>
                </a:solidFill>
                <a:latin typeface="Amiri"/>
                <a:ea typeface="Amiri"/>
                <a:cs typeface="Amiri"/>
                <a:sym typeface="Amiri"/>
              </a:rPr>
              <a:t>الفاعل : ضمير مستتر تقديره ( أنا ) .</a:t>
            </a:r>
            <a:endParaRPr b="1" sz="3000">
              <a:solidFill>
                <a:srgbClr val="572314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000">
                <a:solidFill>
                  <a:srgbClr val="572314"/>
                </a:solidFill>
                <a:latin typeface="Amiri"/>
                <a:ea typeface="Amiri"/>
                <a:cs typeface="Amiri"/>
                <a:sym typeface="Amiri"/>
              </a:rPr>
              <a:t>ه : ضمير متصل مبني على الضم في محل نصب مفعول به .</a:t>
            </a:r>
            <a:endParaRPr b="1" sz="3000">
              <a:solidFill>
                <a:srgbClr val="572314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000">
                <a:solidFill>
                  <a:srgbClr val="572314"/>
                </a:solidFill>
                <a:latin typeface="Amiri"/>
                <a:ea typeface="Amiri"/>
                <a:cs typeface="Amiri"/>
                <a:sym typeface="Amiri"/>
              </a:rPr>
              <a:t>كل : نائب عن المفعول المطلق منصوب وعلامة نصبه الفتحة وهو مضاف</a:t>
            </a:r>
            <a:endParaRPr b="1" sz="3000">
              <a:solidFill>
                <a:srgbClr val="572314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000">
                <a:solidFill>
                  <a:srgbClr val="572314"/>
                </a:solidFill>
                <a:latin typeface="Amiri"/>
                <a:ea typeface="Amiri"/>
                <a:cs typeface="Amiri"/>
                <a:sym typeface="Amiri"/>
              </a:rPr>
              <a:t>الاحترام : مضاف إليه مجرور وعلامة جره الكسرة .</a:t>
            </a:r>
            <a:br>
              <a:rPr b="1" lang="en-US" sz="3000">
                <a:solidFill>
                  <a:srgbClr val="572314"/>
                </a:solidFill>
                <a:latin typeface="Amiri"/>
                <a:ea typeface="Amiri"/>
                <a:cs typeface="Amiri"/>
                <a:sym typeface="Amiri"/>
              </a:rPr>
            </a:br>
            <a:br>
              <a:rPr b="1" lang="en-US" sz="3000">
                <a:solidFill>
                  <a:srgbClr val="572314"/>
                </a:solidFill>
                <a:latin typeface="Amiri"/>
                <a:ea typeface="Amiri"/>
                <a:cs typeface="Amiri"/>
                <a:sym typeface="Amiri"/>
              </a:rPr>
            </a:br>
            <a:r>
              <a:rPr b="1" lang="en-US" sz="3000">
                <a:solidFill>
                  <a:srgbClr val="572314"/>
                </a:solidFill>
                <a:latin typeface="Amiri"/>
                <a:ea typeface="Amiri"/>
                <a:cs typeface="Amiri"/>
                <a:sym typeface="Amiri"/>
              </a:rPr>
              <a:t>2</a:t>
            </a:r>
            <a:r>
              <a:rPr b="1" lang="en-US" sz="3000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ـ وقفت </a:t>
            </a:r>
            <a:r>
              <a:rPr b="1" lang="en-US" sz="3000">
                <a:solidFill>
                  <a:srgbClr val="FF0000"/>
                </a:solidFill>
                <a:latin typeface="Amiri"/>
                <a:ea typeface="Amiri"/>
                <a:cs typeface="Amiri"/>
                <a:sym typeface="Amiri"/>
              </a:rPr>
              <a:t>نهوضا</a:t>
            </a:r>
            <a:r>
              <a:rPr b="1" lang="en-US" sz="3000">
                <a:solidFill>
                  <a:srgbClr val="572314"/>
                </a:solidFill>
                <a:latin typeface="Amiri"/>
                <a:ea typeface="Amiri"/>
                <a:cs typeface="Amiri"/>
                <a:sym typeface="Amiri"/>
              </a:rPr>
              <a:t> .</a:t>
            </a:r>
            <a:endParaRPr b="1" sz="3000">
              <a:solidFill>
                <a:srgbClr val="572314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000">
                <a:solidFill>
                  <a:srgbClr val="572314"/>
                </a:solidFill>
                <a:latin typeface="Amiri"/>
                <a:ea typeface="Amiri"/>
                <a:cs typeface="Amiri"/>
                <a:sym typeface="Amiri"/>
              </a:rPr>
              <a:t>وقف : فعل ماض مبني على السكون ؛ لأتصاله بتاء الفاعل .</a:t>
            </a:r>
            <a:endParaRPr b="1" sz="3000">
              <a:solidFill>
                <a:srgbClr val="572314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000">
                <a:solidFill>
                  <a:srgbClr val="572314"/>
                </a:solidFill>
                <a:latin typeface="Amiri"/>
                <a:ea typeface="Amiri"/>
                <a:cs typeface="Amiri"/>
                <a:sym typeface="Amiri"/>
              </a:rPr>
              <a:t>ت : ضمير متصل مبني على الضم في محل رفع فاعل ( تاء الفاعل ).</a:t>
            </a:r>
            <a:endParaRPr b="1" sz="3000">
              <a:solidFill>
                <a:srgbClr val="572314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000">
                <a:solidFill>
                  <a:srgbClr val="572314"/>
                </a:solidFill>
                <a:latin typeface="Amiri"/>
                <a:ea typeface="Amiri"/>
                <a:cs typeface="Amiri"/>
                <a:sym typeface="Amiri"/>
              </a:rPr>
              <a:t>نهوضًا : نائب عن المفعول المطلق منصوب وعلامة نصبه تنوين الفتح .</a:t>
            </a:r>
            <a:endParaRPr b="1" sz="3000">
              <a:solidFill>
                <a:srgbClr val="572314"/>
              </a:solidFill>
              <a:latin typeface="Amiri"/>
              <a:ea typeface="Amiri"/>
              <a:cs typeface="Amiri"/>
              <a:sym typeface="Amiri"/>
            </a:endParaRPr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Amiri"/>
              <a:ea typeface="Amiri"/>
              <a:cs typeface="Amiri"/>
              <a:sym typeface="Ami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1"/>
          <p:cNvSpPr txBox="1"/>
          <p:nvPr>
            <p:ph type="title"/>
          </p:nvPr>
        </p:nvSpPr>
        <p:spPr>
          <a:xfrm>
            <a:off x="129075" y="274625"/>
            <a:ext cx="9015000" cy="629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Gill Sans"/>
              <a:buNone/>
            </a:pPr>
            <a:r>
              <a:rPr i="0" lang="en-US" sz="4000" u="none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الخلاصة : </a:t>
            </a:r>
            <a:br>
              <a:rPr i="0" lang="en-US" sz="4000" u="none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</a:br>
            <a:r>
              <a:rPr i="0" lang="en-US" sz="4000" u="none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المفعول المطلق : مصدر منصوب يذكر بعد فعله لتأكيده أو لبيان نوعه ، أو لبيان عدده .</a:t>
            </a:r>
            <a:br>
              <a:rPr i="0" lang="en-US" sz="4000" u="none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</a:br>
            <a:r>
              <a:rPr i="0" lang="en-US" sz="4000" u="none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2 ـ يحذف الفعل الذي ينصب المفعول المطلق أحياناً.</a:t>
            </a:r>
            <a:br>
              <a:rPr i="0" lang="en-US" sz="4000" u="none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</a:br>
            <a:r>
              <a:rPr i="0" lang="en-US" sz="4000" u="none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3 ـ ينوب عن المفعول المطلق ويعرب اعرابه ما يأتي :</a:t>
            </a:r>
            <a:br>
              <a:rPr i="0" lang="en-US" sz="4000" u="none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</a:br>
            <a:r>
              <a:rPr i="0" lang="en-US" sz="4000" u="none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* كل وبعض إذا أضيفتا إلى مصدر .</a:t>
            </a:r>
            <a:br>
              <a:rPr i="0" lang="en-US" sz="4000" u="none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</a:br>
            <a:r>
              <a:rPr i="0" lang="en-US" sz="4000" u="none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* عدده .</a:t>
            </a:r>
            <a:br>
              <a:rPr i="0" lang="en-US" sz="4000" u="none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</a:br>
            <a:r>
              <a:rPr i="0" lang="en-US" sz="4000" u="none">
                <a:solidFill>
                  <a:schemeClr val="dk1"/>
                </a:solidFill>
                <a:latin typeface="Amiri"/>
                <a:ea typeface="Amiri"/>
                <a:cs typeface="Amiri"/>
                <a:sym typeface="Amiri"/>
              </a:rPr>
              <a:t>* مرادفه .</a:t>
            </a:r>
            <a:endParaRPr sz="2900">
              <a:latin typeface="Amiri"/>
              <a:ea typeface="Amiri"/>
              <a:cs typeface="Amiri"/>
              <a:sym typeface="Ami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