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62" r:id="rId11"/>
    <p:sldId id="266" r:id="rId12"/>
    <p:sldId id="265" r:id="rId13"/>
    <p:sldId id="275" r:id="rId14"/>
    <p:sldId id="276" r:id="rId15"/>
    <p:sldId id="277" r:id="rId16"/>
    <p:sldId id="264" r:id="rId17"/>
    <p:sldId id="263" r:id="rId18"/>
    <p:sldId id="271" r:id="rId19"/>
    <p:sldId id="278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0f5116e87ba340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10" autoAdjust="0"/>
    <p:restoredTop sz="82185" autoAdjust="0"/>
  </p:normalViewPr>
  <p:slideViewPr>
    <p:cSldViewPr snapToGrid="0">
      <p:cViewPr varScale="1">
        <p:scale>
          <a:sx n="52" d="100"/>
          <a:sy n="52" d="100"/>
        </p:scale>
        <p:origin x="14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2T00:48:09.456" idx="1">
    <p:pos x="767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8975-D5CD-4983-9513-1B1A4EB876E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1467-B707-4B3D-98B9-0BF9B2E1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القافية (الروي) نون ممدودة والمد يناسب لروح الأسف والحسرة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0151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الحزن والأسى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نظم الشاعر هذه القصيدة في فترة صعبة في حياته لخص فيها تجاربه في الحياة ليصدر لنا حكم ليس لنا إلا التسليم بها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32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بيان تجربة المتنبي في الحياة ومعاناته فيها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151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0151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467-B707-4B3D-98B9-0BF9B2E171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5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OM" dirty="0"/>
              <a:t>رافق</a:t>
            </a:r>
          </a:p>
          <a:p>
            <a:r>
              <a:rPr lang="ar-OM" dirty="0"/>
              <a:t>أتعبهم</a:t>
            </a:r>
          </a:p>
          <a:p>
            <a:r>
              <a:rPr lang="ar-OM" dirty="0"/>
              <a:t>تسيء وتحزن وتفسد</a:t>
            </a:r>
          </a:p>
          <a:p>
            <a:r>
              <a:rPr lang="ar-OM" dirty="0"/>
              <a:t>حوادث الدهر الجميل أو المعروف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467-B707-4B3D-98B9-0BF9B2E171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OM" dirty="0"/>
              <a:t>شبه الزمان بإنسان يصاحب الناس ويتعبهم</a:t>
            </a:r>
          </a:p>
          <a:p>
            <a:r>
              <a:rPr lang="ar-OM" dirty="0"/>
              <a:t>أسلوب يفيد التقليل وأيضا شبه الليالي بإنسان بشيء</a:t>
            </a:r>
          </a:p>
          <a:p>
            <a:r>
              <a:rPr lang="ar-OM" dirty="0"/>
              <a:t>شبه الإحسان بالماء الذي يكدر ويعكر</a:t>
            </a:r>
          </a:p>
          <a:p>
            <a:r>
              <a:rPr lang="ar-OM" dirty="0"/>
              <a:t>تضاد ي(وضح المعنى)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467-B707-4B3D-98B9-0BF9B2E171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OM" dirty="0"/>
              <a:t>الزمن</a:t>
            </a:r>
          </a:p>
          <a:p>
            <a:r>
              <a:rPr lang="ar-OM" dirty="0"/>
              <a:t>يختبرهم ويبتليهم بالمحن والهموم</a:t>
            </a:r>
          </a:p>
          <a:p>
            <a:r>
              <a:rPr lang="ar-OM" dirty="0"/>
              <a:t>المحن الذي لها بعد أن عكر الزمان صفو حياته ومعاناته مع سيف الدولة ثم اتجه إلى مصر وغدر به كافور الإخشيدي له فتجرع مرارة الزمن وقسوته</a:t>
            </a:r>
          </a:p>
          <a:p>
            <a:r>
              <a:rPr lang="ar-OM" dirty="0"/>
              <a:t>الغصة</a:t>
            </a:r>
          </a:p>
          <a:p>
            <a:r>
              <a:rPr lang="ar-OM" dirty="0"/>
              <a:t>تكدر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1467-B707-4B3D-98B9-0BF9B2E171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OM" dirty="0"/>
              <a:t>ش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467-B707-4B3D-98B9-0BF9B2E171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467-B707-4B3D-98B9-0BF9B2E171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7617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6209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19979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71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57758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7453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3274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8346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78803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1937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37930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2859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9224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069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0013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1098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278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32A18D-26BF-495B-9945-5E1A749FC2B0}" type="datetimeFigureOut">
              <a:rPr lang="ar-OM" smtClean="0"/>
              <a:t>17/04/1446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BA00F-8123-4E8C-870C-08E3B08230F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604484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459/721/875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hyperlink" Target="https://wordwall.net/play/24610/306/648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2B1C42-E3AB-F88A-4F95-B55D65D1C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278" y="2343539"/>
            <a:ext cx="8825658" cy="3329581"/>
          </a:xfrm>
        </p:spPr>
        <p:txBody>
          <a:bodyPr/>
          <a:lstStyle/>
          <a:p>
            <a:r>
              <a:rPr lang="ar-OM" sz="6000" dirty="0"/>
              <a:t>أنا الذي نظر الأعمى إلى أدبي    وأسمعت كلماتي من به صمم</a:t>
            </a:r>
            <a:br>
              <a:rPr lang="ar-OM" sz="6000" dirty="0"/>
            </a:br>
            <a:br>
              <a:rPr lang="ar-OM" sz="6000" dirty="0"/>
            </a:br>
            <a:r>
              <a:rPr lang="ar-OM" sz="6000" dirty="0"/>
              <a:t>وما الدهر إلا من رواة قصائدي</a:t>
            </a:r>
            <a:br>
              <a:rPr lang="ar-OM" sz="6000" dirty="0"/>
            </a:br>
            <a:r>
              <a:rPr lang="ar-OM" sz="6000" dirty="0"/>
              <a:t>إذا قلت </a:t>
            </a:r>
            <a:r>
              <a:rPr lang="ar-OM" sz="6000"/>
              <a:t>شعرا أصبح منشدا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053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862FD-8618-4A84-B2A9-130EE8CC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680" y="0"/>
            <a:ext cx="5031794" cy="868082"/>
          </a:xfrm>
        </p:spPr>
        <p:txBody>
          <a:bodyPr/>
          <a:lstStyle/>
          <a:p>
            <a:pPr algn="r"/>
            <a:r>
              <a:rPr lang="ar-OM" dirty="0"/>
              <a:t>صراع الإنسان مع بني جنسه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D7C19CF-F7A9-4637-9DCD-85B4144A9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370528"/>
            <a:ext cx="11958320" cy="316083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343CF71-A917-478A-AEFC-52D3CEB51A23}"/>
              </a:ext>
            </a:extLst>
          </p:cNvPr>
          <p:cNvSpPr txBox="1"/>
          <p:nvPr/>
        </p:nvSpPr>
        <p:spPr>
          <a:xfrm>
            <a:off x="9255760" y="4785360"/>
            <a:ext cx="224536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/>
              <a:t>ـ القناة : </a:t>
            </a:r>
          </a:p>
          <a:p>
            <a:pPr algn="r"/>
            <a:r>
              <a:rPr lang="ar-OM" sz="3200" dirty="0"/>
              <a:t>ـ السنان :</a:t>
            </a:r>
          </a:p>
          <a:p>
            <a:pPr algn="r"/>
            <a:r>
              <a:rPr lang="ar-OM" sz="3200" dirty="0"/>
              <a:t>ـ كالحات : </a:t>
            </a:r>
          </a:p>
          <a:p>
            <a:pPr algn="r"/>
            <a:r>
              <a:rPr lang="ar-OM" sz="3200" dirty="0"/>
              <a:t>ـ الهوانا :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F305F5B-19D7-415A-8583-EB53DFF9869F}"/>
              </a:ext>
            </a:extLst>
          </p:cNvPr>
          <p:cNvSpPr txBox="1"/>
          <p:nvPr/>
        </p:nvSpPr>
        <p:spPr>
          <a:xfrm>
            <a:off x="3135657" y="4704080"/>
            <a:ext cx="469392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ـ نصل الرمح وهي حديدة طاعنة </a:t>
            </a:r>
          </a:p>
          <a:p>
            <a:pPr algn="r"/>
            <a:r>
              <a:rPr lang="ar-OM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ـ الذل </a:t>
            </a:r>
          </a:p>
          <a:p>
            <a:pPr algn="r"/>
            <a:r>
              <a:rPr lang="ar-OM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ـ الرمح </a:t>
            </a:r>
          </a:p>
          <a:p>
            <a:pPr algn="r"/>
            <a:r>
              <a:rPr lang="ar-OM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ـ عابسات 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C1CED43A-9782-46F2-9A99-713B63A42E3F}"/>
              </a:ext>
            </a:extLst>
          </p:cNvPr>
          <p:cNvCxnSpPr/>
          <p:nvPr/>
        </p:nvCxnSpPr>
        <p:spPr>
          <a:xfrm flipH="1">
            <a:off x="7829577" y="5140960"/>
            <a:ext cx="2515897" cy="90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B15DDF46-3F90-4D0A-A4EC-1BFA7B2353B1}"/>
              </a:ext>
            </a:extLst>
          </p:cNvPr>
          <p:cNvCxnSpPr/>
          <p:nvPr/>
        </p:nvCxnSpPr>
        <p:spPr>
          <a:xfrm flipH="1" flipV="1">
            <a:off x="7829577" y="5049520"/>
            <a:ext cx="2299943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6F9ACEF6-B593-4A54-9D6C-FFCB4D06093B}"/>
              </a:ext>
            </a:extLst>
          </p:cNvPr>
          <p:cNvCxnSpPr/>
          <p:nvPr/>
        </p:nvCxnSpPr>
        <p:spPr>
          <a:xfrm flipH="1">
            <a:off x="7856868" y="6045200"/>
            <a:ext cx="2130412" cy="44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2568689A-8E3D-4E2B-B136-5969C64C4F93}"/>
              </a:ext>
            </a:extLst>
          </p:cNvPr>
          <p:cNvCxnSpPr/>
          <p:nvPr/>
        </p:nvCxnSpPr>
        <p:spPr>
          <a:xfrm flipH="1" flipV="1">
            <a:off x="7829577" y="5593080"/>
            <a:ext cx="2299943" cy="107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0BCA-5FAD-46E3-863F-C65066D7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0" y="50801"/>
            <a:ext cx="1638354" cy="837602"/>
          </a:xfrm>
        </p:spPr>
        <p:txBody>
          <a:bodyPr/>
          <a:lstStyle/>
          <a:p>
            <a:r>
              <a:rPr lang="ar-OM" dirty="0"/>
              <a:t>الشرح /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20F333-58A6-B06C-B9F0-1887FAD728D3}"/>
              </a:ext>
            </a:extLst>
          </p:cNvPr>
          <p:cNvSpPr txBox="1"/>
          <p:nvPr/>
        </p:nvSpPr>
        <p:spPr>
          <a:xfrm>
            <a:off x="114558" y="763685"/>
            <a:ext cx="119525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/>
              <a:t>في هذه الأبيات يعرض المتنبي لحقيقة وهي : أن  الإنسان هو من يساعد الزمن على الإيقاع بالآخرين ؛ بسبب ما يحمله الإنسان لأخيه من حقد وكراهية تجعله يعادي غيره ويفتك به ؛ للحصول على عرض من الدنيا قليل 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80D3CB-6DBF-9446-29A9-3506A98D533A}"/>
              </a:ext>
            </a:extLst>
          </p:cNvPr>
          <p:cNvSpPr txBox="1"/>
          <p:nvPr/>
        </p:nvSpPr>
        <p:spPr>
          <a:xfrm>
            <a:off x="298684" y="2208627"/>
            <a:ext cx="1177875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/>
              <a:t>إن الزمان إذا أنبت قناة إنما ينبتها بالطبع فيتكلف بنو آدم اتخاذ القناة توصلاً إلى  هلاك النفوس ، فالزمن يفعل ولا يشعر ما يراد به 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E27B735-A6C9-A358-EEFF-4B01982F3C79}"/>
              </a:ext>
            </a:extLst>
          </p:cNvPr>
          <p:cNvSpPr txBox="1"/>
          <p:nvPr/>
        </p:nvSpPr>
        <p:spPr>
          <a:xfrm>
            <a:off x="18349" y="3278663"/>
            <a:ext cx="119525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/>
              <a:t>إن الدنيا فانية وكل ما فيها فاني وهي أقل ما يعادي بعضنا بعضاً لأجل مراد النفس وهو ذاهب فانٍ وهذا نهي عن التحاسد والمعاداة وفيه نظر إلى قول الرسول ( لا تدابروا ولا تباغضوا ولا تحاسدوا ، وكونوا عباد الله إخواناً )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9FF3699-E117-0E99-5624-77CFD139AD2E}"/>
              </a:ext>
            </a:extLst>
          </p:cNvPr>
          <p:cNvSpPr txBox="1"/>
          <p:nvPr/>
        </p:nvSpPr>
        <p:spPr>
          <a:xfrm>
            <a:off x="419566" y="4848323"/>
            <a:ext cx="115512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/>
              <a:t>إن لقاء الموت أهون من ملاقاة الهون ؛ لأن الحر يرى الموت أهون عليه من الهوان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79CE707-2064-A514-5A23-AD5D08FA3F50}"/>
              </a:ext>
            </a:extLst>
          </p:cNvPr>
          <p:cNvSpPr txBox="1"/>
          <p:nvPr/>
        </p:nvSpPr>
        <p:spPr>
          <a:xfrm>
            <a:off x="173756" y="5635689"/>
            <a:ext cx="116417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/>
              <a:t>لو كان الجبان يسلم من الموت ويلقاه الشجاع ، كان الشجاع ضالاً في إقدامه ؛ لأنه يتعرض للقتل ، ولكن الحياة لا تبقى لشجاع ولا لجبان ، بل الموت ينال الجميع </a:t>
            </a:r>
            <a:r>
              <a:rPr lang="ar-OM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7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B650D0-998A-4182-8D73-656698C6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480" y="76798"/>
            <a:ext cx="2979474" cy="827442"/>
          </a:xfrm>
        </p:spPr>
        <p:txBody>
          <a:bodyPr/>
          <a:lstStyle/>
          <a:p>
            <a:r>
              <a:rPr lang="ar-OM" dirty="0"/>
              <a:t>جماليات النص /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20B67B-8FE8-4126-861A-ECBB7B9A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80" y="1381760"/>
            <a:ext cx="4409440" cy="1747520"/>
          </a:xfrm>
        </p:spPr>
        <p:txBody>
          <a:bodyPr>
            <a:normAutofit fontScale="92500" lnSpcReduction="10000"/>
          </a:bodyPr>
          <a:lstStyle/>
          <a:p>
            <a:r>
              <a:rPr lang="ar-OM" sz="3600" dirty="0"/>
              <a:t>كلما أنبت الزمان قناة ..</a:t>
            </a:r>
          </a:p>
          <a:p>
            <a:endParaRPr lang="ar-OM" sz="3600" dirty="0"/>
          </a:p>
          <a:p>
            <a:r>
              <a:rPr lang="ar-OM" sz="3600" dirty="0"/>
              <a:t>الأفعال ( نتعادى ، نتفانى ) ..</a:t>
            </a:r>
          </a:p>
          <a:p>
            <a:endParaRPr lang="ar-OM" dirty="0"/>
          </a:p>
          <a:p>
            <a:endParaRPr lang="ar-OM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0D9C88-7E74-4E18-9053-96512B79FF7A}"/>
              </a:ext>
            </a:extLst>
          </p:cNvPr>
          <p:cNvSpPr txBox="1"/>
          <p:nvPr/>
        </p:nvSpPr>
        <p:spPr>
          <a:xfrm>
            <a:off x="-552788" y="1092200"/>
            <a:ext cx="889435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شبه الزمان بالشجر الذي ينبت قناة</a:t>
            </a:r>
          </a:p>
          <a:p>
            <a:pPr algn="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والإنسان يركب على هذه القناة رمحا حادا وهو كناية عن تسعير الحرب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4E0922C-7101-4BA1-A6E5-344B88A92D8D}"/>
              </a:ext>
            </a:extLst>
          </p:cNvPr>
          <p:cNvSpPr txBox="1"/>
          <p:nvPr/>
        </p:nvSpPr>
        <p:spPr>
          <a:xfrm>
            <a:off x="470781" y="3418840"/>
            <a:ext cx="773507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تفيد الاستمرار والتجدد في العداء والهلاك والفناء بين بني البشر ، وجاءت كلمة ( نتفانى ) بعد ( نعادي ) ليدل على أن العداوة سبب القتل والفناء  </a:t>
            </a:r>
          </a:p>
        </p:txBody>
      </p:sp>
    </p:spTree>
    <p:extLst>
      <p:ext uri="{BB962C8B-B14F-4D97-AF65-F5344CB8AC3E}">
        <p14:creationId xmlns:p14="http://schemas.microsoft.com/office/powerpoint/2010/main" val="25047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A07C1C9-A29F-4BFA-A879-D113149C56EB}"/>
              </a:ext>
            </a:extLst>
          </p:cNvPr>
          <p:cNvSpPr txBox="1"/>
          <p:nvPr/>
        </p:nvSpPr>
        <p:spPr>
          <a:xfrm>
            <a:off x="5146222" y="111968"/>
            <a:ext cx="5201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>
                <a:solidFill>
                  <a:schemeClr val="tx2"/>
                </a:solidFill>
              </a:rPr>
              <a:t>ما العلاقة بين القناة والسنان ؟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ECC44AC-03B3-4D62-8DE6-842D0343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195943"/>
            <a:ext cx="3867928" cy="286449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EBEE8C-893E-4D47-A504-ED32B353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38" y="892332"/>
            <a:ext cx="1646466" cy="230067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C141D54-2388-4056-BB35-DBC8EE540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501" y="973881"/>
            <a:ext cx="1646465" cy="2086559"/>
          </a:xfrm>
          <a:prstGeom prst="rect">
            <a:avLst/>
          </a:prstGeom>
        </p:spPr>
      </p:pic>
      <p:sp>
        <p:nvSpPr>
          <p:cNvPr id="9" name="علامة الجمع 8">
            <a:extLst>
              <a:ext uri="{FF2B5EF4-FFF2-40B4-BE49-F238E27FC236}">
                <a16:creationId xmlns:a16="http://schemas.microsoft.com/office/drawing/2014/main" id="{4AF271E4-08F0-4908-A490-0D758DE2AACA}"/>
              </a:ext>
            </a:extLst>
          </p:cNvPr>
          <p:cNvSpPr/>
          <p:nvPr/>
        </p:nvSpPr>
        <p:spPr>
          <a:xfrm>
            <a:off x="7128588" y="1194318"/>
            <a:ext cx="1101012" cy="8677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>
              <a:solidFill>
                <a:schemeClr val="tx1"/>
              </a:solidFill>
            </a:endParaRPr>
          </a:p>
        </p:txBody>
      </p:sp>
      <p:sp>
        <p:nvSpPr>
          <p:cNvPr id="10" name="يساوي 9">
            <a:extLst>
              <a:ext uri="{FF2B5EF4-FFF2-40B4-BE49-F238E27FC236}">
                <a16:creationId xmlns:a16="http://schemas.microsoft.com/office/drawing/2014/main" id="{F34D0402-AFBF-4BEA-82AD-ED51F4F174E3}"/>
              </a:ext>
            </a:extLst>
          </p:cNvPr>
          <p:cNvSpPr/>
          <p:nvPr/>
        </p:nvSpPr>
        <p:spPr>
          <a:xfrm>
            <a:off x="4035879" y="1333696"/>
            <a:ext cx="1110343" cy="59715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68484A-253F-4CD5-A1B2-D2D029F9379E}"/>
              </a:ext>
            </a:extLst>
          </p:cNvPr>
          <p:cNvSpPr txBox="1"/>
          <p:nvPr/>
        </p:nvSpPr>
        <p:spPr>
          <a:xfrm>
            <a:off x="1455577" y="3193006"/>
            <a:ext cx="10580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/>
              <a:t>في البيت الخامس مقارنة بين فعل الزمان وفعل الإنسان . وضح ذلك 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3C2AAF-1A54-4EFF-B407-77A8A65F95CC}"/>
              </a:ext>
            </a:extLst>
          </p:cNvPr>
          <p:cNvSpPr txBox="1"/>
          <p:nvPr/>
        </p:nvSpPr>
        <p:spPr>
          <a:xfrm>
            <a:off x="235401" y="3901159"/>
            <a:ext cx="118685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فعل الزمان : ينبت القناة بطبيعته . أما فعل الإنسان يأخذ القناة ويركب فيها السنان لسفك الدماء وقتل البشر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0E270A4-40BE-420F-A94C-1815F0666BA3}"/>
              </a:ext>
            </a:extLst>
          </p:cNvPr>
          <p:cNvSpPr txBox="1"/>
          <p:nvPr/>
        </p:nvSpPr>
        <p:spPr>
          <a:xfrm>
            <a:off x="3004458" y="5017351"/>
            <a:ext cx="9032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/>
              <a:t>ما الصفة البشرية التي يشير إليها الشاعر في البيت الخامس ؟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B250F6-0FE9-416B-B519-69B208210181}"/>
              </a:ext>
            </a:extLst>
          </p:cNvPr>
          <p:cNvSpPr txBox="1"/>
          <p:nvPr/>
        </p:nvSpPr>
        <p:spPr>
          <a:xfrm>
            <a:off x="209940" y="5017350"/>
            <a:ext cx="24912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الشر والعدوان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910BB49-8D1A-4AA4-BAC2-1517FBD7B1D5}"/>
              </a:ext>
            </a:extLst>
          </p:cNvPr>
          <p:cNvSpPr txBox="1"/>
          <p:nvPr/>
        </p:nvSpPr>
        <p:spPr>
          <a:xfrm>
            <a:off x="5822303" y="5924939"/>
            <a:ext cx="62141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/>
              <a:t>نستخلص من البيت الخامس حكمة وهي :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1CE9E75-38B9-4742-8865-6FF996B3899C}"/>
              </a:ext>
            </a:extLst>
          </p:cNvPr>
          <p:cNvSpPr txBox="1"/>
          <p:nvPr/>
        </p:nvSpPr>
        <p:spPr>
          <a:xfrm>
            <a:off x="115078" y="5749307"/>
            <a:ext cx="57787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الحياة لا تستحق أن يؤذي الناس بعضهم البعض </a:t>
            </a:r>
          </a:p>
        </p:txBody>
      </p:sp>
    </p:spTree>
    <p:extLst>
      <p:ext uri="{BB962C8B-B14F-4D97-AF65-F5344CB8AC3E}">
        <p14:creationId xmlns:p14="http://schemas.microsoft.com/office/powerpoint/2010/main" val="24067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164AD1-1731-4658-B1F6-E9AC89D9B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09728"/>
            <a:ext cx="10168128" cy="6656832"/>
          </a:xfrm>
        </p:spPr>
        <p:txBody>
          <a:bodyPr/>
          <a:lstStyle/>
          <a:p>
            <a:pPr marL="0" indent="0">
              <a:buNone/>
            </a:pPr>
            <a:r>
              <a:rPr lang="ar-OM" sz="2800" dirty="0"/>
              <a:t>1ـ استخرج من البيت السادس كلمة بمعنى ( غاية أو هدف ) . </a:t>
            </a:r>
          </a:p>
          <a:p>
            <a:pPr marL="0" indent="0">
              <a:buNone/>
            </a:pPr>
            <a:endParaRPr lang="ar-OM" sz="2800" dirty="0"/>
          </a:p>
          <a:p>
            <a:pPr marL="0" indent="0">
              <a:buNone/>
            </a:pPr>
            <a:r>
              <a:rPr lang="ar-OM" sz="2800" dirty="0"/>
              <a:t>2ـ من المقصود بالفتى في البيت السابع ؟ وبما وصفه ؟ </a:t>
            </a:r>
          </a:p>
          <a:p>
            <a:pPr marL="0" indent="0">
              <a:buNone/>
            </a:pPr>
            <a:endParaRPr lang="ar-OM" sz="2800" dirty="0"/>
          </a:p>
          <a:p>
            <a:pPr marL="0" indent="0">
              <a:buNone/>
            </a:pPr>
            <a:r>
              <a:rPr lang="ar-OM" sz="2800" dirty="0"/>
              <a:t>3ـ استخرج من النص جمعين لمفرد واحد .</a:t>
            </a:r>
          </a:p>
          <a:p>
            <a:pPr marL="0" indent="0">
              <a:buNone/>
            </a:pPr>
            <a:r>
              <a:rPr lang="ar-OM" sz="2800" dirty="0"/>
              <a:t> </a:t>
            </a:r>
          </a:p>
          <a:p>
            <a:pPr marL="0" indent="0">
              <a:buNone/>
            </a:pPr>
            <a:r>
              <a:rPr lang="ar-OM" sz="2800" dirty="0"/>
              <a:t>4ـ يقول الرسول (ص) : (( لا تدابروا ، ولا تباغضوا ، وكونوا عباد الله إخواناً )) حدد البيت الذي سرّب فيه المتنبي معنى الحديث . </a:t>
            </a:r>
          </a:p>
          <a:p>
            <a:pPr marL="0" indent="0">
              <a:buNone/>
            </a:pPr>
            <a:endParaRPr lang="ar-OM" sz="2800" dirty="0"/>
          </a:p>
          <a:p>
            <a:pPr marL="0" indent="0">
              <a:buNone/>
            </a:pPr>
            <a:r>
              <a:rPr lang="ar-OM" sz="2800" dirty="0"/>
              <a:t>5ـ استخدم المتنبي ألفاظاً جعلت صورة الزمن في النص قاتمة . تتبع هذه الألفاظ في الأبيات : </a:t>
            </a:r>
          </a:p>
          <a:p>
            <a:pPr marL="0" indent="0">
              <a:buNone/>
            </a:pPr>
            <a:r>
              <a:rPr lang="ar-OM" sz="2800" dirty="0"/>
              <a:t>الثاني والثالث والرابع والسادس . </a:t>
            </a:r>
          </a:p>
          <a:p>
            <a:pPr marL="0" indent="0">
              <a:buNone/>
            </a:pPr>
            <a:endParaRPr lang="ar-OM" dirty="0"/>
          </a:p>
          <a:p>
            <a:pPr marL="0" indent="0">
              <a:buNone/>
            </a:pPr>
            <a:endParaRPr lang="ar-OM" dirty="0"/>
          </a:p>
        </p:txBody>
      </p:sp>
      <p:sp>
        <p:nvSpPr>
          <p:cNvPr id="2" name="TextBox 1"/>
          <p:cNvSpPr txBox="1"/>
          <p:nvPr/>
        </p:nvSpPr>
        <p:spPr>
          <a:xfrm>
            <a:off x="2255520" y="109728"/>
            <a:ext cx="76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3200" dirty="0">
                <a:solidFill>
                  <a:schemeClr val="accent2"/>
                </a:solidFill>
              </a:rPr>
              <a:t>مراد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" y="1682496"/>
            <a:ext cx="874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3200" dirty="0">
                <a:solidFill>
                  <a:schemeClr val="accent2"/>
                </a:solidFill>
              </a:rPr>
              <a:t>المتنبي ، بأنه شجاع ويضحي بحياته لا يقبل الذل والهوان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" y="2804160"/>
            <a:ext cx="631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3200" dirty="0">
                <a:solidFill>
                  <a:schemeClr val="accent2"/>
                </a:solidFill>
              </a:rPr>
              <a:t>النفوس والأنفس والمفرد منه ( نفس )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" y="4504426"/>
            <a:ext cx="75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6ـ ومراد النفوس أصغر من أن             نتعادى فيه وأن نتفانى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8176" y="5509748"/>
            <a:ext cx="15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تولوا بغصة</a:t>
            </a:r>
            <a:r>
              <a:rPr lang="ar-OM" sz="2800" dirty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17264" y="5502098"/>
            <a:ext cx="72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تكدر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6336" y="5509748"/>
            <a:ext cx="159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2800" dirty="0">
                <a:solidFill>
                  <a:schemeClr val="accent2"/>
                </a:solidFill>
              </a:rPr>
              <a:t>ريب الدهر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6179272"/>
            <a:ext cx="20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نتعادى ، نتفانى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187542"/>
            <a:ext cx="9964509" cy="6554634"/>
          </a:xfrm>
        </p:spPr>
        <p:txBody>
          <a:bodyPr>
            <a:normAutofit lnSpcReduction="10000"/>
          </a:bodyPr>
          <a:lstStyle/>
          <a:p>
            <a:r>
              <a:rPr lang="ar-OM" sz="2800" dirty="0"/>
              <a:t>6ـ يصور الشاعر في النص معاناته الشخصية مع الزمن إلا أنه استخدم صيغة الجمع . ما دلالة ذلك ؟ </a:t>
            </a:r>
          </a:p>
          <a:p>
            <a:endParaRPr lang="ar-OM" sz="2800" dirty="0"/>
          </a:p>
          <a:p>
            <a:r>
              <a:rPr lang="ar-OM" sz="2800" dirty="0"/>
              <a:t>7ـ استخدم المتنبي ألفاظاً تدل على الشكوى من الزمان والتبرم منه . استخرجها . وبين دلالتها . </a:t>
            </a:r>
          </a:p>
          <a:p>
            <a:endParaRPr lang="ar-OM" sz="2800" dirty="0"/>
          </a:p>
          <a:p>
            <a:r>
              <a:rPr lang="ar-OM" sz="2800" dirty="0"/>
              <a:t>8ـ عمد أبو الطيب في هذا النص إلى توظيف الحكمة . اكتب الحكمة الماثلة في البيت الثامن . </a:t>
            </a:r>
          </a:p>
          <a:p>
            <a:endParaRPr lang="ar-OM" sz="2800" dirty="0"/>
          </a:p>
          <a:p>
            <a:r>
              <a:rPr lang="ar-OM" sz="2800" dirty="0"/>
              <a:t>9ـ كلمة ( كالحات ) مضادها ....................... ومفرد كلمة ( المنايا ) ............... وتعني ..................</a:t>
            </a:r>
          </a:p>
          <a:p>
            <a:r>
              <a:rPr lang="ar-OM" sz="2800" dirty="0"/>
              <a:t>10ـ جمع كلمة ( قناة ) في البيت الخامس ..................</a:t>
            </a:r>
          </a:p>
          <a:p>
            <a:r>
              <a:rPr lang="ar-OM" sz="2800" dirty="0"/>
              <a:t>11ـ صاغ المتنبي حكمة في البيت السابع . بينها 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456" y="872246"/>
            <a:ext cx="925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لأن الشاعر أراد جعل تجربته عامة لكل الناس وأن المعاناة لا تخص شخصاً معيناً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6" y="2365248"/>
            <a:ext cx="986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ريب الدهر ، نتعادى ، غصة ، كدر ، تدل على الحزن واليأس المسيطر على الشاعر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56" y="3609868"/>
            <a:ext cx="865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إن الحياة لو تدوم لأحد لكن الشجاع أحق بخوضه الأخطار لكن الكل ميّت 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824" y="4133088"/>
            <a:ext cx="1243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باسمات ، مشرقات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712" y="4317753"/>
            <a:ext cx="7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3200" dirty="0">
                <a:solidFill>
                  <a:schemeClr val="accent2"/>
                </a:solidFill>
              </a:rPr>
              <a:t>منية</a:t>
            </a:r>
            <a:r>
              <a:rPr lang="ar-OM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7808" y="4794807"/>
            <a:ext cx="103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3200" dirty="0">
                <a:solidFill>
                  <a:schemeClr val="accent2"/>
                </a:solidFill>
              </a:rPr>
              <a:t>الموت</a:t>
            </a:r>
            <a:r>
              <a:rPr lang="ar-OM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09088" y="5136325"/>
            <a:ext cx="232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قنوات ، قِنا ، قِناء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456" y="6247198"/>
            <a:ext cx="900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الموت حق على الإنسان فالأفضل أن يموت شجاعاً ولا يرضى بالذل والهوان 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E42F2C-4337-4061-93C3-EA406760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120" y="150160"/>
            <a:ext cx="5702354" cy="918882"/>
          </a:xfrm>
        </p:spPr>
        <p:txBody>
          <a:bodyPr/>
          <a:lstStyle/>
          <a:p>
            <a:pPr algn="r"/>
            <a:r>
              <a:rPr lang="ar-OM" dirty="0"/>
              <a:t>عزة الإنسان وهو يواجه الصراع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0A5B6B6-0B8D-421D-A261-4F9E66059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1198880"/>
            <a:ext cx="11795760" cy="2794000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4325D-D05B-4A45-8EF5-9A4547F89752}"/>
              </a:ext>
            </a:extLst>
          </p:cNvPr>
          <p:cNvSpPr txBox="1"/>
          <p:nvPr/>
        </p:nvSpPr>
        <p:spPr>
          <a:xfrm>
            <a:off x="9847526" y="4297680"/>
            <a:ext cx="221239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400" dirty="0"/>
              <a:t>ـ بدٌّ : </a:t>
            </a:r>
          </a:p>
          <a:p>
            <a:pPr algn="r"/>
            <a:r>
              <a:rPr lang="ar-OM" sz="4400" dirty="0"/>
              <a:t>ـ العجز :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778A36-BA90-4E4A-8D71-C44ADDE2547A}"/>
              </a:ext>
            </a:extLst>
          </p:cNvPr>
          <p:cNvSpPr txBox="1"/>
          <p:nvPr/>
        </p:nvSpPr>
        <p:spPr>
          <a:xfrm>
            <a:off x="8702148" y="4251514"/>
            <a:ext cx="164332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مفر</a:t>
            </a:r>
            <a:r>
              <a:rPr lang="ar-OM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DE2573-742C-446A-BF9A-2E33501F615C}"/>
              </a:ext>
            </a:extLst>
          </p:cNvPr>
          <p:cNvSpPr txBox="1"/>
          <p:nvPr/>
        </p:nvSpPr>
        <p:spPr>
          <a:xfrm>
            <a:off x="8204200" y="5036344"/>
            <a:ext cx="1643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الضعف</a:t>
            </a:r>
            <a:r>
              <a:rPr lang="ar-OM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EDB89-B39B-48A9-99E1-34DE10B2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20" y="86958"/>
            <a:ext cx="1841554" cy="827442"/>
          </a:xfrm>
        </p:spPr>
        <p:txBody>
          <a:bodyPr/>
          <a:lstStyle/>
          <a:p>
            <a:r>
              <a:rPr lang="ar-OM" dirty="0"/>
              <a:t>الشرح /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6337DB-FC24-47C1-B000-22EF76AF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29361"/>
            <a:ext cx="11531600" cy="2286000"/>
          </a:xfrm>
        </p:spPr>
        <p:txBody>
          <a:bodyPr>
            <a:normAutofit/>
          </a:bodyPr>
          <a:lstStyle/>
          <a:p>
            <a:r>
              <a:rPr lang="ar-OM" sz="3600" dirty="0"/>
              <a:t>9ـ الموت واقع لا مفر منه فلتمت شجاع عزيزاً خيراً من أن تعيش ذليلاً مهاناً .</a:t>
            </a:r>
          </a:p>
          <a:p>
            <a:endParaRPr lang="ar-OM" sz="3600" dirty="0"/>
          </a:p>
          <a:p>
            <a:r>
              <a:rPr lang="ar-OM" sz="3600" dirty="0"/>
              <a:t>10ـ كل شيء يبدو للإنسان صعباً فإذا حصل يصبح سهلاً .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BAE93A3-79C5-4FB6-9F00-7C8039B5F7D1}"/>
              </a:ext>
            </a:extLst>
          </p:cNvPr>
          <p:cNvSpPr txBox="1"/>
          <p:nvPr/>
        </p:nvSpPr>
        <p:spPr>
          <a:xfrm>
            <a:off x="1016000" y="5628639"/>
            <a:ext cx="110845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بين كلمتي ( سهل ، صعب ) بينهما تضاد يوضح المعنى ويقويه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467664-BA4A-4BC8-BD49-1FBC237C3148}"/>
              </a:ext>
            </a:extLst>
          </p:cNvPr>
          <p:cNvSpPr txBox="1"/>
          <p:nvPr/>
        </p:nvSpPr>
        <p:spPr>
          <a:xfrm>
            <a:off x="8846874" y="3698834"/>
            <a:ext cx="2895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جماليات النص /</a:t>
            </a:r>
          </a:p>
        </p:txBody>
      </p:sp>
    </p:spTree>
    <p:extLst>
      <p:ext uri="{BB962C8B-B14F-4D97-AF65-F5344CB8AC3E}">
        <p14:creationId xmlns:p14="http://schemas.microsoft.com/office/powerpoint/2010/main" val="22171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EC3A66-55D9-41EF-8007-3C078A30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6" y="219456"/>
            <a:ext cx="10162096" cy="6547104"/>
          </a:xfrm>
        </p:spPr>
        <p:txBody>
          <a:bodyPr/>
          <a:lstStyle/>
          <a:p>
            <a:pPr marL="0" indent="0">
              <a:buNone/>
            </a:pPr>
            <a:r>
              <a:rPr lang="ar-OM" sz="2800" dirty="0"/>
              <a:t>1ـ  الفروسية بعد أساسي في شخصية المتنبي . بين مدى تأثيرها على معجم النص من خلال الأبيات : الخامس والسابع والثامن والتاسع . </a:t>
            </a:r>
          </a:p>
          <a:p>
            <a:pPr marL="0" indent="0">
              <a:buNone/>
            </a:pPr>
            <a:r>
              <a:rPr lang="ar-OM" sz="2800" dirty="0"/>
              <a:t>2- یشیر البیت العاشر إلى ثمرة العزیمة والتصمیم. </a:t>
            </a:r>
            <a:r>
              <a:rPr lang="ar-OM" sz="2800" dirty="0" err="1"/>
              <a:t>بین</a:t>
            </a:r>
            <a:r>
              <a:rPr lang="ar-OM" sz="2800" dirty="0"/>
              <a:t> ذلك .</a:t>
            </a:r>
          </a:p>
          <a:p>
            <a:pPr marL="0" indent="0">
              <a:buNone/>
            </a:pPr>
            <a:endParaRPr lang="ar-OM" dirty="0"/>
          </a:p>
          <a:p>
            <a:pPr marL="0" indent="0">
              <a:buNone/>
            </a:pPr>
            <a:endParaRPr lang="ar-OM" dirty="0"/>
          </a:p>
          <a:p>
            <a:pPr marL="0" indent="0">
              <a:buNone/>
            </a:pPr>
            <a:endParaRPr lang="ar-OM" dirty="0"/>
          </a:p>
          <a:p>
            <a:pPr marL="0" indent="0">
              <a:buNone/>
            </a:pPr>
            <a:r>
              <a:rPr lang="ar-OM" sz="2800" dirty="0"/>
              <a:t>3ـ كيف تحكم على شخصية المتنبي اعتماداً على الحكمة وانتشارها في أبياته ؟ عبر عن رأيك . </a:t>
            </a:r>
          </a:p>
          <a:p>
            <a:pPr marL="0" indent="0">
              <a:buNone/>
            </a:pPr>
            <a:endParaRPr lang="ar-OM" sz="2800" dirty="0"/>
          </a:p>
          <a:p>
            <a:pPr marL="0" indent="0">
              <a:buNone/>
            </a:pPr>
            <a:r>
              <a:rPr lang="ar-OM" sz="2800" dirty="0"/>
              <a:t>4ـ بِمَ تميز شعر المتنبي في هذه القصيدة ؟ </a:t>
            </a:r>
          </a:p>
          <a:p>
            <a:pPr marL="0" indent="0">
              <a:buNone/>
            </a:pPr>
            <a:r>
              <a:rPr lang="ar-OM" sz="2800" dirty="0"/>
              <a:t>5ـ ( كل شيء يبدو للإنسان صعباً فإذا حصل يصبح سهلاً ) عين من النص البيت الذي يشير إلى هذا المعنى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608" y="1743455"/>
            <a:ext cx="9290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 بالعزیمة والإصرار تھون الصعاب وتتحقق الأھداف، والنفس البشریة بطبیعتھا تستصعب الأمر؛ لكن عندما یتحقق تراه سھلا یسیرا؛لذلك اسع لتحقیق ھدفك ولا تستسلم للعقبات.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408" y="86563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قناة ، سنان ، المنايا ، الشجعان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64" y="3606384"/>
            <a:ext cx="8253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شخصية مميزة تتسم بالطموح والكبرياء والشجاعة ووجود الحكمة في أبياته تدل على تجربته العميقة في الحياة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" y="4648283"/>
            <a:ext cx="399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بالحزن واليأس الممزوج بالحكمة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96" y="616915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/>
                </a:solidFill>
              </a:rPr>
              <a:t>10ـ   كلُّ ما لم يكن من الصعبِ في الأنفس           سهلٌ فيها إذا هو كانا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760" y="610862"/>
            <a:ext cx="530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https://wordwall.net/play/8459/721/875</a:t>
            </a:r>
            <a:endParaRPr lang="ar-OM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0150" y="2086094"/>
            <a:ext cx="4742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https://wordwall.net/play/24610/306/648</a:t>
            </a:r>
            <a:endParaRPr lang="ar-OM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2693988"/>
            <a:ext cx="7453504" cy="403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30928"/>
      </p:ext>
    </p:extLst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B9E0EE2-6823-4CD6-B0D8-160D0F3F1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A7A8F80-D6A6-4634-AC10-6DCD3DE32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871" y="4841439"/>
            <a:ext cx="2726581" cy="1427584"/>
          </a:xfrm>
        </p:spPr>
        <p:txBody>
          <a:bodyPr/>
          <a:lstStyle/>
          <a:p>
            <a:r>
              <a:rPr lang="ar-OM" dirty="0">
                <a:solidFill>
                  <a:schemeClr val="bg1"/>
                </a:solidFill>
              </a:rPr>
              <a:t>للمتنبي</a:t>
            </a:r>
            <a:r>
              <a:rPr lang="ar-OM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E766D8D-98F8-422E-BB6C-09EFE9156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43230"/>
            <a:ext cx="1990405" cy="126896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34DE195-7758-4EDE-89CF-8E010E32AD7B}"/>
              </a:ext>
            </a:extLst>
          </p:cNvPr>
          <p:cNvSpPr/>
          <p:nvPr/>
        </p:nvSpPr>
        <p:spPr>
          <a:xfrm>
            <a:off x="3601617" y="2785440"/>
            <a:ext cx="55423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لوحة الزمن </a:t>
            </a:r>
          </a:p>
        </p:txBody>
      </p:sp>
    </p:spTree>
    <p:extLst>
      <p:ext uri="{BB962C8B-B14F-4D97-AF65-F5344CB8AC3E}">
        <p14:creationId xmlns:p14="http://schemas.microsoft.com/office/powerpoint/2010/main" val="35675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A0C9074-424F-4339-B97D-95E13296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" y="93306"/>
            <a:ext cx="11896530" cy="6643396"/>
          </a:xfrm>
        </p:spPr>
      </p:pic>
    </p:spTree>
    <p:extLst>
      <p:ext uri="{BB962C8B-B14F-4D97-AF65-F5344CB8AC3E}">
        <p14:creationId xmlns:p14="http://schemas.microsoft.com/office/powerpoint/2010/main" val="10895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200px-Missing_phot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5" y="281142"/>
            <a:ext cx="1971430" cy="18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8E77874A-BFFC-4838-8EB1-F2D83727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65" y="359257"/>
            <a:ext cx="2513635" cy="951722"/>
          </a:xfrm>
        </p:spPr>
        <p:txBody>
          <a:bodyPr/>
          <a:lstStyle/>
          <a:p>
            <a:pPr algn="ctr"/>
            <a:r>
              <a:rPr lang="ar-OM" sz="4800" dirty="0">
                <a:solidFill>
                  <a:schemeClr val="tx1"/>
                </a:solidFill>
              </a:rPr>
              <a:t>بطاقة النص </a:t>
            </a:r>
            <a:endParaRPr lang="ar-OM" sz="4800" dirty="0">
              <a:solidFill>
                <a:schemeClr val="bg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AF6363-3795-40B1-9EFE-66A80DD49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" y="4462272"/>
            <a:ext cx="5352288" cy="2245961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DAC192-B808-4C29-98C0-40AFF393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944" y="139960"/>
            <a:ext cx="5245545" cy="6516872"/>
          </a:xfrm>
        </p:spPr>
        <p:txBody>
          <a:bodyPr>
            <a:noAutofit/>
          </a:bodyPr>
          <a:lstStyle/>
          <a:p>
            <a:r>
              <a:rPr lang="ar-OM" sz="3600" b="1" dirty="0"/>
              <a:t>قائل النص : </a:t>
            </a:r>
          </a:p>
          <a:p>
            <a:r>
              <a:rPr lang="ar-OM" sz="3600" b="1" dirty="0"/>
              <a:t>نوع النص : </a:t>
            </a:r>
          </a:p>
          <a:p>
            <a:r>
              <a:rPr lang="ar-OM" sz="3600" b="1" dirty="0"/>
              <a:t>قافية النص :</a:t>
            </a:r>
          </a:p>
          <a:p>
            <a:r>
              <a:rPr lang="ar-OM" sz="3600" b="1" dirty="0"/>
              <a:t>عاطفة النص :</a:t>
            </a:r>
          </a:p>
          <a:p>
            <a:r>
              <a:rPr lang="ar-OM" sz="3600" b="1" dirty="0"/>
              <a:t>جو النص ومناسبته وغرضه:</a:t>
            </a:r>
          </a:p>
          <a:p>
            <a:r>
              <a:rPr lang="ar-OM" sz="3600" b="1" dirty="0"/>
              <a:t>الفكرة العامة للنص : </a:t>
            </a:r>
          </a:p>
          <a:p>
            <a:r>
              <a:rPr lang="ar-OM" sz="3600" b="1" dirty="0"/>
              <a:t>الهيكل الموضوعي للنص </a:t>
            </a:r>
            <a:r>
              <a:rPr lang="ar-OM" sz="3600" dirty="0"/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6176" y="232684"/>
            <a:ext cx="515721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OM" sz="2800" b="1" dirty="0">
                <a:solidFill>
                  <a:schemeClr val="accent1"/>
                </a:solidFill>
              </a:rPr>
              <a:t>أحمد بن الحسين الكوفي أبو الطيب المتنبي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3780" y="956554"/>
            <a:ext cx="184721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chemeClr val="accent1"/>
                </a:solidFill>
              </a:rPr>
              <a:t>شعر عمودي</a:t>
            </a:r>
            <a:r>
              <a:rPr lang="ar-OM" sz="2800" b="1" dirty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577" y="1618934"/>
            <a:ext cx="87416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OM" sz="2800" b="1" dirty="0">
                <a:solidFill>
                  <a:schemeClr val="accent1"/>
                </a:solidFill>
              </a:rPr>
              <a:t>القافية (الروي) نون ممدودة والمد يناسب لروح الأسف والحسرة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2784" y="3652617"/>
            <a:ext cx="591312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OM" sz="3200" b="1" dirty="0">
                <a:solidFill>
                  <a:schemeClr val="accent1"/>
                </a:solidFill>
              </a:rPr>
              <a:t>بيان تجربة المتنبي في الحياة ومعاناته فيها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0544" y="2243328"/>
            <a:ext cx="195072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OM" sz="2800" b="1" dirty="0">
                <a:solidFill>
                  <a:schemeClr val="accent1"/>
                </a:solidFill>
              </a:rPr>
              <a:t>الحزن والأسى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576" y="2170086"/>
            <a:ext cx="573024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OM" sz="2800" b="1" dirty="0">
                <a:solidFill>
                  <a:schemeClr val="accent1"/>
                </a:solidFill>
              </a:rPr>
              <a:t>نظم الشاعر هذه القصيدة في فترة صعبة في حياته لخص فيها تجاربه في الحياة ليصدر لنا حكم ليس لنا إلا التسليم بها .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7776" y="5116472"/>
            <a:ext cx="4486656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OM" sz="2800" b="1" dirty="0">
                <a:solidFill>
                  <a:schemeClr val="accent1"/>
                </a:solidFill>
              </a:rPr>
              <a:t>انقسم إلى قسمين : </a:t>
            </a:r>
          </a:p>
          <a:p>
            <a:pPr algn="r"/>
            <a:r>
              <a:rPr lang="ar-OM" sz="2800" b="1" dirty="0">
                <a:solidFill>
                  <a:schemeClr val="accent1"/>
                </a:solidFill>
              </a:rPr>
              <a:t>1ـ صراع الإنسان مع الزمن </a:t>
            </a:r>
          </a:p>
          <a:p>
            <a:pPr algn="r"/>
            <a:r>
              <a:rPr lang="ar-OM" sz="2800" b="1" dirty="0">
                <a:solidFill>
                  <a:schemeClr val="accent1"/>
                </a:solidFill>
              </a:rPr>
              <a:t>2ـ صراع الإنسان مع بني جنسه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D3B2235-325B-4319-8D80-D17144A8A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0465" cy="3862873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DD1161A-35F9-41F6-8A77-4E6BFD862C42}"/>
              </a:ext>
            </a:extLst>
          </p:cNvPr>
          <p:cNvSpPr txBox="1"/>
          <p:nvPr/>
        </p:nvSpPr>
        <p:spPr>
          <a:xfrm>
            <a:off x="5355770" y="4058817"/>
            <a:ext cx="67646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/>
              <a:t>علاقة الإنسان بالزمن وآثار هذه العلاقة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8571711-5A4B-42F1-B882-10F5AFD6252E}"/>
              </a:ext>
            </a:extLst>
          </p:cNvPr>
          <p:cNvSpPr txBox="1"/>
          <p:nvPr/>
        </p:nvSpPr>
        <p:spPr>
          <a:xfrm>
            <a:off x="10319657" y="4861249"/>
            <a:ext cx="16141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/>
              <a:t>صحب: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7B28906-D9A5-4E58-9FDC-FC2BB255C634}"/>
              </a:ext>
            </a:extLst>
          </p:cNvPr>
          <p:cNvSpPr txBox="1"/>
          <p:nvPr/>
        </p:nvSpPr>
        <p:spPr>
          <a:xfrm>
            <a:off x="10394302" y="5775649"/>
            <a:ext cx="1614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/>
              <a:t>عناهم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F2C8155-ADFA-423E-8C64-76758604E705}"/>
              </a:ext>
            </a:extLst>
          </p:cNvPr>
          <p:cNvSpPr txBox="1"/>
          <p:nvPr/>
        </p:nvSpPr>
        <p:spPr>
          <a:xfrm>
            <a:off x="6904652" y="4908368"/>
            <a:ext cx="18754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/>
              <a:t>تكدر :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80191E-D8BD-4124-9145-6CB89D5AF655}"/>
              </a:ext>
            </a:extLst>
          </p:cNvPr>
          <p:cNvSpPr txBox="1"/>
          <p:nvPr/>
        </p:nvSpPr>
        <p:spPr>
          <a:xfrm>
            <a:off x="6022911" y="5757919"/>
            <a:ext cx="25472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/>
              <a:t>ريب الدهر :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E780675-40C5-49C8-A4BA-ADCF3700C6F6}"/>
              </a:ext>
            </a:extLst>
          </p:cNvPr>
          <p:cNvSpPr txBox="1"/>
          <p:nvPr/>
        </p:nvSpPr>
        <p:spPr>
          <a:xfrm>
            <a:off x="1674845" y="5373969"/>
            <a:ext cx="20713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/>
              <a:t>الإحسان :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B54C14-191E-4859-AA79-605857DD14C8}"/>
              </a:ext>
            </a:extLst>
          </p:cNvPr>
          <p:cNvSpPr txBox="1"/>
          <p:nvPr/>
        </p:nvSpPr>
        <p:spPr>
          <a:xfrm>
            <a:off x="8910735" y="4843519"/>
            <a:ext cx="17541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رافق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ED05582-3830-44C2-BCF3-924E49E67B0B}"/>
              </a:ext>
            </a:extLst>
          </p:cNvPr>
          <p:cNvSpPr txBox="1"/>
          <p:nvPr/>
        </p:nvSpPr>
        <p:spPr>
          <a:xfrm>
            <a:off x="8640148" y="5757919"/>
            <a:ext cx="18754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أتعبهم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B82B595-90AD-4D3C-9898-2F56250C25E3}"/>
              </a:ext>
            </a:extLst>
          </p:cNvPr>
          <p:cNvSpPr txBox="1"/>
          <p:nvPr/>
        </p:nvSpPr>
        <p:spPr>
          <a:xfrm>
            <a:off x="3044891" y="4878361"/>
            <a:ext cx="3990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تسيىء</a:t>
            </a:r>
            <a:r>
              <a:rPr lang="ar-OM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وتحزن وتفسد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BC5C5EA-D998-4F79-ABDF-4C9CAC372763}"/>
              </a:ext>
            </a:extLst>
          </p:cNvPr>
          <p:cNvSpPr txBox="1"/>
          <p:nvPr/>
        </p:nvSpPr>
        <p:spPr>
          <a:xfrm>
            <a:off x="3480318" y="5697905"/>
            <a:ext cx="27805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حوادث الزمان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74C30E6-88C0-49DD-9A64-8DA0BECE11B2}"/>
              </a:ext>
            </a:extLst>
          </p:cNvPr>
          <p:cNvSpPr txBox="1"/>
          <p:nvPr/>
        </p:nvSpPr>
        <p:spPr>
          <a:xfrm>
            <a:off x="312575" y="5232304"/>
            <a:ext cx="15177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الجميل أو المعروف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DAF9188-F1F7-4D7E-B841-4FF20FAE4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890" y="3905434"/>
            <a:ext cx="1434565" cy="9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4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4E3C70-882D-4592-9A6C-E1DE6737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720" y="75846"/>
            <a:ext cx="1838960" cy="817282"/>
          </a:xfrm>
        </p:spPr>
        <p:txBody>
          <a:bodyPr/>
          <a:lstStyle/>
          <a:p>
            <a:r>
              <a:rPr lang="ar-OM" dirty="0"/>
              <a:t>الشرح /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B97921-AB24-4131-8E90-C9A6D75A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" y="75847"/>
            <a:ext cx="1670685" cy="106424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37D2C44-09C6-5629-FC5A-A24240469CDE}"/>
              </a:ext>
            </a:extLst>
          </p:cNvPr>
          <p:cNvSpPr txBox="1"/>
          <p:nvPr/>
        </p:nvSpPr>
        <p:spPr>
          <a:xfrm>
            <a:off x="345116" y="956582"/>
            <a:ext cx="1171924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>
                <a:solidFill>
                  <a:schemeClr val="accent3">
                    <a:lumMod val="75000"/>
                  </a:schemeClr>
                </a:solidFill>
              </a:rPr>
              <a:t>في هذه الأبيات يعرض المتنبي لحقيقة الدهر من وجهة نظره المتشائمة ، حيث إنه يرى الدهر مصدر الحوادث والمصائب لكل الناس على مر العصور .</a:t>
            </a:r>
          </a:p>
          <a:p>
            <a:pPr algn="r"/>
            <a:r>
              <a:rPr lang="ar-OM" sz="3200" dirty="0"/>
              <a:t>1ـ قد صحب الناس زمانهم قبلنا وأتعبهم في شأنه الذي أتعبنا . يريد أن كل الناس قد أتعبهم الزمان وأصابهم بالهموم والأحزان 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3112D17-4C9E-0C76-C669-4D2F73C8E3F2}"/>
              </a:ext>
            </a:extLst>
          </p:cNvPr>
          <p:cNvSpPr txBox="1"/>
          <p:nvPr/>
        </p:nvSpPr>
        <p:spPr>
          <a:xfrm>
            <a:off x="366071" y="2947063"/>
            <a:ext cx="116330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/>
              <a:t>2ـ لقد صحبوا الزمان ، ثم ماتوا بغصة ، لم يبلغوا ما أملوا من الزمان وإن كان قد فرحهم حينا ، فقد نغصهم أكثر مما فرحهم . والمعنى : يريد أن أحداً لم ينل مراده من الزمان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3C0ACC-BAF2-4D0A-022A-EF358667FC1D}"/>
              </a:ext>
            </a:extLst>
          </p:cNvPr>
          <p:cNvSpPr txBox="1"/>
          <p:nvPr/>
        </p:nvSpPr>
        <p:spPr>
          <a:xfrm>
            <a:off x="764179" y="6045837"/>
            <a:ext cx="114579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dirty="0"/>
              <a:t>4ـ يتعجب الشاعر كيف أن الناس لا ترحم بعضها فتشارك الدهر في مصائبه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27ADC0-2FC7-A043-922A-9FF3DB94C833}"/>
              </a:ext>
            </a:extLst>
          </p:cNvPr>
          <p:cNvSpPr txBox="1"/>
          <p:nvPr/>
        </p:nvSpPr>
        <p:spPr>
          <a:xfrm>
            <a:off x="832603" y="4701389"/>
            <a:ext cx="112527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/>
              <a:t>3ـ إن الدهر إن أحسن أولاً ، كدر وأساء آخراً ، هذه عادته يعطي ثم يرجع وإذا أحسن لا يتم الإحسان </a:t>
            </a:r>
            <a:r>
              <a:rPr lang="ar-OM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10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8B15DA-D988-48A2-84B8-68BFB3EC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80" y="76798"/>
            <a:ext cx="2136194" cy="868082"/>
          </a:xfrm>
        </p:spPr>
        <p:txBody>
          <a:bodyPr/>
          <a:lstStyle/>
          <a:p>
            <a:r>
              <a:rPr lang="ar-OM" dirty="0"/>
              <a:t>الجماليات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FC1BB3-0CC3-4322-9BE5-0C6E591D1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160" y="1209040"/>
            <a:ext cx="5415280" cy="4380914"/>
          </a:xfrm>
        </p:spPr>
        <p:txBody>
          <a:bodyPr>
            <a:normAutofit fontScale="92500" lnSpcReduction="20000"/>
          </a:bodyPr>
          <a:lstStyle/>
          <a:p>
            <a:r>
              <a:rPr lang="ar-OM" sz="4000" dirty="0"/>
              <a:t>صحب الناس قبلنا ذا الزمانا ..</a:t>
            </a:r>
          </a:p>
          <a:p>
            <a:endParaRPr lang="ar-OM" sz="4000" dirty="0"/>
          </a:p>
          <a:p>
            <a:r>
              <a:rPr lang="ar-OM" sz="4000" dirty="0"/>
              <a:t>ربما تحسن الصنيع لياليه</a:t>
            </a:r>
          </a:p>
          <a:p>
            <a:endParaRPr lang="ar-OM" sz="4000" dirty="0"/>
          </a:p>
          <a:p>
            <a:r>
              <a:rPr lang="ar-OM" sz="4000" dirty="0"/>
              <a:t>تكدر </a:t>
            </a:r>
            <a:r>
              <a:rPr lang="ar-OM" sz="4000" dirty="0" err="1"/>
              <a:t>الإحسانا</a:t>
            </a:r>
            <a:r>
              <a:rPr lang="ar-OM" sz="4000" dirty="0"/>
              <a:t> ..</a:t>
            </a:r>
          </a:p>
          <a:p>
            <a:endParaRPr lang="ar-OM" sz="4000" dirty="0"/>
          </a:p>
          <a:p>
            <a:r>
              <a:rPr lang="ar-OM" sz="4000" dirty="0"/>
              <a:t>تحسن ـ تكدر ..</a:t>
            </a:r>
          </a:p>
          <a:p>
            <a:endParaRPr lang="ar-OM" sz="40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12DD0E6-0FD6-4C71-98DA-9F9EE37FB3C0}"/>
              </a:ext>
            </a:extLst>
          </p:cNvPr>
          <p:cNvSpPr txBox="1"/>
          <p:nvPr/>
        </p:nvSpPr>
        <p:spPr>
          <a:xfrm>
            <a:off x="528320" y="1209040"/>
            <a:ext cx="5923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شبه الزمان بإنسان يصاحب الناس ويتعبهم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19CA921-6E8A-4737-A18C-4CDF2E0313FA}"/>
              </a:ext>
            </a:extLst>
          </p:cNvPr>
          <p:cNvSpPr txBox="1"/>
          <p:nvPr/>
        </p:nvSpPr>
        <p:spPr>
          <a:xfrm>
            <a:off x="-208280" y="2724135"/>
            <a:ext cx="7396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أسلوب يفيد التقليل ، شبه الليالي بإنسان </a:t>
            </a:r>
            <a:r>
              <a:rPr lang="ar-OM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يسيىء</a:t>
            </a:r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90ECC4-64DC-4A6A-883B-ABB5E88CA9E3}"/>
              </a:ext>
            </a:extLst>
          </p:cNvPr>
          <p:cNvSpPr txBox="1"/>
          <p:nvPr/>
        </p:nvSpPr>
        <p:spPr>
          <a:xfrm>
            <a:off x="2875281" y="3602620"/>
            <a:ext cx="5913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شبه الإحسان بالماء الذي يكدر ويعكر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AC3CA2A-22A5-49B3-9FF3-A9E09B51DC4D}"/>
              </a:ext>
            </a:extLst>
          </p:cNvPr>
          <p:cNvSpPr txBox="1"/>
          <p:nvPr/>
        </p:nvSpPr>
        <p:spPr>
          <a:xfrm>
            <a:off x="5105400" y="5048187"/>
            <a:ext cx="396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تضاد ( يوضح المعنى )</a:t>
            </a:r>
          </a:p>
        </p:txBody>
      </p:sp>
    </p:spTree>
    <p:extLst>
      <p:ext uri="{BB962C8B-B14F-4D97-AF65-F5344CB8AC3E}">
        <p14:creationId xmlns:p14="http://schemas.microsoft.com/office/powerpoint/2010/main" val="39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2E5B0E-28D9-4208-9E62-E0B43F74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7" y="88641"/>
            <a:ext cx="11980505" cy="668071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837526-B932-4012-8AC3-6FE1C37744B6}"/>
              </a:ext>
            </a:extLst>
          </p:cNvPr>
          <p:cNvSpPr txBox="1"/>
          <p:nvPr/>
        </p:nvSpPr>
        <p:spPr>
          <a:xfrm>
            <a:off x="7231224" y="705864"/>
            <a:ext cx="47586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>
                <a:solidFill>
                  <a:schemeClr val="accent1"/>
                </a:solidFill>
              </a:rPr>
              <a:t>ماذا يفعل الزمان بالناس ؟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FD715A3-7F7B-47C1-A013-5872EE0A5AD6}"/>
              </a:ext>
            </a:extLst>
          </p:cNvPr>
          <p:cNvSpPr txBox="1"/>
          <p:nvPr/>
        </p:nvSpPr>
        <p:spPr>
          <a:xfrm>
            <a:off x="1670180" y="802471"/>
            <a:ext cx="57196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>
                <a:solidFill>
                  <a:schemeClr val="bg1"/>
                </a:solidFill>
              </a:rPr>
              <a:t>يختبرهم ويبتليهم بالمحن والهموم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7117DA4-8C28-4801-9D9E-0351C4B6F020}"/>
              </a:ext>
            </a:extLst>
          </p:cNvPr>
          <p:cNvSpPr txBox="1"/>
          <p:nvPr/>
        </p:nvSpPr>
        <p:spPr>
          <a:xfrm>
            <a:off x="3965510" y="1500969"/>
            <a:ext cx="80243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1"/>
                </a:solidFill>
              </a:rPr>
              <a:t>ما الذي يعاني منه الشاعر كما يتبين لك من القصيدة ؟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D4EB777-68DD-4770-9548-90DA9DE6A052}"/>
              </a:ext>
            </a:extLst>
          </p:cNvPr>
          <p:cNvSpPr txBox="1"/>
          <p:nvPr/>
        </p:nvSpPr>
        <p:spPr>
          <a:xfrm>
            <a:off x="326572" y="2234519"/>
            <a:ext cx="774751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dirty="0">
                <a:solidFill>
                  <a:schemeClr val="bg1"/>
                </a:solidFill>
              </a:rPr>
              <a:t>المحن الذي تعرض لها بعد أن عكر الزمان صفو حياته ومعاناته مع سيف الدولة ثم اتجه إلى مصر وغدر كافور الإخشيدي له فتجرع مرارة الزمن وقسوته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33FFAC-AB6B-44D0-8F54-9B56DE1C31AD}"/>
              </a:ext>
            </a:extLst>
          </p:cNvPr>
          <p:cNvSpPr txBox="1"/>
          <p:nvPr/>
        </p:nvSpPr>
        <p:spPr>
          <a:xfrm>
            <a:off x="2889504" y="124723"/>
            <a:ext cx="9100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1"/>
                </a:solidFill>
              </a:rPr>
              <a:t>يبين الشاعر في الأبيات الأولى علاقة الإنسان مع ............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7A6AFF-9DB3-4BDF-9FEE-12F8261A6B43}"/>
              </a:ext>
            </a:extLst>
          </p:cNvPr>
          <p:cNvSpPr txBox="1"/>
          <p:nvPr/>
        </p:nvSpPr>
        <p:spPr>
          <a:xfrm>
            <a:off x="326572" y="3804179"/>
            <a:ext cx="719390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1"/>
                </a:solidFill>
              </a:rPr>
              <a:t>ما يتجرعه الإنسان من مرارة العيش تعبير يراد به : ( الغصة ـ الكدر ـ الريب ـ الهوان ) تخير الصواب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4F1AF7-3AE3-428C-B1C9-1AF3369DABA5}"/>
              </a:ext>
            </a:extLst>
          </p:cNvPr>
          <p:cNvSpPr txBox="1"/>
          <p:nvPr/>
        </p:nvSpPr>
        <p:spPr>
          <a:xfrm>
            <a:off x="345233" y="5626891"/>
            <a:ext cx="101050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>
                <a:solidFill>
                  <a:schemeClr val="accent1"/>
                </a:solidFill>
              </a:rPr>
              <a:t>أشار المتنبي إلى كلمة بمعنى ( تُنغص ) هي : .........................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0EB08A3-5EE7-45CD-894A-BA36A04476D9}"/>
              </a:ext>
            </a:extLst>
          </p:cNvPr>
          <p:cNvSpPr txBox="1"/>
          <p:nvPr/>
        </p:nvSpPr>
        <p:spPr>
          <a:xfrm>
            <a:off x="8294913" y="2297922"/>
            <a:ext cx="35985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/>
              <a:t>للدهر طبيعة لا تتغير . وضحي ذلك من خلال البيت الثالث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95826E1-7505-47D5-B020-3ADD6A53411D}"/>
              </a:ext>
            </a:extLst>
          </p:cNvPr>
          <p:cNvSpPr txBox="1"/>
          <p:nvPr/>
        </p:nvSpPr>
        <p:spPr>
          <a:xfrm>
            <a:off x="7759958" y="4357396"/>
            <a:ext cx="42298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2800" dirty="0"/>
              <a:t>من طبيعة الدهر بأن فيه الفرح والحزن من سره زمن </a:t>
            </a:r>
            <a:r>
              <a:rPr lang="ar-OM" sz="2800" dirty="0" err="1"/>
              <a:t>ساءته</a:t>
            </a:r>
            <a:r>
              <a:rPr lang="ar-OM" sz="2800" dirty="0"/>
              <a:t> أزمان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9814" y="88641"/>
            <a:ext cx="123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3600" dirty="0">
                <a:solidFill>
                  <a:schemeClr val="bg1"/>
                </a:solidFill>
              </a:rPr>
              <a:t>الزمن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1754" y="4912174"/>
            <a:ext cx="159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3600" dirty="0">
                <a:solidFill>
                  <a:schemeClr val="bg1"/>
                </a:solidFill>
              </a:rPr>
              <a:t>الغصة</a:t>
            </a:r>
            <a:r>
              <a:rPr lang="ar-OM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2640" y="543763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3600" dirty="0">
                <a:solidFill>
                  <a:schemeClr val="bg1"/>
                </a:solidFill>
              </a:rPr>
              <a:t>تكدر</a:t>
            </a:r>
            <a:r>
              <a:rPr lang="ar-OM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631B6B-E95E-4B86-AB83-ABFB4FAD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6" y="13013"/>
            <a:ext cx="10364010" cy="1931253"/>
          </a:xfrm>
        </p:spPr>
        <p:txBody>
          <a:bodyPr>
            <a:normAutofit/>
          </a:bodyPr>
          <a:lstStyle/>
          <a:p>
            <a:r>
              <a:rPr lang="ar-OM" sz="3200" dirty="0">
                <a:solidFill>
                  <a:schemeClr val="bg1"/>
                </a:solidFill>
              </a:rPr>
              <a:t>قال أبو البقاء </a:t>
            </a:r>
            <a:r>
              <a:rPr lang="ar-OM" sz="3200" dirty="0" err="1">
                <a:solidFill>
                  <a:schemeClr val="bg1"/>
                </a:solidFill>
              </a:rPr>
              <a:t>الرندي</a:t>
            </a:r>
            <a:r>
              <a:rPr lang="ar-OM" sz="3200" dirty="0">
                <a:solidFill>
                  <a:schemeClr val="bg1"/>
                </a:solidFill>
              </a:rPr>
              <a:t> : </a:t>
            </a:r>
          </a:p>
          <a:p>
            <a:r>
              <a:rPr lang="ar-OM" sz="3200" dirty="0">
                <a:solidFill>
                  <a:schemeClr val="bg1"/>
                </a:solidFill>
              </a:rPr>
              <a:t>هي الأمور كما شاهدتها دول                 من سره زمن </a:t>
            </a:r>
            <a:r>
              <a:rPr lang="ar-OM" sz="3200" dirty="0" err="1">
                <a:solidFill>
                  <a:schemeClr val="bg1"/>
                </a:solidFill>
              </a:rPr>
              <a:t>ساءته</a:t>
            </a:r>
            <a:r>
              <a:rPr lang="ar-OM" sz="3200" dirty="0">
                <a:solidFill>
                  <a:schemeClr val="bg1"/>
                </a:solidFill>
              </a:rPr>
              <a:t> أزمان </a:t>
            </a:r>
          </a:p>
          <a:p>
            <a:r>
              <a:rPr lang="ar-OM" sz="3200" dirty="0">
                <a:solidFill>
                  <a:schemeClr val="bg1"/>
                </a:solidFill>
              </a:rPr>
              <a:t>حددْ من أبيات المتنبي البيت الذي يوافق معنى البيت السابق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3F2281-D43A-4E4F-A8B1-BE9E86AA8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9" y="1944266"/>
            <a:ext cx="11793893" cy="4683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7FC36B2-B7CF-4D98-AC9B-2A50BE2B63C9}"/>
              </a:ext>
            </a:extLst>
          </p:cNvPr>
          <p:cNvSpPr txBox="1"/>
          <p:nvPr/>
        </p:nvSpPr>
        <p:spPr>
          <a:xfrm>
            <a:off x="-205677" y="2024743"/>
            <a:ext cx="1094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/>
              <a:t>3 ـ ربما تحسنُ الصنيع لياليه        ولكن تكـــدرُ </a:t>
            </a:r>
            <a:r>
              <a:rPr lang="ar-OM" sz="4000" dirty="0" err="1"/>
              <a:t>الإحسانــا</a:t>
            </a:r>
            <a:r>
              <a:rPr lang="ar-OM" sz="4000" dirty="0"/>
              <a:t>     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463711C-4F73-4F57-B654-381C492A300F}"/>
              </a:ext>
            </a:extLst>
          </p:cNvPr>
          <p:cNvSpPr txBox="1"/>
          <p:nvPr/>
        </p:nvSpPr>
        <p:spPr>
          <a:xfrm>
            <a:off x="5123654" y="4991771"/>
            <a:ext cx="66527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600" dirty="0"/>
              <a:t>نستخلص الحكمة من الأبيات الأولى وهي :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A657C9E-0A9D-4188-814F-D15189D504DD}"/>
              </a:ext>
            </a:extLst>
          </p:cNvPr>
          <p:cNvSpPr txBox="1"/>
          <p:nvPr/>
        </p:nvSpPr>
        <p:spPr>
          <a:xfrm>
            <a:off x="359226" y="5779225"/>
            <a:ext cx="113926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4000" dirty="0">
                <a:solidFill>
                  <a:schemeClr val="accent3">
                    <a:lumMod val="75000"/>
                  </a:schemeClr>
                </a:solidFill>
              </a:rPr>
              <a:t>أن كل الناس يعانون في هذه الحياة وأيام المعاناة أكثر من أيام السعادة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1968" y="3584448"/>
            <a:ext cx="898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3200" dirty="0"/>
              <a:t>عين كلمة أفادت التقليل وأخرى أفادت الاستدراك في البيت الثالث 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68281" y="4286250"/>
            <a:ext cx="665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التقليل ( ربما ) ـ       الاستدراك ( لكن )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1442</Words>
  <Application>Microsoft Office PowerPoint</Application>
  <PresentationFormat>شاشة عريضة</PresentationFormat>
  <Paragraphs>185</Paragraphs>
  <Slides>20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أيون</vt:lpstr>
      <vt:lpstr>أنا الذي نظر الأعمى إلى أدبي    وأسمعت كلماتي من به صمم  وما الدهر إلا من رواة قصائدي إذا قلت شعرا أصبح منشدا </vt:lpstr>
      <vt:lpstr>للمتنبي </vt:lpstr>
      <vt:lpstr>عرض تقديمي في PowerPoint</vt:lpstr>
      <vt:lpstr>بطاقة النص </vt:lpstr>
      <vt:lpstr>عرض تقديمي في PowerPoint</vt:lpstr>
      <vt:lpstr>الشرح /</vt:lpstr>
      <vt:lpstr>الجماليات : </vt:lpstr>
      <vt:lpstr>عرض تقديمي في PowerPoint</vt:lpstr>
      <vt:lpstr>عرض تقديمي في PowerPoint</vt:lpstr>
      <vt:lpstr>صراع الإنسان مع بني جنسه </vt:lpstr>
      <vt:lpstr>الشرح /</vt:lpstr>
      <vt:lpstr>جماليات النص /</vt:lpstr>
      <vt:lpstr>عرض تقديمي في PowerPoint</vt:lpstr>
      <vt:lpstr>عرض تقديمي في PowerPoint</vt:lpstr>
      <vt:lpstr>عرض تقديمي في PowerPoint</vt:lpstr>
      <vt:lpstr>عزة الإنسان وهو يواجه الصراع </vt:lpstr>
      <vt:lpstr>الشرح /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للمتنبي </dc:title>
  <dc:creator>windows</dc:creator>
  <cp:lastModifiedBy>عبدالله الجلنداني</cp:lastModifiedBy>
  <cp:revision>35</cp:revision>
  <dcterms:created xsi:type="dcterms:W3CDTF">2021-11-11T18:27:30Z</dcterms:created>
  <dcterms:modified xsi:type="dcterms:W3CDTF">2024-10-20T02:18:36Z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5af2f3-15c0-42f7-aff1-8120ca254967_Enabled">
    <vt:lpwstr>true</vt:lpwstr>
  </property>
  <property fmtid="{D5CDD505-2E9C-101B-9397-08002B2CF9AE}" pid="3" name="MSIP_Label_c15af2f3-15c0-42f7-aff1-8120ca254967_SetDate">
    <vt:lpwstr>2024-10-12T16:09:20Z</vt:lpwstr>
  </property>
  <property fmtid="{D5CDD505-2E9C-101B-9397-08002B2CF9AE}" pid="4" name="MSIP_Label_c15af2f3-15c0-42f7-aff1-8120ca254967_Method">
    <vt:lpwstr>Standard</vt:lpwstr>
  </property>
  <property fmtid="{D5CDD505-2E9C-101B-9397-08002B2CF9AE}" pid="5" name="MSIP_Label_c15af2f3-15c0-42f7-aff1-8120ca254967_Name">
    <vt:lpwstr>defa4170-0d19-0005-0004-bc88714345d2</vt:lpwstr>
  </property>
  <property fmtid="{D5CDD505-2E9C-101B-9397-08002B2CF9AE}" pid="6" name="MSIP_Label_c15af2f3-15c0-42f7-aff1-8120ca254967_SiteId">
    <vt:lpwstr>04b4cb5d-cc41-401f-bd9d-4ca8a31a5c2f</vt:lpwstr>
  </property>
  <property fmtid="{D5CDD505-2E9C-101B-9397-08002B2CF9AE}" pid="7" name="MSIP_Label_c15af2f3-15c0-42f7-aff1-8120ca254967_ActionId">
    <vt:lpwstr>03e4cb62-f0f8-4311-a026-898d74bfee04</vt:lpwstr>
  </property>
  <property fmtid="{D5CDD505-2E9C-101B-9397-08002B2CF9AE}" pid="8" name="MSIP_Label_c15af2f3-15c0-42f7-aff1-8120ca254967_ContentBits">
    <vt:lpwstr>0</vt:lpwstr>
  </property>
</Properties>
</file>