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592EB-B48C-EB40-89D8-A416092B9680}" type="datetimeFigureOut">
              <a:rPr lang="ar-OM" smtClean="0"/>
              <a:t>23‏/3‏/1445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EE49A5-CCF3-7D41-B926-094786F45748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43796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44087eb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44087eb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44087eb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44087eb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44087eb1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644087eb1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sQg30jD_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D2y7H6dux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OM" dirty="0"/>
              <a:t>التعريف بالشاعر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ar-OM" sz="2800" b="1" dirty="0"/>
              <a:t>هو أبو الطيب أحمد بن الحسين ، ولد بالكوفة عام (303هج) وتعلم فيها القراءة والكتابة ، ورحل إلى البادية وأخذ عن أهلها اللغة والفصاحة والشعر </a:t>
            </a:r>
          </a:p>
          <a:p>
            <a:pPr algn="r"/>
            <a:r>
              <a:rPr lang="ar-OM" sz="2800" b="1" dirty="0"/>
              <a:t>ومدح الكثير من الأمراء مثل سيف الدولة الحمداني أمير حلب ومدحه بكثير من قصائده ثم وشى به الوشاة والحاقدو عند سيف الدولة ، فرحل إلى مصر ومدح كافور الاخشيدي إلا أنه ماطله في إمارة قد طلبها منه ، فعاد إلى العراق وفي عودته خرج عليه بعض الأعراب فقتلوه وغلامه.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58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69626"/>
            <a:ext cx="9353151" cy="1111006"/>
          </a:xfrm>
        </p:spPr>
        <p:txBody>
          <a:bodyPr/>
          <a:lstStyle/>
          <a:p>
            <a:r>
              <a:rPr lang="ar-OM" dirty="0"/>
              <a:t>9- وإذا لم يكن من الموت بد   فمن العجز أن تكون جبانا  </a:t>
            </a:r>
            <a:br>
              <a:rPr lang="ar-OM" dirty="0"/>
            </a:br>
            <a:r>
              <a:rPr lang="ar-OM" dirty="0"/>
              <a:t>10- كل ما لم يكن من الصعب في   الأنفس سهل فيها إذ هو كانا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ar-OM" dirty="0">
                <a:solidFill>
                  <a:srgbClr val="0D0878"/>
                </a:solidFill>
              </a:rPr>
              <a:t>ا</a:t>
            </a:r>
            <a:r>
              <a:rPr lang="ar-OM" b="1" dirty="0">
                <a:solidFill>
                  <a:srgbClr val="0D0878"/>
                </a:solidFill>
              </a:rPr>
              <a:t>لبيت العاشر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 </a:t>
            </a:r>
            <a:r>
              <a:rPr lang="ar-OM" b="1" dirty="0"/>
              <a:t>: يقول المتنبي كل شئ يبدوا للإنسان صعبا فاذا حصل يصبح سهلا .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إطلالة بلاغية:</a:t>
            </a:r>
          </a:p>
          <a:p>
            <a:pPr algn="r"/>
            <a:r>
              <a:rPr lang="ar-OM" b="1" dirty="0">
                <a:solidFill>
                  <a:srgbClr val="C00000"/>
                </a:solidFill>
              </a:rPr>
              <a:t>الصعب \ السهل </a:t>
            </a:r>
            <a:r>
              <a:rPr lang="ar-OM" b="1" dirty="0"/>
              <a:t>: بينهما طباق يوضح المعنى ويؤكده</a:t>
            </a:r>
            <a:r>
              <a:rPr lang="ar-OM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التاسع</a:t>
            </a:r>
          </a:p>
          <a:p>
            <a:pPr algn="r"/>
            <a:r>
              <a:rPr lang="ar-OM" b="1" dirty="0"/>
              <a:t>بد: مفر  ، العجز : عدم القدرة على فعل شئ، جبانا: خائف 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 : </a:t>
            </a:r>
            <a:r>
              <a:rPr lang="ar-OM" b="1" dirty="0"/>
              <a:t>الجميع سيموت عاجلا أو آجلا وما دمت ستموت فلتمت شجاعا بدلا من أن تموت ضعيفا جبانا .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إطلالة بلاغية : </a:t>
            </a:r>
          </a:p>
          <a:p>
            <a:pPr algn="r"/>
            <a:r>
              <a:rPr lang="ar-OM" b="1" dirty="0">
                <a:solidFill>
                  <a:srgbClr val="C00000"/>
                </a:solidFill>
              </a:rPr>
              <a:t>البيت  كله </a:t>
            </a:r>
            <a:r>
              <a:rPr lang="ar-OM" b="1" dirty="0"/>
              <a:t>: كناية عن حقيقة الموت ووقوعه على الجميع .(حكمة)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06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)</a:t>
            </a:r>
            <a:r>
              <a:rPr lang="en-US" dirty="0"/>
              <a:t>5-10</a:t>
            </a:r>
            <a:r>
              <a:rPr lang="ar-SA" dirty="0"/>
              <a:t>الفكرة(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ar-OM" sz="4400" b="1" dirty="0">
                <a:solidFill>
                  <a:schemeClr val="accent1"/>
                </a:solidFill>
              </a:rPr>
              <a:t>صراع الإنسان مع بني جنسه ومع الموت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2010937" y="791737"/>
            <a:ext cx="8229600" cy="100504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SA" dirty="0"/>
              <a:t>لخصي بأسلوبك أهم الحكم الواردة في النص </a:t>
            </a:r>
            <a:r>
              <a:rPr lang="ar-SA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1981200" y="2241395"/>
            <a:ext cx="8229600" cy="420400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81000" algn="r" rtl="1">
              <a:spcBef>
                <a:spcPts val="360"/>
              </a:spcBef>
              <a:buClr>
                <a:schemeClr val="lt1"/>
              </a:buClr>
              <a:buSzPts val="2400"/>
              <a:buChar char="●"/>
            </a:pPr>
            <a:r>
              <a:rPr lang="ar-EG" sz="3800" dirty="0">
                <a:solidFill>
                  <a:srgbClr val="0D0878"/>
                </a:solidFill>
              </a:rPr>
              <a:t>الموت حق والحياة فانية .</a:t>
            </a:r>
            <a:endParaRPr sz="3800" dirty="0">
              <a:solidFill>
                <a:srgbClr val="0D0878"/>
              </a:solidFill>
            </a:endParaRPr>
          </a:p>
          <a:p>
            <a:pPr marL="457200" indent="-381000" algn="r" rtl="1">
              <a:spcBef>
                <a:spcPts val="0"/>
              </a:spcBef>
              <a:buClr>
                <a:schemeClr val="lt1"/>
              </a:buClr>
              <a:buSzPts val="2400"/>
              <a:buChar char="●"/>
            </a:pPr>
            <a:r>
              <a:rPr lang="ar-EG" sz="3800" dirty="0">
                <a:solidFill>
                  <a:srgbClr val="0D0878"/>
                </a:solidFill>
              </a:rPr>
              <a:t>الإنسان عندما يموت شجاعا أفضل من أن يموت جبانا.</a:t>
            </a:r>
            <a:endParaRPr sz="3800" dirty="0">
              <a:solidFill>
                <a:srgbClr val="0D0878"/>
              </a:solidFill>
            </a:endParaRPr>
          </a:p>
          <a:p>
            <a:pPr marL="457200" indent="-381000" algn="r" rtl="1">
              <a:spcBef>
                <a:spcPts val="0"/>
              </a:spcBef>
              <a:buClr>
                <a:schemeClr val="lt1"/>
              </a:buClr>
              <a:buSzPts val="2400"/>
              <a:buChar char="●"/>
            </a:pPr>
            <a:r>
              <a:rPr lang="ar-EG" sz="3800" dirty="0">
                <a:solidFill>
                  <a:srgbClr val="0D0878"/>
                </a:solidFill>
              </a:rPr>
              <a:t>الحياة لا تستحق أن  يؤذي الناس بعضهم البعض.</a:t>
            </a:r>
            <a:endParaRPr sz="3800" dirty="0">
              <a:solidFill>
                <a:srgbClr val="0D0878"/>
              </a:solidFill>
            </a:endParaRPr>
          </a:p>
          <a:p>
            <a:pPr marL="457200" indent="-381000" algn="r" rtl="1">
              <a:spcBef>
                <a:spcPts val="0"/>
              </a:spcBef>
              <a:buClr>
                <a:schemeClr val="lt1"/>
              </a:buClr>
              <a:buSzPts val="2400"/>
              <a:buChar char="●"/>
            </a:pPr>
            <a:r>
              <a:rPr lang="ar-EG" sz="3800" dirty="0">
                <a:solidFill>
                  <a:srgbClr val="0D0878"/>
                </a:solidFill>
              </a:rPr>
              <a:t>الموت حق على الإنسان فالأفضل أن تموت شجاعا .</a:t>
            </a:r>
            <a:endParaRPr sz="3800" dirty="0">
              <a:solidFill>
                <a:srgbClr val="0D0878"/>
              </a:solidFill>
            </a:endParaRPr>
          </a:p>
          <a:p>
            <a:pPr marL="457200" indent="-381000" algn="r" rtl="1">
              <a:spcBef>
                <a:spcPts val="0"/>
              </a:spcBef>
              <a:buClr>
                <a:schemeClr val="lt1"/>
              </a:buClr>
              <a:buSzPts val="2400"/>
              <a:buChar char="●"/>
            </a:pPr>
            <a:r>
              <a:rPr lang="ar-EG" sz="3800" dirty="0">
                <a:solidFill>
                  <a:srgbClr val="0D0878"/>
                </a:solidFill>
              </a:rPr>
              <a:t>في بداية كل أمر صعوبة ولكن في نهايته سهولة .</a:t>
            </a:r>
            <a:endParaRPr sz="3800" dirty="0">
              <a:solidFill>
                <a:srgbClr val="0D0878"/>
              </a:solidFill>
            </a:endParaRPr>
          </a:p>
          <a:p>
            <a:pPr marL="0" indent="0" algn="r" rtl="1">
              <a:spcBef>
                <a:spcPts val="360"/>
              </a:spcBef>
              <a:buNone/>
            </a:pPr>
            <a:endParaRPr sz="3800" dirty="0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0BBF2D-E994-24EA-07FD-87584C92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4EC3BD3-3C43-CC02-5F68-FDFEE7C0B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245" y="2824665"/>
            <a:ext cx="7211122" cy="431286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0153461-1628-25B1-6CAD-29964359A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72" y="3263697"/>
            <a:ext cx="7440796" cy="335300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E139A2-7D67-882D-6FD4-C28DA4577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95" y="241300"/>
            <a:ext cx="9288966" cy="23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56B4B1-BAC2-7385-2811-C82FDFC3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OM"/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6D33D416-3CC2-F28D-9FD5-291478A0E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835" y="2357967"/>
            <a:ext cx="8954428" cy="3886715"/>
          </a:xfr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B3B39EB-3A17-CF08-7884-57C043A2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835" y="838200"/>
            <a:ext cx="8954428" cy="14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 descr="مرحباً بكم&#10;يسرنا أن نقدم لكم نبذة مصغرة عن هذا الشاعر المخضرم , الذي يعد بحقٍ مفخرةًللأدب العربي والإسلامي , إنه الشاعر الذي قتله شعره .                                                 (أبو الطيب المتنبي)&#10;&#10;                                                                          -مشاهدة سعيدة-" title="نبذة عن أبي الطيب المتنبي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9144000" cy="67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 title="القاء جميل لقصيدة لوحة الزمن لصف التاع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175" y="0"/>
            <a:ext cx="11842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 descr="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31505" y="0"/>
            <a:ext cx="9036496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35014"/>
          </a:xfrm>
        </p:spPr>
        <p:txBody>
          <a:bodyPr/>
          <a:lstStyle/>
          <a:p>
            <a:r>
              <a:rPr lang="ar-OM" dirty="0"/>
              <a:t>1- صحب الناس قبلنا ذا الزمانا     وعناهم من شأنه ما عنانا</a:t>
            </a:r>
            <a:br>
              <a:rPr lang="ar-OM" dirty="0"/>
            </a:br>
            <a:r>
              <a:rPr lang="ar-OM" dirty="0"/>
              <a:t>2- وتولوا بغصة كلهم منه    وإن سر بعضهم أحيانا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597253"/>
            <a:ext cx="4825158" cy="3416301"/>
          </a:xfrm>
        </p:spPr>
        <p:txBody>
          <a:bodyPr>
            <a:normAutofit lnSpcReduction="10000"/>
          </a:bodyPr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الثاني</a:t>
            </a:r>
          </a:p>
          <a:p>
            <a:pPr algn="r"/>
            <a:r>
              <a:rPr lang="ar-OM" b="1" dirty="0"/>
              <a:t>الغصة : ما يتجرعه الإنسان من مرارات الزمان ,</a:t>
            </a:r>
          </a:p>
          <a:p>
            <a:pPr algn="r"/>
            <a:r>
              <a:rPr lang="ar-OM" b="1" dirty="0"/>
              <a:t>سر : أفرح    أحيانا:  ج حين وهو الوقت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 : </a:t>
            </a:r>
            <a:r>
              <a:rPr lang="ar-OM" b="1" dirty="0"/>
              <a:t>يقول المتنبي أن الناس صحبوا الزمان ثم ماتوا بغصة لأنهم لم يبلغوا ما أملوا من الزمان وإن كان قد أفرحهم أحيانا فقد غصهم أكثر ما أفرحهم والمعنى : أن لا أحد ينال مراده من الزمان .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0D0878"/>
                </a:solidFill>
              </a:rPr>
              <a:t>إطلالة بلاغية: </a:t>
            </a:r>
            <a:r>
              <a:rPr lang="ar-OM" b="1" dirty="0">
                <a:solidFill>
                  <a:srgbClr val="C00000"/>
                </a:solidFill>
              </a:rPr>
              <a:t>البيت كله </a:t>
            </a:r>
            <a:r>
              <a:rPr lang="ar-OM" b="1" dirty="0"/>
              <a:t>تشبيه الزمان بإنسان ينكد على الآخرين وربما يفرحهم أحيانا.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C00000"/>
                </a:solidFill>
              </a:rPr>
              <a:t>بغصة \ سر </a:t>
            </a:r>
            <a:r>
              <a:rPr lang="ar-OM" b="1" dirty="0"/>
              <a:t>: بينهما طباق يوضح المعنى ويؤكده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الأول</a:t>
            </a:r>
          </a:p>
          <a:p>
            <a:pPr algn="r"/>
            <a:r>
              <a:rPr lang="ar-OM" b="1" dirty="0"/>
              <a:t> عناهم: أتعبهم ، صحب : رافق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الشرح: </a:t>
            </a:r>
            <a:r>
              <a:rPr lang="ar-OM" b="1" dirty="0"/>
              <a:t>صاحب الناس الزمان من قبلنا ولكن أتعبهم ما أتعبنا في زمننا هذا.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إطلالة بلاغية:</a:t>
            </a:r>
          </a:p>
          <a:p>
            <a:pPr algn="r"/>
            <a:r>
              <a:rPr lang="ar-OM" b="1" dirty="0">
                <a:solidFill>
                  <a:srgbClr val="C00000"/>
                </a:solidFill>
              </a:rPr>
              <a:t>صحب الناس الزمان : </a:t>
            </a:r>
            <a:r>
              <a:rPr lang="ar-OM" b="1" dirty="0"/>
              <a:t>شبه الزمان بالإنسان الذي نتخذه صاحبا .</a:t>
            </a:r>
          </a:p>
          <a:p>
            <a:pPr algn="r"/>
            <a:r>
              <a:rPr lang="ar-OM" b="1" dirty="0">
                <a:solidFill>
                  <a:srgbClr val="C00000"/>
                </a:solidFill>
              </a:rPr>
              <a:t>عناهم من شأنه ما عنانا: </a:t>
            </a:r>
            <a:r>
              <a:rPr lang="ar-OM" b="1" dirty="0"/>
              <a:t>شبه الزمان بالإنسان الذي يتعب الآخرين .</a:t>
            </a:r>
          </a:p>
          <a:p>
            <a:pPr algn="r"/>
            <a:r>
              <a:rPr lang="ar-OM" b="1" dirty="0">
                <a:solidFill>
                  <a:srgbClr val="C00000"/>
                </a:solidFill>
              </a:rPr>
              <a:t>الزمانا \عنانا : </a:t>
            </a:r>
            <a:r>
              <a:rPr lang="ar-OM" b="1" dirty="0"/>
              <a:t>بينهما تصريع يعطي جرسا موسيقيا</a:t>
            </a:r>
            <a:r>
              <a:rPr lang="ar-OM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/>
              <a:t>3-ربما تحسن الصنيع لياليه   ولكن تكدر الإحسانا      </a:t>
            </a:r>
            <a:br>
              <a:rPr lang="ar-OM" dirty="0"/>
            </a:br>
            <a:r>
              <a:rPr lang="ar-OM" dirty="0"/>
              <a:t>4- وكأنا لم يرض فينا بريب    الدهر حتى أعانه ما أعانا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الرابع</a:t>
            </a:r>
          </a:p>
          <a:p>
            <a:pPr marL="0" indent="0" algn="r">
              <a:buNone/>
            </a:pPr>
            <a:r>
              <a:rPr lang="ar-OM" b="1" dirty="0"/>
              <a:t>ريب الدهر: حوادث الدهر ،   أعانه : ساعده 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0D0878"/>
                </a:solidFill>
              </a:rPr>
              <a:t>الشرح </a:t>
            </a:r>
            <a:r>
              <a:rPr lang="ar-OM" b="1" dirty="0"/>
              <a:t>: يقول المتنبي أن الإنسان لا يرضى بريب الدهر  أو ان الدهر لم يرض فينا المصائب حتى أعانه الزمان على ذلك فالدهر ظرف للمصائب فحسب.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0D0878"/>
                </a:solidFill>
              </a:rPr>
              <a:t>إطلالة بلاغية </a:t>
            </a:r>
            <a:r>
              <a:rPr lang="ar-OM" b="1" dirty="0"/>
              <a:t>: </a:t>
            </a:r>
            <a:r>
              <a:rPr lang="ar-OM" b="1" dirty="0">
                <a:solidFill>
                  <a:srgbClr val="C00000"/>
                </a:solidFill>
              </a:rPr>
              <a:t>كأنا لم يرض فينا بريب الدهر</a:t>
            </a:r>
            <a:r>
              <a:rPr lang="ar-OM" b="1" dirty="0"/>
              <a:t>: شبه الزمان بالإنسان الذي لا يرضى بمصائب الآخرين.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الثالث</a:t>
            </a:r>
          </a:p>
          <a:p>
            <a:pPr marL="0" indent="0" algn="r">
              <a:buNone/>
            </a:pPr>
            <a:r>
              <a:rPr lang="ar-OM" b="1" dirty="0"/>
              <a:t>الصنيع : الإحسان  ، تحسن : تتقن  ، تكدر:تسئ وتحزن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0D0878"/>
                </a:solidFill>
              </a:rPr>
              <a:t>الشرح : </a:t>
            </a:r>
            <a:r>
              <a:rPr lang="ar-OM" b="1" dirty="0"/>
              <a:t>يقول أن الدهر إن أحسن أولا كدر وأساء آخرا وهذه عادته يعطي ثم يرجع ، وإذا أحسن لا يتم الإحسان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0D0878"/>
                </a:solidFill>
              </a:rPr>
              <a:t>إطلالة بلاغية: 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C00000"/>
                </a:solidFill>
              </a:rPr>
              <a:t>تحسن الصنيع لياليه </a:t>
            </a:r>
            <a:r>
              <a:rPr lang="ar-OM" b="1" dirty="0"/>
              <a:t>: شبه الليالي بالصانع الماهر.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C00000"/>
                </a:solidFill>
              </a:rPr>
              <a:t>تحسن \ تكدر </a:t>
            </a:r>
            <a:r>
              <a:rPr lang="ar-OM" b="1" dirty="0"/>
              <a:t>: بينهما طباق يوضح المعنى ويؤكده.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5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OM" dirty="0"/>
              <a:t>الفكرة (1-4)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OM" sz="4000" b="1" dirty="0">
                <a:solidFill>
                  <a:schemeClr val="accent1"/>
                </a:solidFill>
              </a:rPr>
              <a:t>صراع الإنسان مع الزمن 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15093"/>
          </a:xfrm>
        </p:spPr>
        <p:txBody>
          <a:bodyPr/>
          <a:lstStyle/>
          <a:p>
            <a:r>
              <a:rPr lang="ar-OM" dirty="0"/>
              <a:t>5- كلما أنبت الزمان قناة   ركب المرء في القناة سنانا        </a:t>
            </a:r>
            <a:br>
              <a:rPr lang="ar-OM" dirty="0"/>
            </a:br>
            <a:r>
              <a:rPr lang="ar-OM" dirty="0"/>
              <a:t>6- ومراد النفوس أصغر من أن     نتعادى فيه وأن نتفانى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السادس</a:t>
            </a:r>
          </a:p>
          <a:p>
            <a:pPr algn="r"/>
            <a:r>
              <a:rPr lang="ar-OM" b="1" dirty="0"/>
              <a:t>ا</a:t>
            </a:r>
            <a:r>
              <a:rPr lang="ar-OM" b="1" dirty="0">
                <a:solidFill>
                  <a:srgbClr val="0D0878"/>
                </a:solidFill>
              </a:rPr>
              <a:t>لشرح:</a:t>
            </a:r>
            <a:r>
              <a:rPr lang="ar-OM" b="1" dirty="0"/>
              <a:t>يقول المتنبي أن الدنيا فانية وهي أقل من أن نعادي بعضنا البعض لأجل مراد النفوس وهوذاهب وفاني وهنا نهى عن الحسد و الحقد والعداوة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الخامس</a:t>
            </a:r>
          </a:p>
          <a:p>
            <a:pPr algn="r"/>
            <a:r>
              <a:rPr lang="ar-OM" b="1" dirty="0"/>
              <a:t>القناة: الرمح ،  السنان : نصل الرمح وهي الحديدة الطاعنة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 : </a:t>
            </a:r>
            <a:r>
              <a:rPr lang="ar-OM" b="1" dirty="0"/>
              <a:t>أن الزمان إذا انبت قناة إنما ينبتها بالطبع ولا يشعر للأي شئ تصلح فيتكلف بنوا آدم اتخاذ القناة وسيلة لهلاك النفوس 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إطلالة بلاغية </a:t>
            </a:r>
            <a:r>
              <a:rPr lang="ar-OM" b="1" dirty="0"/>
              <a:t>: </a:t>
            </a:r>
            <a:r>
              <a:rPr lang="ar-OM" b="1" dirty="0">
                <a:solidFill>
                  <a:srgbClr val="C00000"/>
                </a:solidFill>
              </a:rPr>
              <a:t>أنبت الزمان قناة </a:t>
            </a:r>
            <a:r>
              <a:rPr lang="ar-OM" b="1" dirty="0"/>
              <a:t>: شبه الزان بالصانع أو المزارع </a:t>
            </a:r>
          </a:p>
          <a:p>
            <a:pPr algn="r"/>
            <a:r>
              <a:rPr lang="ar-OM" b="1" dirty="0">
                <a:solidFill>
                  <a:srgbClr val="C00000"/>
                </a:solidFill>
              </a:rPr>
              <a:t>البيت كله </a:t>
            </a:r>
            <a:r>
              <a:rPr lang="ar-OM" b="1" dirty="0"/>
              <a:t>كناية عن الحرب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18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45073"/>
          </a:xfrm>
        </p:spPr>
        <p:txBody>
          <a:bodyPr/>
          <a:lstStyle/>
          <a:p>
            <a:r>
              <a:rPr lang="ar-OM" dirty="0"/>
              <a:t>7- غير أن الفتى يلاقي المنايا   كالحات ويلاقي الهوانا</a:t>
            </a:r>
            <a:br>
              <a:rPr lang="ar-OM" dirty="0"/>
            </a:br>
            <a:r>
              <a:rPr lang="ar-OM" dirty="0"/>
              <a:t>8- ولو أن الحياة تبقى لحي  لعددنا أضلنا الشجعانا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الثامن</a:t>
            </a:r>
          </a:p>
          <a:p>
            <a:pPr algn="r"/>
            <a:r>
              <a:rPr lang="ar-OM" b="1" dirty="0"/>
              <a:t>أضلنا : أبعدنا عن الحق .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 </a:t>
            </a:r>
            <a:r>
              <a:rPr lang="ar-OM" b="1" dirty="0"/>
              <a:t>:لو كان الجبان يسلم من الموت ويلقاه الشجعان كان الشجاع ضالا في إقدامه لأنه يتعرض للقتل ، ولكن الحياة لا تبقى لشجاع ولا لجبان بل الموت ينال الجميع ,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ar-OM" b="1" dirty="0">
                <a:solidFill>
                  <a:srgbClr val="0D0878"/>
                </a:solidFill>
              </a:rPr>
              <a:t>البيت السابع</a:t>
            </a:r>
          </a:p>
          <a:p>
            <a:pPr algn="r"/>
            <a:r>
              <a:rPr lang="ar-OM" b="1" dirty="0"/>
              <a:t>المنايا : الموت م منية   ،  كالحات : عابسات م كالحة </a:t>
            </a:r>
          </a:p>
          <a:p>
            <a:pPr algn="r"/>
            <a:r>
              <a:rPr lang="ar-OM" b="1" dirty="0"/>
              <a:t>الهوان : الذل والخزي .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الشرح </a:t>
            </a:r>
            <a:r>
              <a:rPr lang="ar-OM" b="1" dirty="0"/>
              <a:t>: يقول المتنبي أن لقاء الموت أهون من ملاقاة الذل والخزي لأن الحر يرى الموت أهون عليه من أن يعيش ذليلا.</a:t>
            </a:r>
          </a:p>
          <a:p>
            <a:pPr algn="r"/>
            <a:r>
              <a:rPr lang="ar-OM" b="1" dirty="0">
                <a:solidFill>
                  <a:srgbClr val="0D0878"/>
                </a:solidFill>
              </a:rPr>
              <a:t>إطلالة بلاغية </a:t>
            </a:r>
            <a:r>
              <a:rPr lang="ar-OM" b="1" dirty="0"/>
              <a:t>:</a:t>
            </a:r>
          </a:p>
          <a:p>
            <a:pPr marL="0" indent="0" algn="r">
              <a:buNone/>
            </a:pPr>
            <a:r>
              <a:rPr lang="ar-OM" b="1" dirty="0"/>
              <a:t> </a:t>
            </a:r>
            <a:r>
              <a:rPr lang="ar-OM" b="1" dirty="0">
                <a:solidFill>
                  <a:srgbClr val="C00000"/>
                </a:solidFill>
              </a:rPr>
              <a:t>أن الفتى يلاقي المنايا: </a:t>
            </a:r>
            <a:r>
              <a:rPr lang="ar-OM" b="1" dirty="0"/>
              <a:t>شبه المنايا بالخصم العنيد </a:t>
            </a:r>
          </a:p>
          <a:p>
            <a:pPr marL="0" indent="0" algn="r">
              <a:buNone/>
            </a:pPr>
            <a:r>
              <a:rPr lang="ar-OM" b="1" dirty="0">
                <a:solidFill>
                  <a:srgbClr val="C00000"/>
                </a:solidFill>
              </a:rPr>
              <a:t>ولا يلاقي الهوانا: </a:t>
            </a:r>
            <a:r>
              <a:rPr lang="ar-OM" b="1" dirty="0"/>
              <a:t>شبه الهوان بخصم عنيد يلاقيه الإنسان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33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