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77" d="100"/>
          <a:sy n="77" d="100"/>
        </p:scale>
        <p:origin x="5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2A39-9924-4346-B601-38238220D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C76AFA-B53E-43AD-BF45-D6B529E5C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51346-412E-4188-B4D7-2A5822D79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4459-B6F4-48DF-95DF-0AD0F86D675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80A86-807A-4F2C-8987-3CAB6D4C4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94B71-978C-4932-AFB4-879722E81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102F-B17B-4656-954A-39D2B0298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9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55DB9-367F-452E-AC47-0C9EDC0A1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904F4-70BF-49A4-9157-A9E103BA8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EE1FD-18EB-436A-B3A2-8DE7603F8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4459-B6F4-48DF-95DF-0AD0F86D675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103B3-5EDF-4E76-9BC0-7E02AEB49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75884-27BC-4270-B920-AFA380850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102F-B17B-4656-954A-39D2B0298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5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77811F-0947-414F-946E-A422F35156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B0FFA6-3B4C-4B71-BA07-D1F9BC743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EC5B7-288F-40AE-B490-3647ADE32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4459-B6F4-48DF-95DF-0AD0F86D675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CA4DB-0E7A-44AA-B88D-B5DBBAA5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33C72-ADB9-45DB-B250-9F3AFB44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102F-B17B-4656-954A-39D2B0298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72303-4A28-4B71-89DD-4ED349FC2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D393B-E588-4DB9-BC5E-265F4349B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E4BE3-33B2-4E3A-B635-7DD4BE0F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4459-B6F4-48DF-95DF-0AD0F86D675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ABD29-C771-48CE-A33D-4BE543143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F213D-D214-4042-8D73-72FEBF21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102F-B17B-4656-954A-39D2B0298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1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B7DA-0007-41DD-9037-25482B56C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137AD-307E-4F5B-B57B-8753D47D9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67418-02EB-4E96-8169-ECD50A516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4459-B6F4-48DF-95DF-0AD0F86D675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918C8-556F-477C-A76C-6D45C47CB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C0E82-6B82-4E90-BBB6-E255E7A09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102F-B17B-4656-954A-39D2B0298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9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8FDC2-912C-46DE-9218-CCF5C1D29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27CB8-F08C-4BDB-8753-22566AF47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49578-A63D-44E1-84AF-66E40B76E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03165-CA85-4DE8-9C2F-DFA9E214D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4459-B6F4-48DF-95DF-0AD0F86D675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49472-E802-4347-9595-E3FC2EFF8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98AE6-19BF-4E9C-A4EF-63B0BD02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102F-B17B-4656-954A-39D2B0298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5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7E70D-FAB1-4586-9E78-D401E2B32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BB12E-C2F4-4240-ADC6-36930B5CE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D9F63-E632-4E8B-95B3-668A1FDFE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0C25A-C18C-4DF6-93FE-138EB1D4C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00722F-DDD9-45B4-B092-F34C4FA96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61BA1C-0B7E-472E-A6C5-02A1B9FF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4459-B6F4-48DF-95DF-0AD0F86D675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E1E9A2-EEB2-4364-9240-C85478CE5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B9F48D-BE0A-49AF-BCD5-5877E0D2D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102F-B17B-4656-954A-39D2B0298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9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DE6BA-226E-4E6B-8C59-D3E9A4D2A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E4E70-2653-47B4-95C1-A8B8449B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4459-B6F4-48DF-95DF-0AD0F86D675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B5C2CD-B51F-4232-AC4A-4E2188757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E196E-1F55-433C-80F5-40907B8A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102F-B17B-4656-954A-39D2B0298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6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E59876-BF71-4A5D-983C-3AE6B4CFA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4459-B6F4-48DF-95DF-0AD0F86D675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978313-3E91-433A-B60D-05EC51A9A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3E39A-CD4A-4092-B078-49317FBF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102F-B17B-4656-954A-39D2B0298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5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ADFBA-E86F-4453-8A57-45CE00D06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BBF1-B844-4ADD-9397-7EF6DC014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3D7982-C9C6-47ED-B993-00C36D7C1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53413-4CFC-4E31-880F-1C1BBF08B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4459-B6F4-48DF-95DF-0AD0F86D675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13779-E085-4BCB-9FB1-BDDE00C12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5BA6A-9C9F-405C-AD37-261CF6792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102F-B17B-4656-954A-39D2B0298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2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446FB-01DD-4236-B5E5-84E16A1DE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B84754-43CF-49C7-B969-A0331B17D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0053C-AC7E-4FC3-9BEC-F2416D6AD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D5A6A-5906-4D9D-B9D4-4D72160A9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4459-B6F4-48DF-95DF-0AD0F86D675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88A12-5C4C-40EC-BDF1-5CCEEA670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5BD64-933B-49E8-8321-A336269A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102F-B17B-4656-954A-39D2B0298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2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B4B15E-4C48-46BB-A587-489DE8E34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59F82-FDC6-4EC4-843C-DAEB18A42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BF58F-75EE-490E-AFE2-908472057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24459-B6F4-48DF-95DF-0AD0F86D675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51277-0144-4EBD-B3A8-137188EC2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283CC-CDA4-4CA9-B32E-89B56B5BF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102F-B17B-4656-954A-39D2B0298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0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jpg" /><Relationship Id="rId4" Type="http://schemas.openxmlformats.org/officeDocument/2006/relationships/image" Target="../media/image3.jp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png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06EB3FC-5C9B-4F74-AD7B-0F3FD5D37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3" b="1479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3057D1-8E7E-41D2-AD10-F0F8AE318A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1" b="23519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DE1F55-21B9-4B1F-803B-9B7F257CE6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7" b="2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02C681-F535-4ACE-9F1A-13D173E925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1" r="1" b="16835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1AF780-5A07-42D0-B1C1-B08B05450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4193626" cy="1345720"/>
          </a:xfrm>
          <a:noFill/>
        </p:spPr>
        <p:txBody>
          <a:bodyPr anchor="ctr">
            <a:noAutofit/>
          </a:bodyPr>
          <a:lstStyle/>
          <a:p>
            <a:r>
              <a:rPr lang="ar-OM" sz="5400" dirty="0">
                <a:solidFill>
                  <a:srgbClr val="080808"/>
                </a:solidFill>
              </a:rPr>
              <a:t>كيف تعمل القوى</a:t>
            </a:r>
            <a:endParaRPr lang="en-US" sz="5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0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2E00CA9-3CB0-4371-B153-B4763D9386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201" y="508000"/>
            <a:ext cx="4600575" cy="583635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B2D286-2987-4DEC-97B7-16F946DA4EA9}"/>
              </a:ext>
            </a:extLst>
          </p:cNvPr>
          <p:cNvSpPr txBox="1"/>
          <p:nvPr/>
        </p:nvSpPr>
        <p:spPr>
          <a:xfrm>
            <a:off x="5957711" y="1240220"/>
            <a:ext cx="5105400" cy="437191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514350" indent="-514350" algn="justLow" rtl="1">
              <a:buFont typeface="Wingdings" pitchFamily="2" charset="2"/>
              <a:buChar char="q"/>
            </a:pPr>
            <a:r>
              <a:rPr lang="ar-DZ" sz="3100" b="1" dirty="0">
                <a:solidFill>
                  <a:srgbClr val="002060"/>
                </a:solidFill>
              </a:rPr>
              <a:t>تعمل القوى دائمًا في </a:t>
            </a:r>
            <a:r>
              <a:rPr lang="ar-DZ" sz="3100" b="1" u="sng" dirty="0">
                <a:solidFill>
                  <a:srgbClr val="002060"/>
                </a:solidFill>
              </a:rPr>
              <a:t>شكلٍ ثنائيٍّ</a:t>
            </a:r>
            <a:r>
              <a:rPr lang="ar-DZ" sz="3100" b="1" dirty="0">
                <a:solidFill>
                  <a:srgbClr val="002060"/>
                </a:solidFill>
              </a:rPr>
              <a:t>.</a:t>
            </a:r>
            <a:endParaRPr lang="ar-QA" sz="3100" b="1" dirty="0">
              <a:solidFill>
                <a:srgbClr val="002060"/>
              </a:solidFill>
            </a:endParaRPr>
          </a:p>
          <a:p>
            <a:pPr marL="514350" indent="-514350" algn="justLow">
              <a:buFont typeface="Wingdings" pitchFamily="2" charset="2"/>
              <a:buChar char="q"/>
            </a:pPr>
            <a:endParaRPr lang="ar-QA" sz="3100" b="1" dirty="0">
              <a:solidFill>
                <a:srgbClr val="002060"/>
              </a:solidFill>
            </a:endParaRPr>
          </a:p>
          <a:p>
            <a:pPr marL="514350" indent="-514350" algn="justLow" rtl="1">
              <a:buFont typeface="Wingdings" pitchFamily="2" charset="2"/>
              <a:buChar char="q"/>
            </a:pPr>
            <a:r>
              <a:rPr lang="ar-DZ" sz="3100" b="1" dirty="0">
                <a:solidFill>
                  <a:srgbClr val="006600"/>
                </a:solidFill>
              </a:rPr>
              <a:t> في الصورة مثال</a:t>
            </a:r>
            <a:r>
              <a:rPr lang="ar-QA" sz="3100" b="1" dirty="0">
                <a:solidFill>
                  <a:srgbClr val="006600"/>
                </a:solidFill>
              </a:rPr>
              <a:t> </a:t>
            </a:r>
            <a:r>
              <a:rPr lang="ar-DZ" sz="3100" b="1" dirty="0">
                <a:solidFill>
                  <a:srgbClr val="006600"/>
                </a:solidFill>
              </a:rPr>
              <a:t>يؤثر الكتاب على الطاولة بقوة </a:t>
            </a:r>
            <a:r>
              <a:rPr lang="ar-DZ" sz="3100" b="1" u="sng" dirty="0">
                <a:solidFill>
                  <a:srgbClr val="006600"/>
                </a:solidFill>
              </a:rPr>
              <a:t>مُتَّجهة لأسفل</a:t>
            </a:r>
            <a:r>
              <a:rPr lang="ar-QA" sz="3100" b="1" dirty="0">
                <a:solidFill>
                  <a:srgbClr val="006600"/>
                </a:solidFill>
              </a:rPr>
              <a:t>.</a:t>
            </a:r>
          </a:p>
          <a:p>
            <a:pPr marL="514350" indent="-514350" algn="justLow">
              <a:buFont typeface="Wingdings" pitchFamily="2" charset="2"/>
              <a:buChar char="q"/>
            </a:pPr>
            <a:endParaRPr lang="ar-QA" sz="3100" b="1" dirty="0">
              <a:solidFill>
                <a:srgbClr val="002060"/>
              </a:solidFill>
            </a:endParaRPr>
          </a:p>
          <a:p>
            <a:pPr marL="514350" indent="-514350" algn="justLow" rtl="1">
              <a:buFont typeface="Wingdings" pitchFamily="2" charset="2"/>
              <a:buChar char="q"/>
            </a:pPr>
            <a:r>
              <a:rPr lang="ar-DZ" sz="3100" b="1" dirty="0">
                <a:solidFill>
                  <a:srgbClr val="0000CC"/>
                </a:solidFill>
              </a:rPr>
              <a:t> وتؤثرالطاولة على الكتاب بقوة مُتَّجهة إلى </a:t>
            </a:r>
            <a:r>
              <a:rPr lang="ar-DZ" sz="3100" b="1" u="sng" dirty="0">
                <a:solidFill>
                  <a:srgbClr val="0000CC"/>
                </a:solidFill>
              </a:rPr>
              <a:t>أعلى</a:t>
            </a:r>
            <a:r>
              <a:rPr lang="ar-DZ" sz="3100" b="1" dirty="0">
                <a:solidFill>
                  <a:srgbClr val="0000CC"/>
                </a:solidFill>
              </a:rPr>
              <a:t>؛ أي أنَّ كلتا القوتين تعملان في </a:t>
            </a:r>
            <a:r>
              <a:rPr lang="ar-DZ" sz="3100" b="1" u="sng" dirty="0">
                <a:solidFill>
                  <a:srgbClr val="0000CC"/>
                </a:solidFill>
              </a:rPr>
              <a:t>اتجاهين متعاكسين</a:t>
            </a:r>
            <a:r>
              <a:rPr lang="ar-DZ" sz="3100" b="1" dirty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1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FD3C47-AA70-4B2D-8071-050AF3D0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43" y="530577"/>
            <a:ext cx="4655924" cy="5429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332489-0770-4FB7-9336-CD03ABFB6444}"/>
              </a:ext>
            </a:extLst>
          </p:cNvPr>
          <p:cNvSpPr txBox="1"/>
          <p:nvPr/>
        </p:nvSpPr>
        <p:spPr>
          <a:xfrm>
            <a:off x="5700889" y="688622"/>
            <a:ext cx="598311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2800" b="1" dirty="0"/>
              <a:t>1-</a:t>
            </a:r>
            <a:r>
              <a:rPr lang="ar-DZ" sz="2800" b="1" dirty="0"/>
              <a:t>ارسم أسهمًا لتحديد اتجاه القوى التي تظهر في </a:t>
            </a:r>
            <a:r>
              <a:rPr lang="ar-OM" sz="2800" b="1" dirty="0"/>
              <a:t>الشكل المقابل ؟ </a:t>
            </a:r>
            <a:endParaRPr lang="ar-DZ" sz="2800" b="1" dirty="0"/>
          </a:p>
          <a:p>
            <a:endParaRPr lang="en-US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3629EBBC-FE07-4D12-9F07-3EF2E61AA70F}"/>
              </a:ext>
            </a:extLst>
          </p:cNvPr>
          <p:cNvSpPr/>
          <p:nvPr/>
        </p:nvSpPr>
        <p:spPr>
          <a:xfrm>
            <a:off x="4978400" y="2946400"/>
            <a:ext cx="541867" cy="20777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62432F8-D54D-4DCD-85F0-7EAC5B7B5026}"/>
              </a:ext>
            </a:extLst>
          </p:cNvPr>
          <p:cNvSpPr/>
          <p:nvPr/>
        </p:nvSpPr>
        <p:spPr>
          <a:xfrm rot="10800000">
            <a:off x="3618089" y="3685823"/>
            <a:ext cx="541866" cy="133835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6509E-8DB0-4889-82D1-C658DE8CAC35}"/>
              </a:ext>
            </a:extLst>
          </p:cNvPr>
          <p:cNvSpPr txBox="1"/>
          <p:nvPr/>
        </p:nvSpPr>
        <p:spPr>
          <a:xfrm>
            <a:off x="6513689" y="3984978"/>
            <a:ext cx="5170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2800" dirty="0"/>
              <a:t>2- هل القوى متساوية المقدار أم مختلفة المقدار ؟</a:t>
            </a:r>
          </a:p>
          <a:p>
            <a:pPr algn="r"/>
            <a:r>
              <a:rPr lang="ar-OM" sz="2800" dirty="0">
                <a:solidFill>
                  <a:schemeClr val="accent2">
                    <a:lumMod val="75000"/>
                  </a:schemeClr>
                </a:solidFill>
              </a:rPr>
              <a:t>مختلفة المقدار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9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D39F44-8363-4204-A6ED-B6E80D1578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"/>
          <a:stretch/>
        </p:blipFill>
        <p:spPr>
          <a:xfrm>
            <a:off x="304800" y="869244"/>
            <a:ext cx="4975401" cy="53509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7656FA-F11B-40F4-BB78-0C89507C77A8}"/>
              </a:ext>
            </a:extLst>
          </p:cNvPr>
          <p:cNvSpPr txBox="1"/>
          <p:nvPr/>
        </p:nvSpPr>
        <p:spPr>
          <a:xfrm>
            <a:off x="6299200" y="688622"/>
            <a:ext cx="5226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800" b="1" dirty="0"/>
              <a:t>ارسم أسهمًا لتحديد اتجاه القوى التي تظهر في </a:t>
            </a:r>
            <a:r>
              <a:rPr lang="ar-OM" sz="2800" b="1" dirty="0"/>
              <a:t>الشكل المقابل :</a:t>
            </a:r>
            <a:endParaRPr lang="ar-DZ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59582B-15F0-483C-B50B-3493BF5E8E28}"/>
              </a:ext>
            </a:extLst>
          </p:cNvPr>
          <p:cNvSpPr/>
          <p:nvPr/>
        </p:nvSpPr>
        <p:spPr>
          <a:xfrm>
            <a:off x="112889" y="2652889"/>
            <a:ext cx="1128889" cy="15691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6EEDCB7-6555-4B9F-86B3-32C961188DE6}"/>
              </a:ext>
            </a:extLst>
          </p:cNvPr>
          <p:cNvSpPr/>
          <p:nvPr/>
        </p:nvSpPr>
        <p:spPr>
          <a:xfrm>
            <a:off x="1715911" y="417690"/>
            <a:ext cx="451556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D64C66D7-2E1F-4A16-AEAE-32D3D10268DF}"/>
              </a:ext>
            </a:extLst>
          </p:cNvPr>
          <p:cNvSpPr/>
          <p:nvPr/>
        </p:nvSpPr>
        <p:spPr>
          <a:xfrm rot="10800000">
            <a:off x="1631244" y="2782711"/>
            <a:ext cx="451556" cy="1524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3EBAE8-1D97-4C6F-B542-9BA965D4E964}"/>
              </a:ext>
            </a:extLst>
          </p:cNvPr>
          <p:cNvSpPr txBox="1"/>
          <p:nvPr/>
        </p:nvSpPr>
        <p:spPr>
          <a:xfrm>
            <a:off x="5280201" y="3898878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OM" sz="2800" dirty="0"/>
              <a:t>2- هل القوى متساوية المقدار أم مختلفة المقدار ؟</a:t>
            </a:r>
          </a:p>
          <a:p>
            <a:pPr algn="r"/>
            <a:r>
              <a:rPr lang="ar-OM" sz="2800" dirty="0">
                <a:solidFill>
                  <a:schemeClr val="accent2">
                    <a:lumMod val="75000"/>
                  </a:schemeClr>
                </a:solidFill>
              </a:rPr>
              <a:t>متساوية المقدار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681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729219-56C7-4AEC-A9E7-A9FCDF6A0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6" y="425097"/>
            <a:ext cx="5324123" cy="56239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7E9399-3D73-4000-BDE9-DDC4E0F54C1E}"/>
              </a:ext>
            </a:extLst>
          </p:cNvPr>
          <p:cNvSpPr txBox="1"/>
          <p:nvPr/>
        </p:nvSpPr>
        <p:spPr>
          <a:xfrm>
            <a:off x="5034844" y="624254"/>
            <a:ext cx="6096000" cy="9541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ar-DZ" sz="2800" b="1" dirty="0"/>
              <a:t>ارسم أسهمًا لتحديد اتجاه القوى التي تظهر في </a:t>
            </a:r>
            <a:r>
              <a:rPr lang="ar-OM" sz="2800" b="1" dirty="0"/>
              <a:t>الشكل المقابل :</a:t>
            </a:r>
            <a:endParaRPr lang="ar-DZ" sz="2800" b="1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C461820-A937-4784-8923-BAC9C5D4D089}"/>
              </a:ext>
            </a:extLst>
          </p:cNvPr>
          <p:cNvSpPr/>
          <p:nvPr/>
        </p:nvSpPr>
        <p:spPr>
          <a:xfrm>
            <a:off x="376766" y="5870223"/>
            <a:ext cx="2662061" cy="56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B339ED1-E558-461D-BAB5-9C542D2E5F04}"/>
              </a:ext>
            </a:extLst>
          </p:cNvPr>
          <p:cNvSpPr/>
          <p:nvPr/>
        </p:nvSpPr>
        <p:spPr>
          <a:xfrm rot="10800000">
            <a:off x="3893255" y="5870223"/>
            <a:ext cx="1536700" cy="5626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80C06C-B713-4E36-92BA-6874539B464C}"/>
              </a:ext>
            </a:extLst>
          </p:cNvPr>
          <p:cNvSpPr txBox="1"/>
          <p:nvPr/>
        </p:nvSpPr>
        <p:spPr>
          <a:xfrm>
            <a:off x="5034844" y="3401126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OM" sz="2800" dirty="0"/>
              <a:t>2- هل القوى متساوية المقدار أم مختلفة المقدار ؟</a:t>
            </a:r>
          </a:p>
          <a:p>
            <a:pPr algn="r"/>
            <a:r>
              <a:rPr lang="ar-OM" sz="2800" dirty="0">
                <a:solidFill>
                  <a:schemeClr val="accent2">
                    <a:lumMod val="75000"/>
                  </a:schemeClr>
                </a:solidFill>
              </a:rPr>
              <a:t>مختلفة المقدار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177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17C783-8F72-41F7-A85F-73F34DB3D998}"/>
              </a:ext>
            </a:extLst>
          </p:cNvPr>
          <p:cNvSpPr txBox="1"/>
          <p:nvPr/>
        </p:nvSpPr>
        <p:spPr>
          <a:xfrm>
            <a:off x="5621867" y="718445"/>
            <a:ext cx="6096000" cy="9541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ar-DZ" sz="2800" b="1" dirty="0"/>
              <a:t>ارسم أسهمًا لتحديد اتجاه القوى التي تظهر في </a:t>
            </a:r>
            <a:r>
              <a:rPr lang="ar-OM" sz="2800" b="1" dirty="0"/>
              <a:t>الشكل المقابل :</a:t>
            </a:r>
            <a:endParaRPr lang="ar-DZ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FA3D57-E8E4-4ADC-85D4-0D6AB40A2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4" y="293511"/>
            <a:ext cx="3228622" cy="6299200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35813815-CC0A-438C-AC9C-9F04779205A6}"/>
              </a:ext>
            </a:extLst>
          </p:cNvPr>
          <p:cNvSpPr/>
          <p:nvPr/>
        </p:nvSpPr>
        <p:spPr>
          <a:xfrm>
            <a:off x="3612444" y="2122311"/>
            <a:ext cx="575734" cy="18626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256B2D29-B58B-4EBB-98EC-515345E6535D}"/>
              </a:ext>
            </a:extLst>
          </p:cNvPr>
          <p:cNvSpPr/>
          <p:nvPr/>
        </p:nvSpPr>
        <p:spPr>
          <a:xfrm rot="10800000">
            <a:off x="626533" y="2286000"/>
            <a:ext cx="575734" cy="186266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A9CEEB-0A09-4145-97B8-5F4177756BE1}"/>
              </a:ext>
            </a:extLst>
          </p:cNvPr>
          <p:cNvSpPr txBox="1"/>
          <p:nvPr/>
        </p:nvSpPr>
        <p:spPr>
          <a:xfrm>
            <a:off x="5469467" y="3338647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OM" sz="2800" dirty="0"/>
              <a:t>2- هل القوى متساوية المقدار أم مختلفة المقدار ؟</a:t>
            </a:r>
          </a:p>
          <a:p>
            <a:pPr algn="r"/>
            <a:r>
              <a:rPr lang="ar-OM" sz="2800" dirty="0">
                <a:solidFill>
                  <a:schemeClr val="accent2">
                    <a:lumMod val="75000"/>
                  </a:schemeClr>
                </a:solidFill>
              </a:rPr>
              <a:t>متساوية المقدار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300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27AB3-6D65-4440-90EA-9D5592BC1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DZ" sz="4400" b="1" dirty="0">
                <a:solidFill>
                  <a:srgbClr val="002060"/>
                </a:solidFill>
              </a:rPr>
              <a:t>لماذا تطفو القوارب فوق</a:t>
            </a:r>
            <a:r>
              <a:rPr lang="ar-QA" sz="4400" b="1" dirty="0">
                <a:solidFill>
                  <a:srgbClr val="002060"/>
                </a:solidFill>
              </a:rPr>
              <a:t> </a:t>
            </a:r>
            <a:r>
              <a:rPr lang="ar-DZ" sz="4400" b="1" dirty="0">
                <a:solidFill>
                  <a:srgbClr val="002060"/>
                </a:solidFill>
              </a:rPr>
              <a:t>سطح الماء؟</a:t>
            </a:r>
            <a:br>
              <a:rPr lang="ar-QA" sz="4400" b="1" dirty="0">
                <a:solidFill>
                  <a:srgbClr val="002060"/>
                </a:solidFill>
              </a:rPr>
            </a:b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F8B4CF2-DD4C-44E7-8417-D0F4907A6E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1" y="1486958"/>
            <a:ext cx="4783664" cy="4351338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8890A-2F07-4994-AD5D-1E7B1015215E}"/>
              </a:ext>
            </a:extLst>
          </p:cNvPr>
          <p:cNvSpPr txBox="1"/>
          <p:nvPr/>
        </p:nvSpPr>
        <p:spPr>
          <a:xfrm>
            <a:off x="5621864" y="1690688"/>
            <a:ext cx="5881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2800" dirty="0">
                <a:solidFill>
                  <a:schemeClr val="accent2">
                    <a:lumMod val="75000"/>
                  </a:schemeClr>
                </a:solidFill>
              </a:rPr>
              <a:t>لأن القارب تؤثر عليه قوتان متساويتان في المقدار ومتعاكستان في الإتجاه وهما :</a:t>
            </a:r>
          </a:p>
          <a:p>
            <a:pPr algn="r"/>
            <a:r>
              <a:rPr lang="ar-OM" sz="2800" dirty="0">
                <a:solidFill>
                  <a:schemeClr val="accent2">
                    <a:lumMod val="75000"/>
                  </a:schemeClr>
                </a:solidFill>
              </a:rPr>
              <a:t>قوة وزن القارب إلى أسفل وقوة دفع الماء إلى أعلى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13C8E4B-C38B-4348-88C1-9B50D35D8AE9}"/>
              </a:ext>
            </a:extLst>
          </p:cNvPr>
          <p:cNvSpPr/>
          <p:nvPr/>
        </p:nvSpPr>
        <p:spPr>
          <a:xfrm>
            <a:off x="3725333" y="4515556"/>
            <a:ext cx="722489" cy="167075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656C80D-09C0-46CF-BFF8-14C867ADEFD3}"/>
              </a:ext>
            </a:extLst>
          </p:cNvPr>
          <p:cNvSpPr/>
          <p:nvPr/>
        </p:nvSpPr>
        <p:spPr>
          <a:xfrm rot="10800000">
            <a:off x="2451101" y="4341548"/>
            <a:ext cx="722489" cy="167075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05EB7-BC1F-4185-BBC0-08FD66E76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OM" dirty="0"/>
              <a:t>أنظر إلى الصورة المقابلة وأجب عن ما يلي :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73C0668-F85D-4224-8CCB-CD22D25EEF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208" y="1475669"/>
            <a:ext cx="5988103" cy="4755798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6FED30-4742-4A22-9AEC-601FF5E07426}"/>
              </a:ext>
            </a:extLst>
          </p:cNvPr>
          <p:cNvSpPr txBox="1"/>
          <p:nvPr/>
        </p:nvSpPr>
        <p:spPr>
          <a:xfrm>
            <a:off x="6826303" y="1475669"/>
            <a:ext cx="44287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2800" dirty="0">
                <a:solidFill>
                  <a:srgbClr val="C00000"/>
                </a:solidFill>
              </a:rPr>
              <a:t>1- ما القوى التي يمكنك تحديدها في الصورة ؟</a:t>
            </a:r>
          </a:p>
          <a:p>
            <a:pPr marL="457200" indent="-457200" algn="r" rtl="1">
              <a:buFontTx/>
              <a:buChar char="-"/>
            </a:pPr>
            <a:r>
              <a:rPr lang="ar-OM" sz="2800" dirty="0">
                <a:solidFill>
                  <a:srgbClr val="0070C0"/>
                </a:solidFill>
              </a:rPr>
              <a:t>قوة البنات </a:t>
            </a:r>
          </a:p>
          <a:p>
            <a:pPr marL="457200" indent="-457200" algn="r" rtl="1">
              <a:buFontTx/>
              <a:buChar char="-"/>
            </a:pPr>
            <a:r>
              <a:rPr lang="ar-OM" sz="2800" dirty="0">
                <a:solidFill>
                  <a:srgbClr val="0070C0"/>
                </a:solidFill>
              </a:rPr>
              <a:t>قوة الدوران </a:t>
            </a:r>
          </a:p>
          <a:p>
            <a:pPr marL="457200" indent="-457200" algn="r" rtl="1">
              <a:buFontTx/>
              <a:buChar char="-"/>
            </a:pPr>
            <a:r>
              <a:rPr lang="ar-OM" sz="2800" dirty="0">
                <a:solidFill>
                  <a:srgbClr val="0070C0"/>
                </a:solidFill>
              </a:rPr>
              <a:t>قوة وزن البنات إلى اسفل</a:t>
            </a:r>
          </a:p>
          <a:p>
            <a:pPr marL="457200" indent="-457200" algn="r" rtl="1">
              <a:buFontTx/>
              <a:buChar char="-"/>
            </a:pPr>
            <a:r>
              <a:rPr lang="ar-OM" sz="2800" dirty="0">
                <a:solidFill>
                  <a:srgbClr val="0070C0"/>
                </a:solidFill>
              </a:rPr>
              <a:t>قوة رد فعل الأرض إلى أعلى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326C7-C620-4AD1-9C54-4B9218C6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6"/>
            <a:ext cx="10515600" cy="1068388"/>
          </a:xfrm>
        </p:spPr>
        <p:txBody>
          <a:bodyPr/>
          <a:lstStyle/>
          <a:p>
            <a:pPr algn="r"/>
            <a:r>
              <a:rPr lang="ar-OM" dirty="0"/>
              <a:t>نشاط (4-2) ص </a:t>
            </a:r>
            <a:endParaRPr lang="en-US" dirty="0"/>
          </a:p>
        </p:txBody>
      </p:sp>
      <p:pic>
        <p:nvPicPr>
          <p:cNvPr id="8" name="Content Placeholder 7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FD5143EE-D291-46DB-92B7-712EDBA26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3" t="10908" r="6279" b="11930"/>
          <a:stretch/>
        </p:blipFill>
        <p:spPr>
          <a:xfrm>
            <a:off x="0" y="942975"/>
            <a:ext cx="12015788" cy="5915025"/>
          </a:xfrm>
        </p:spPr>
      </p:pic>
    </p:spTree>
    <p:extLst>
      <p:ext uri="{BB962C8B-B14F-4D97-AF65-F5344CB8AC3E}">
        <p14:creationId xmlns:p14="http://schemas.microsoft.com/office/powerpoint/2010/main" val="1914027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12F84-BBA9-4EB8-BD60-C19447EBE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511174"/>
            <a:ext cx="10515600" cy="6092825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OM" dirty="0">
                <a:solidFill>
                  <a:srgbClr val="7030A0"/>
                </a:solidFill>
              </a:rPr>
              <a:t>هل الكتاب في الشكل يتحرك ؟</a:t>
            </a:r>
          </a:p>
          <a:p>
            <a:pPr marL="0" indent="0" algn="r" rtl="1">
              <a:buNone/>
            </a:pPr>
            <a:r>
              <a:rPr lang="ar-OM" dirty="0"/>
              <a:t>لا</a:t>
            </a:r>
          </a:p>
          <a:p>
            <a:pPr algn="r" rtl="1"/>
            <a:r>
              <a:rPr lang="ar-OM" dirty="0">
                <a:solidFill>
                  <a:srgbClr val="7030A0"/>
                </a:solidFill>
              </a:rPr>
              <a:t>ماذا سيحدث إذا لم تكن الطاولة موجودة ؟</a:t>
            </a:r>
          </a:p>
          <a:p>
            <a:pPr marL="0" indent="0" algn="r" rtl="1">
              <a:buNone/>
            </a:pPr>
            <a:r>
              <a:rPr lang="ar-OM" dirty="0"/>
              <a:t>سيسقط الكتاب إلى أسفل</a:t>
            </a:r>
          </a:p>
          <a:p>
            <a:pPr marL="0" indent="0" algn="r" rtl="1">
              <a:buNone/>
            </a:pPr>
            <a:endParaRPr lang="ar-OM" dirty="0"/>
          </a:p>
          <a:p>
            <a:pPr algn="r" rtl="1"/>
            <a:r>
              <a:rPr lang="ar-OM" dirty="0">
                <a:solidFill>
                  <a:srgbClr val="7030A0"/>
                </a:solidFill>
              </a:rPr>
              <a:t>ما هي القوى المؤثرة على الكتاب ؟ </a:t>
            </a:r>
          </a:p>
          <a:p>
            <a:pPr marL="0" indent="0" algn="r" rtl="1">
              <a:buNone/>
            </a:pPr>
            <a:r>
              <a:rPr lang="ar-OM" dirty="0"/>
              <a:t>قوتان تؤثران على الكتاب :</a:t>
            </a:r>
          </a:p>
          <a:p>
            <a:pPr marL="0" indent="0" algn="r" rtl="1">
              <a:buNone/>
            </a:pPr>
            <a:r>
              <a:rPr lang="ar-OM" dirty="0"/>
              <a:t> </a:t>
            </a:r>
            <a:r>
              <a:rPr lang="ar-OM" dirty="0">
                <a:solidFill>
                  <a:srgbClr val="FF0000"/>
                </a:solidFill>
              </a:rPr>
              <a:t>1- قوة وزن الكتاب إلى أسفل </a:t>
            </a:r>
          </a:p>
          <a:p>
            <a:pPr marL="0" indent="0" algn="r" rtl="1">
              <a:buNone/>
            </a:pPr>
            <a:r>
              <a:rPr lang="ar-OM" dirty="0">
                <a:solidFill>
                  <a:srgbClr val="FF0000"/>
                </a:solidFill>
              </a:rPr>
              <a:t>2 – قوة رد فعل الطاولة إلى أعلى </a:t>
            </a:r>
          </a:p>
          <a:p>
            <a:pPr marL="0" indent="0" algn="r" rtl="1">
              <a:buNone/>
            </a:pPr>
            <a:endParaRPr lang="ar-OM" dirty="0"/>
          </a:p>
          <a:p>
            <a:pPr marL="0" indent="0" algn="r" rtl="1">
              <a:buNone/>
            </a:pPr>
            <a:r>
              <a:rPr lang="ar-OM" dirty="0">
                <a:solidFill>
                  <a:srgbClr val="7030A0"/>
                </a:solidFill>
              </a:rPr>
              <a:t>السبب في عدم تحرك الكتاب وهوموضوع في الطاولة هو :</a:t>
            </a:r>
          </a:p>
          <a:p>
            <a:pPr marL="0" indent="0" algn="r" rtl="1">
              <a:buNone/>
            </a:pPr>
            <a:r>
              <a:rPr lang="ar-OM" dirty="0"/>
              <a:t>أن القوة المؤثرة على الكتاب لأسفل تساوي القوة المؤثرة عليه لأعلى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954C5D7-C217-4714-9D4C-03852DE58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2888"/>
            <a:ext cx="3657600" cy="666891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99562B-9C61-4AB6-BAFD-6066A894DF42}"/>
              </a:ext>
            </a:extLst>
          </p:cNvPr>
          <p:cNvSpPr txBox="1"/>
          <p:nvPr/>
        </p:nvSpPr>
        <p:spPr>
          <a:xfrm>
            <a:off x="1207911" y="609600"/>
            <a:ext cx="14224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OM" b="1" dirty="0">
                <a:solidFill>
                  <a:srgbClr val="FF0000"/>
                </a:solidFill>
              </a:rPr>
              <a:t>قوة وزن الكتاب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477E4-8B6D-4B12-9990-EC1F90CDFE9C}"/>
              </a:ext>
            </a:extLst>
          </p:cNvPr>
          <p:cNvSpPr txBox="1"/>
          <p:nvPr/>
        </p:nvSpPr>
        <p:spPr>
          <a:xfrm>
            <a:off x="869244" y="3668889"/>
            <a:ext cx="1761065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OM" b="1" dirty="0">
                <a:solidFill>
                  <a:srgbClr val="FF0000"/>
                </a:solidFill>
              </a:rPr>
              <a:t>قوة رد فعل الطاولة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8291E8-612A-4BC7-A46D-1AA2E4FA9AD5}"/>
              </a:ext>
            </a:extLst>
          </p:cNvPr>
          <p:cNvSpPr txBox="1"/>
          <p:nvPr/>
        </p:nvSpPr>
        <p:spPr>
          <a:xfrm>
            <a:off x="497711" y="5225344"/>
            <a:ext cx="2696902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OM" sz="1800" b="1" dirty="0">
                <a:solidFill>
                  <a:srgbClr val="C00000"/>
                </a:solidFill>
              </a:rPr>
              <a:t>توجد في الشكل قوتان تعملان بشكل ثنائي وفي إتجاهين متعاكسين </a:t>
            </a:r>
          </a:p>
        </p:txBody>
      </p:sp>
    </p:spTree>
    <p:extLst>
      <p:ext uri="{BB962C8B-B14F-4D97-AF65-F5344CB8AC3E}">
        <p14:creationId xmlns:p14="http://schemas.microsoft.com/office/powerpoint/2010/main" val="129003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06F8892-B196-4D26-9FCF-B4C2472D06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773" y="271462"/>
            <a:ext cx="4156515" cy="6415087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70A9EE-BA1A-47B1-B092-45DCDD9BBD14}"/>
              </a:ext>
            </a:extLst>
          </p:cNvPr>
          <p:cNvSpPr txBox="1"/>
          <p:nvPr/>
        </p:nvSpPr>
        <p:spPr>
          <a:xfrm>
            <a:off x="4586288" y="271462"/>
            <a:ext cx="69878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OM" sz="2800" dirty="0">
                <a:solidFill>
                  <a:srgbClr val="FF0000"/>
                </a:solidFill>
              </a:rPr>
              <a:t>في أي إتجاه يتحرك الرباط المطاطي عند سحبه ؟</a:t>
            </a:r>
          </a:p>
          <a:p>
            <a:pPr algn="r" rtl="1"/>
            <a:r>
              <a:rPr lang="ar-OM" sz="2800" dirty="0"/>
              <a:t>في الإتجاه المعاكس </a:t>
            </a:r>
          </a:p>
          <a:p>
            <a:pPr algn="r" rtl="1"/>
            <a:endParaRPr lang="ar-OM" sz="2800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OM" sz="2800" dirty="0">
                <a:solidFill>
                  <a:srgbClr val="FF0000"/>
                </a:solidFill>
              </a:rPr>
              <a:t>ما القوة التي تؤثر على الرباط المطاطي ؟</a:t>
            </a:r>
          </a:p>
          <a:p>
            <a:pPr algn="r" rtl="1"/>
            <a:r>
              <a:rPr lang="ar-OM" sz="2800" dirty="0"/>
              <a:t>تؤثر عليه قوتان هما :</a:t>
            </a:r>
          </a:p>
          <a:p>
            <a:pPr algn="r" rtl="1"/>
            <a:r>
              <a:rPr lang="ar-OM" sz="2800" dirty="0"/>
              <a:t>1- قوة السحب إلى اليمين </a:t>
            </a:r>
          </a:p>
          <a:p>
            <a:pPr algn="r" rtl="1"/>
            <a:r>
              <a:rPr lang="ar-OM" sz="2800" dirty="0"/>
              <a:t>2- قوة الضغط إلى اليسار </a:t>
            </a:r>
          </a:p>
          <a:p>
            <a:pPr algn="r" rtl="1"/>
            <a:endParaRPr lang="ar-OM" sz="2800" dirty="0"/>
          </a:p>
          <a:p>
            <a:pPr algn="r" rtl="1"/>
            <a:r>
              <a:rPr lang="ar-OM" sz="2800" b="1" dirty="0">
                <a:solidFill>
                  <a:srgbClr val="C00000"/>
                </a:solidFill>
              </a:rPr>
              <a:t>توجد في الشكل قوتان تعملان بشكل ثنائي وفي إتجاهين متعاكسين </a:t>
            </a:r>
          </a:p>
          <a:p>
            <a:pPr algn="r"/>
            <a:endParaRPr lang="en-US" sz="28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13CD281-939D-45A9-9CF0-19B555CB8DF9}"/>
              </a:ext>
            </a:extLst>
          </p:cNvPr>
          <p:cNvSpPr/>
          <p:nvPr/>
        </p:nvSpPr>
        <p:spPr>
          <a:xfrm rot="2940598">
            <a:off x="1384846" y="2228137"/>
            <a:ext cx="1065913" cy="637624"/>
          </a:xfrm>
          <a:prstGeom prst="rightArrow">
            <a:avLst>
              <a:gd name="adj1" fmla="val 50000"/>
              <a:gd name="adj2" fmla="val 37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996987B-DA14-42F5-B024-AED768C95E17}"/>
              </a:ext>
            </a:extLst>
          </p:cNvPr>
          <p:cNvSpPr/>
          <p:nvPr/>
        </p:nvSpPr>
        <p:spPr>
          <a:xfrm rot="13942446">
            <a:off x="806970" y="2674778"/>
            <a:ext cx="1065913" cy="637624"/>
          </a:xfrm>
          <a:prstGeom prst="rightArrow">
            <a:avLst>
              <a:gd name="adj1" fmla="val 50000"/>
              <a:gd name="adj2" fmla="val 37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5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9FFFF36-64DD-49E0-AACE-75706DDBC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2844"/>
            <a:ext cx="4450232" cy="571217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5721DB-4185-47A9-B250-FE7BD31C9BC3}"/>
              </a:ext>
            </a:extLst>
          </p:cNvPr>
          <p:cNvSpPr txBox="1"/>
          <p:nvPr/>
        </p:nvSpPr>
        <p:spPr>
          <a:xfrm>
            <a:off x="5091290" y="1530739"/>
            <a:ext cx="6400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OM" sz="2800" dirty="0">
                <a:solidFill>
                  <a:srgbClr val="FF0000"/>
                </a:solidFill>
              </a:rPr>
              <a:t>في أي إتجاه يتحرك المسمار ؟</a:t>
            </a:r>
          </a:p>
          <a:p>
            <a:pPr algn="r" rtl="1"/>
            <a:r>
              <a:rPr lang="ar-OM" sz="2800" dirty="0"/>
              <a:t>يتحرك إلى أعلى </a:t>
            </a:r>
          </a:p>
          <a:p>
            <a:pPr algn="r" rtl="1"/>
            <a:endParaRPr lang="ar-OM" sz="2800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OM" sz="2800" dirty="0">
                <a:solidFill>
                  <a:srgbClr val="FF0000"/>
                </a:solidFill>
              </a:rPr>
              <a:t>ماهي القوى المؤثرة على المسمار ؟</a:t>
            </a:r>
          </a:p>
          <a:p>
            <a:pPr algn="r" rtl="1"/>
            <a:r>
              <a:rPr lang="ar-OM" sz="2800" dirty="0"/>
              <a:t>توجد قوتان تؤثران على المسمار هما :</a:t>
            </a:r>
          </a:p>
          <a:p>
            <a:pPr algn="r" rtl="1"/>
            <a:r>
              <a:rPr lang="ar-OM" sz="2800" dirty="0"/>
              <a:t>1</a:t>
            </a:r>
            <a:r>
              <a:rPr lang="ar-OM" sz="2800" dirty="0">
                <a:solidFill>
                  <a:srgbClr val="0070C0"/>
                </a:solidFill>
              </a:rPr>
              <a:t>- قوة وزن المسمار إلى أسفل </a:t>
            </a:r>
          </a:p>
          <a:p>
            <a:pPr algn="r" rtl="1"/>
            <a:r>
              <a:rPr lang="ar-OM" sz="2800" dirty="0">
                <a:solidFill>
                  <a:srgbClr val="0070C0"/>
                </a:solidFill>
              </a:rPr>
              <a:t>2- قوة جذب المغناطيس إلى أعلى</a:t>
            </a:r>
          </a:p>
          <a:p>
            <a:pPr algn="r" rtl="1"/>
            <a:endParaRPr lang="ar-OM" sz="2800" dirty="0">
              <a:solidFill>
                <a:srgbClr val="0070C0"/>
              </a:solidFill>
            </a:endParaRPr>
          </a:p>
          <a:p>
            <a:pPr algn="r" rtl="1"/>
            <a:endParaRPr lang="ar-OM" sz="2800" dirty="0">
              <a:solidFill>
                <a:srgbClr val="0070C0"/>
              </a:solidFill>
            </a:endParaRPr>
          </a:p>
          <a:p>
            <a:pPr algn="r" rtl="1"/>
            <a:r>
              <a:rPr lang="ar-OM" sz="2800" b="1" dirty="0">
                <a:solidFill>
                  <a:srgbClr val="C00000"/>
                </a:solidFill>
              </a:rPr>
              <a:t>توجد في الشكل قوتان تعملان بشكل ثنائي وفي إتجاهين متعاكسين </a:t>
            </a:r>
          </a:p>
          <a:p>
            <a:pPr algn="r" rtl="1"/>
            <a:endParaRPr lang="ar-OM" sz="2800" dirty="0">
              <a:solidFill>
                <a:srgbClr val="0070C0"/>
              </a:solidFill>
            </a:endParaRPr>
          </a:p>
          <a:p>
            <a:pPr algn="r" rtl="1"/>
            <a:endParaRPr lang="ar-OM" sz="2800" dirty="0">
              <a:solidFill>
                <a:srgbClr val="0070C0"/>
              </a:solidFill>
            </a:endParaRPr>
          </a:p>
          <a:p>
            <a:pPr algn="r" rtl="1"/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C9AE7F-A5D5-40AE-93E0-68CA05B549E4}"/>
              </a:ext>
            </a:extLst>
          </p:cNvPr>
          <p:cNvSpPr txBox="1"/>
          <p:nvPr/>
        </p:nvSpPr>
        <p:spPr>
          <a:xfrm>
            <a:off x="5497689" y="722489"/>
            <a:ext cx="6084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2800" dirty="0">
                <a:solidFill>
                  <a:srgbClr val="002060"/>
                </a:solidFill>
              </a:rPr>
              <a:t>في الشكل المقابل تم تقريب المسمار من المغناطيس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20F539-50E2-45B2-9A0B-45E907CB3B39}"/>
              </a:ext>
            </a:extLst>
          </p:cNvPr>
          <p:cNvSpPr txBox="1"/>
          <p:nvPr/>
        </p:nvSpPr>
        <p:spPr>
          <a:xfrm>
            <a:off x="4718756" y="2619022"/>
            <a:ext cx="993422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OM" dirty="0"/>
              <a:t>قوة جذب المغناطيس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BB42A-1868-4095-BBE5-DDD308A63DE6}"/>
              </a:ext>
            </a:extLst>
          </p:cNvPr>
          <p:cNvSpPr txBox="1"/>
          <p:nvPr/>
        </p:nvSpPr>
        <p:spPr>
          <a:xfrm>
            <a:off x="0" y="2765778"/>
            <a:ext cx="832969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OM" dirty="0"/>
              <a:t>وزن المسمار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0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73D56-041F-43D0-9E91-FDE92072C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r>
              <a:rPr lang="ar-OM" dirty="0"/>
              <a:t>من خلال ما سبق نستنج أن القوى تعمل 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169C5-BC25-42B7-AC48-652203B98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33462" cy="4351338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OM" dirty="0"/>
              <a:t>  </a:t>
            </a:r>
            <a:r>
              <a:rPr lang="ar-OM" dirty="0">
                <a:solidFill>
                  <a:srgbClr val="C00000"/>
                </a:solidFill>
              </a:rPr>
              <a:t>في إتجاهات مختلفة </a:t>
            </a:r>
          </a:p>
          <a:p>
            <a:pPr marL="0" indent="0" rtl="1">
              <a:buNone/>
            </a:pPr>
            <a:endParaRPr lang="ar-OM" dirty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OM" dirty="0"/>
              <a:t> </a:t>
            </a:r>
            <a:r>
              <a:rPr lang="ar-OM" dirty="0">
                <a:solidFill>
                  <a:srgbClr val="C00000"/>
                </a:solidFill>
              </a:rPr>
              <a:t>بشكل ثنائي في إتجاهين متعاكسين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3DEC097-F03C-4C6B-913D-D09E39C164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6005"/>
          <a:stretch/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4051B2C-187B-481C-BB76-5A8D22B71A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8193" r="-3" b="3235"/>
          <a:stretch/>
        </p:blipFill>
        <p:spPr bwMode="auto"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06DDDB1-3522-4F1D-A51E-76AD0116F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16454" r="10727" b="4"/>
          <a:stretch/>
        </p:blipFill>
        <p:spPr bwMode="auto"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711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AA16F-EC22-468C-911A-3A4B2BB3C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OM" dirty="0"/>
              <a:t>في الشكل المقابل حدد إتجاه القوى المؤثرةعلى الكتاب 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1F69E-17D2-42BD-A665-298E52239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38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191F3-3F36-4B9D-8842-0E73236B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OM" dirty="0"/>
              <a:t>مخطط القوى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8E56D-248C-4189-84F2-0053A373F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759"/>
            <a:ext cx="10515600" cy="535410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OM" sz="3200" b="1" dirty="0">
                <a:solidFill>
                  <a:srgbClr val="0070C0"/>
                </a:solidFill>
              </a:rPr>
              <a:t>عبارة عن رسم يعرض فيه إتجاه ومقدار القوى المؤثرة  على الجسم 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OM" sz="3200" dirty="0">
                <a:solidFill>
                  <a:schemeClr val="accent2">
                    <a:lumMod val="75000"/>
                  </a:schemeClr>
                </a:solidFill>
              </a:rPr>
              <a:t>تظهر فيه صورة كل قوة على شكل سهم 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OM" sz="3200" dirty="0">
                <a:solidFill>
                  <a:schemeClr val="accent2">
                    <a:lumMod val="75000"/>
                  </a:schemeClr>
                </a:solidFill>
              </a:rPr>
              <a:t>عندما تتساوى القوى تكون الأسهم بنفس الطول </a:t>
            </a:r>
          </a:p>
          <a:p>
            <a:pPr marL="0" indent="0" algn="r" rtl="1">
              <a:buNone/>
            </a:pPr>
            <a:endParaRPr lang="ar-OM" sz="32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r" rtl="1">
              <a:buNone/>
            </a:pPr>
            <a:r>
              <a:rPr lang="ar-OM" sz="3200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</a:t>
            </a:r>
          </a:p>
          <a:p>
            <a:pPr marL="0" indent="0" algn="r" rtl="1">
              <a:buNone/>
            </a:pPr>
            <a:endParaRPr lang="ar-OM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OM" sz="3200" dirty="0">
                <a:solidFill>
                  <a:schemeClr val="accent2">
                    <a:lumMod val="75000"/>
                  </a:schemeClr>
                </a:solidFill>
              </a:rPr>
              <a:t>وعندما تكون القوى غير متساوية فإن </a:t>
            </a:r>
          </a:p>
          <a:p>
            <a:pPr marL="0" indent="0" algn="r">
              <a:buNone/>
            </a:pPr>
            <a:r>
              <a:rPr lang="ar-OM" sz="3200" dirty="0">
                <a:solidFill>
                  <a:schemeClr val="accent2">
                    <a:lumMod val="75000"/>
                  </a:schemeClr>
                </a:solidFill>
              </a:rPr>
              <a:t>القوة الأكبر ترسم بسهم طويل والقوة الأصغر ترسم بسهم قصير</a:t>
            </a:r>
          </a:p>
          <a:p>
            <a:pPr marL="0" indent="0" algn="r">
              <a:buNone/>
            </a:pPr>
            <a:r>
              <a:rPr lang="ar-OM" sz="3200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  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373BA57B-572D-4DAD-9B77-221EC41FF384}"/>
              </a:ext>
            </a:extLst>
          </p:cNvPr>
          <p:cNvSpPr/>
          <p:nvPr/>
        </p:nvSpPr>
        <p:spPr>
          <a:xfrm>
            <a:off x="9843911" y="3206044"/>
            <a:ext cx="338667" cy="10047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6E2B769B-EE99-474F-82E6-4801E0BEE971}"/>
              </a:ext>
            </a:extLst>
          </p:cNvPr>
          <p:cNvSpPr/>
          <p:nvPr/>
        </p:nvSpPr>
        <p:spPr>
          <a:xfrm rot="10800000">
            <a:off x="9011355" y="3216716"/>
            <a:ext cx="338667" cy="10047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AA338CE8-65A8-486D-8E69-3E9985C31B95}"/>
              </a:ext>
            </a:extLst>
          </p:cNvPr>
          <p:cNvSpPr/>
          <p:nvPr/>
        </p:nvSpPr>
        <p:spPr>
          <a:xfrm>
            <a:off x="5091289" y="3578578"/>
            <a:ext cx="1444978" cy="3612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8E49D8FB-CE5B-44D1-9FB9-AF5FC14A59BD}"/>
              </a:ext>
            </a:extLst>
          </p:cNvPr>
          <p:cNvSpPr/>
          <p:nvPr/>
        </p:nvSpPr>
        <p:spPr>
          <a:xfrm rot="10800000">
            <a:off x="2921001" y="3600803"/>
            <a:ext cx="1444978" cy="3612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7BD0FA4-A61C-45AD-A655-AA7072D7CDCE}"/>
              </a:ext>
            </a:extLst>
          </p:cNvPr>
          <p:cNvSpPr/>
          <p:nvPr/>
        </p:nvSpPr>
        <p:spPr>
          <a:xfrm>
            <a:off x="10487378" y="5757333"/>
            <a:ext cx="293511" cy="1100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37FD64EA-D9CD-4420-9A2F-8F7F6365280E}"/>
              </a:ext>
            </a:extLst>
          </p:cNvPr>
          <p:cNvSpPr/>
          <p:nvPr/>
        </p:nvSpPr>
        <p:spPr>
          <a:xfrm>
            <a:off x="9914467" y="6176786"/>
            <a:ext cx="268111" cy="6321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C678687E-C298-414E-941E-EC4FA147E09E}"/>
              </a:ext>
            </a:extLst>
          </p:cNvPr>
          <p:cNvSpPr/>
          <p:nvPr/>
        </p:nvSpPr>
        <p:spPr>
          <a:xfrm>
            <a:off x="5373511" y="5996164"/>
            <a:ext cx="1444978" cy="3612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19C80A92-3821-4085-93BB-5C74B97F6C6C}"/>
              </a:ext>
            </a:extLst>
          </p:cNvPr>
          <p:cNvSpPr/>
          <p:nvPr/>
        </p:nvSpPr>
        <p:spPr>
          <a:xfrm rot="10800000">
            <a:off x="3589867" y="6006130"/>
            <a:ext cx="924278" cy="3612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458</Words>
  <Application>Microsoft Office PowerPoint</Application>
  <PresentationFormat>شاشة عريضة</PresentationFormat>
  <Paragraphs>81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Office Theme</vt:lpstr>
      <vt:lpstr>كيف تعمل القوى</vt:lpstr>
      <vt:lpstr>أنظر إلى الصورة المقابلة وأجب عن ما يلي :</vt:lpstr>
      <vt:lpstr>نشاط (4-2) ص </vt:lpstr>
      <vt:lpstr>عرض تقديمي في PowerPoint</vt:lpstr>
      <vt:lpstr>عرض تقديمي في PowerPoint</vt:lpstr>
      <vt:lpstr>عرض تقديمي في PowerPoint</vt:lpstr>
      <vt:lpstr>من خلال ما سبق نستنج أن القوى تعمل :</vt:lpstr>
      <vt:lpstr>في الشكل المقابل حدد إتجاه القوى المؤثرةعلى الكتاب ؟</vt:lpstr>
      <vt:lpstr>مخطط القوى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لماذا تطفو القوارب فوق سطح الماء؟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كيف تعمل القوى</dc:title>
  <dc:creator>الحوراء عبدالله سعيد محمد الصواعية</dc:creator>
  <cp:lastModifiedBy>مستخدم غير معروف</cp:lastModifiedBy>
  <cp:revision>18</cp:revision>
  <dcterms:created xsi:type="dcterms:W3CDTF">2021-03-13T18:41:26Z</dcterms:created>
  <dcterms:modified xsi:type="dcterms:W3CDTF">2021-03-16T07:27:49Z</dcterms:modified>
</cp:coreProperties>
</file>