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25" r:id="rId4"/>
    <p:sldMasterId id="2147483726" r:id="rId5"/>
    <p:sldMasterId id="2147483727" r:id="rId6"/>
    <p:sldMasterId id="2147483728" r:id="rId7"/>
    <p:sldMasterId id="2147483729" r:id="rId8"/>
    <p:sldMasterId id="2147483730" r:id="rId9"/>
    <p:sldMasterId id="2147483731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1" Type="http://schemas.openxmlformats.org/officeDocument/2006/relationships/theme" Target="theme/theme3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ar-A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8" name="Google Shape;57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5" name="Google Shape;70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5" name="Google Shape;715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5" name="Google Shape;72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5" name="Google Shape;73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7" name="Google Shape;74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8" name="Google Shape;75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6" name="Google Shape;76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2" name="Google Shape;77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3" name="Google Shape;61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2" name="Google Shape;63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1" name="Google Shape;65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8" name="Google Shape;66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5" name="Google Shape;68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5" name="Google Shape;69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7" name="Google Shape;107;p1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17" name="Google Shape;117;p1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1" name="Google Shape;121;p17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8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28" name="Google Shape;128;p18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29" name="Google Shape;129;p18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0" name="Google Shape;130;p18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1" name="Google Shape;131;p1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46" name="Google Shape;146;p2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49" name="Google Shape;149;p2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2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22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54" name="Google Shape;154;p2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2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27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7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6" name="Google Shape;196;p2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98" name="Google Shape;198;p2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9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02" name="Google Shape;202;p29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03" name="Google Shape;203;p2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09" name="Google Shape;209;p30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10" name="Google Shape;210;p30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11" name="Google Shape;211;p30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12" name="Google Shape;212;p3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3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3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3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3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3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226" name="Google Shape;226;p33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27" name="Google Shape;227;p3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3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3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30" name="Google Shape;230;p3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4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34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235" name="Google Shape;235;p3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3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3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38" name="Google Shape;238;p34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4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5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35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3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3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3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9" name="Google Shape;249;p3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3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3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38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63" name="Google Shape;263;p3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3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3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9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39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9" name="Google Shape;269;p3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39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0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40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7" name="Google Shape;277;p4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4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79" name="Google Shape;279;p4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41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83" name="Google Shape;283;p41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284" name="Google Shape;284;p4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4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4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42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90" name="Google Shape;290;p42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91" name="Google Shape;291;p42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92" name="Google Shape;292;p42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93" name="Google Shape;293;p4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4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4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4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0" name="Google Shape;300;p4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4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5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07" name="Google Shape;307;p45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08" name="Google Shape;308;p4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4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4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311" name="Google Shape;311;p45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6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46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16" name="Google Shape;316;p4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4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4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319" name="Google Shape;319;p46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46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4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4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4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8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48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30" name="Google Shape;330;p4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4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0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50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4" name="Google Shape;344;p5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5" name="Google Shape;345;p5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6" name="Google Shape;346;p5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1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51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0" name="Google Shape;350;p5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5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51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51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2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52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8" name="Google Shape;358;p5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5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360" name="Google Shape;360;p5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3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64" name="Google Shape;364;p53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365" name="Google Shape;365;p5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5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5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4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54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1" name="Google Shape;371;p54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72" name="Google Shape;372;p54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73" name="Google Shape;373;p54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74" name="Google Shape;374;p5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5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5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6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6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6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5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5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5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5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5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388" name="Google Shape;388;p57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89" name="Google Shape;389;p5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5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1" name="Google Shape;391;p5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392" name="Google Shape;392;p5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8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58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397" name="Google Shape;397;p5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5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5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400" name="Google Shape;400;p58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1" name="Google Shape;401;p58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59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05" name="Google Shape;405;p5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5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5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0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60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11" name="Google Shape;411;p6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6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3" name="Google Shape;413;p6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2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4" name="Google Shape;424;p62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5" name="Google Shape;425;p6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6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6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63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1" name="Google Shape;431;p6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6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3" name="Google Shape;433;p63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63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6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4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64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9" name="Google Shape;439;p6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0" name="Google Shape;440;p6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441" name="Google Shape;441;p6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5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65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45" name="Google Shape;445;p65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46" name="Google Shape;446;p6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6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6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6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66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2" name="Google Shape;452;p66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53" name="Google Shape;453;p66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54" name="Google Shape;454;p66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455" name="Google Shape;455;p6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6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7" name="Google Shape;457;p6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0" name="Google Shape;460;p6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" name="Google Shape;461;p6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2" name="Google Shape;462;p6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5" name="Google Shape;465;p6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6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9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469" name="Google Shape;469;p69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70" name="Google Shape;470;p6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1" name="Google Shape;471;p6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2" name="Google Shape;472;p6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473" name="Google Shape;473;p6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0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70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7" name="Google Shape;477;p70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478" name="Google Shape;478;p7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7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7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481" name="Google Shape;481;p70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70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7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5" name="Google Shape;485;p71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86" name="Google Shape;486;p7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7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8" name="Google Shape;488;p7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2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72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92" name="Google Shape;492;p7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3" name="Google Shape;493;p7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4" name="Google Shape;494;p7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4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74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6" name="Google Shape;506;p7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7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7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5"/>
          <p:cNvSpPr txBox="1"/>
          <p:nvPr>
            <p:ph type="ctrTitle"/>
          </p:nvPr>
        </p:nvSpPr>
        <p:spPr>
          <a:xfrm>
            <a:off x="609600" y="228601"/>
            <a:ext cx="103632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75"/>
          <p:cNvSpPr txBox="1"/>
          <p:nvPr>
            <p:ph idx="1" type="subTitle"/>
          </p:nvPr>
        </p:nvSpPr>
        <p:spPr>
          <a:xfrm>
            <a:off x="609600" y="48006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12" name="Google Shape;512;p7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7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75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5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7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76"/>
          <p:cNvSpPr txBox="1"/>
          <p:nvPr>
            <p:ph type="title"/>
          </p:nvPr>
        </p:nvSpPr>
        <p:spPr>
          <a:xfrm>
            <a:off x="609600" y="1447801"/>
            <a:ext cx="10363200" cy="43211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sz="880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9" name="Google Shape;519;p76"/>
          <p:cNvSpPr txBox="1"/>
          <p:nvPr>
            <p:ph idx="1" type="body"/>
          </p:nvPr>
        </p:nvSpPr>
        <p:spPr>
          <a:xfrm>
            <a:off x="609600" y="228601"/>
            <a:ext cx="10363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0" name="Google Shape;520;p76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76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522" name="Google Shape;522;p76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77"/>
          <p:cNvSpPr txBox="1"/>
          <p:nvPr>
            <p:ph idx="1" type="body"/>
          </p:nvPr>
        </p:nvSpPr>
        <p:spPr>
          <a:xfrm>
            <a:off x="217424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6" name="Google Shape;526;p77"/>
          <p:cNvSpPr txBox="1"/>
          <p:nvPr>
            <p:ph idx="2" type="body"/>
          </p:nvPr>
        </p:nvSpPr>
        <p:spPr>
          <a:xfrm>
            <a:off x="6786880" y="1574800"/>
            <a:ext cx="438912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527" name="Google Shape;527;p7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8" name="Google Shape;528;p7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9" name="Google Shape;529;p7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78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2" name="Google Shape;532;p78"/>
          <p:cNvSpPr txBox="1"/>
          <p:nvPr>
            <p:ph idx="1" type="body"/>
          </p:nvPr>
        </p:nvSpPr>
        <p:spPr>
          <a:xfrm>
            <a:off x="2170176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3" name="Google Shape;533;p78"/>
          <p:cNvSpPr txBox="1"/>
          <p:nvPr>
            <p:ph idx="2" type="body"/>
          </p:nvPr>
        </p:nvSpPr>
        <p:spPr>
          <a:xfrm>
            <a:off x="2170176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34" name="Google Shape;534;p78"/>
          <p:cNvSpPr txBox="1"/>
          <p:nvPr>
            <p:ph idx="3" type="body"/>
          </p:nvPr>
        </p:nvSpPr>
        <p:spPr>
          <a:xfrm>
            <a:off x="6790944" y="1572768"/>
            <a:ext cx="438912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0" sz="18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35" name="Google Shape;535;p78"/>
          <p:cNvSpPr txBox="1"/>
          <p:nvPr>
            <p:ph idx="4" type="body"/>
          </p:nvPr>
        </p:nvSpPr>
        <p:spPr>
          <a:xfrm>
            <a:off x="6790944" y="2259366"/>
            <a:ext cx="438912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36" name="Google Shape;536;p78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7" name="Google Shape;537;p78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8" name="Google Shape;538;p78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7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7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7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8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7" name="Google Shape;547;p8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1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550" name="Google Shape;550;p81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1" name="Google Shape;551;p8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8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3" name="Google Shape;553;p8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554" name="Google Shape;554;p8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82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82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2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559" name="Google Shape;559;p82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0" name="Google Shape;560;p82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1" name="Google Shape;561;p82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562" name="Google Shape;562;p82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82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83"/>
          <p:cNvSpPr txBox="1"/>
          <p:nvPr>
            <p:ph idx="1" type="body"/>
          </p:nvPr>
        </p:nvSpPr>
        <p:spPr>
          <a:xfrm rot="5400000">
            <a:off x="3502817" y="-1140618"/>
            <a:ext cx="4373563" cy="101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8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8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8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84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2" name="Google Shape;572;p84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3" name="Google Shape;573;p84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84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84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/>
          <p:nvPr>
            <p:ph idx="1" type="body"/>
          </p:nvPr>
        </p:nvSpPr>
        <p:spPr>
          <a:xfrm>
            <a:off x="4766733" y="1600200"/>
            <a:ext cx="6815667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609601" y="1600200"/>
            <a:ext cx="4011084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68" name="Google Shape;68;p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/>
          <p:nvPr>
            <p:ph idx="2" type="pic"/>
          </p:nvPr>
        </p:nvSpPr>
        <p:spPr>
          <a:xfrm>
            <a:off x="-1" y="0"/>
            <a:ext cx="12001169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609600" y="5715000"/>
            <a:ext cx="10871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3" name="Google Shape;73;p10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76" name="Google Shape;76;p10"/>
          <p:cNvSpPr txBox="1"/>
          <p:nvPr>
            <p:ph type="title"/>
          </p:nvPr>
        </p:nvSpPr>
        <p:spPr>
          <a:xfrm>
            <a:off x="609600" y="4953000"/>
            <a:ext cx="10871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5" name="Google Shape;15;p1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96" name="Google Shape;96;p13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37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5" name="Google Shape;255;p37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37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37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258" name="Google Shape;258;p37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9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49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49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7" name="Google Shape;337;p49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339" name="Google Shape;339;p49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9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1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1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61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8" name="Google Shape;418;p61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9" name="Google Shape;419;p61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420" name="Google Shape;420;p61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61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73"/>
          <p:cNvSpPr txBox="1"/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7" name="Google Shape;497;p73"/>
          <p:cNvSpPr txBox="1"/>
          <p:nvPr>
            <p:ph idx="1" type="body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73"/>
          <p:cNvSpPr txBox="1"/>
          <p:nvPr>
            <p:ph idx="10" type="dt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73"/>
          <p:cNvSpPr txBox="1"/>
          <p:nvPr>
            <p:ph idx="11" type="ftr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73"/>
          <p:cNvSpPr txBox="1"/>
          <p:nvPr>
            <p:ph idx="12" type="sldNum"/>
          </p:nvPr>
        </p:nvSpPr>
        <p:spPr>
          <a:xfrm rot="-5400000">
            <a:off x="11189124" y="5824644"/>
            <a:ext cx="1315721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D1282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AE"/>
              <a:t>‹#›</a:t>
            </a:fld>
            <a:endParaRPr/>
          </a:p>
        </p:txBody>
      </p:sp>
      <p:sp>
        <p:nvSpPr>
          <p:cNvPr id="501" name="Google Shape;501;p73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73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jpg"/><Relationship Id="rId4" Type="http://schemas.openxmlformats.org/officeDocument/2006/relationships/slide" Target="/ppt/slides/slide14.xml"/><Relationship Id="rId5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slide" Target="/ppt/slides/slide9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Relationship Id="rId4" Type="http://schemas.openxmlformats.org/officeDocument/2006/relationships/image" Target="../media/image21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Relationship Id="rId4" Type="http://schemas.openxmlformats.org/officeDocument/2006/relationships/image" Target="../media/image21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10.png"/><Relationship Id="rId5" Type="http://schemas.openxmlformats.org/officeDocument/2006/relationships/image" Target="../media/image12.jpg"/><Relationship Id="rId6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5.png"/><Relationship Id="rId5" Type="http://schemas.openxmlformats.org/officeDocument/2006/relationships/image" Target="../media/image12.jpg"/><Relationship Id="rId6" Type="http://schemas.openxmlformats.org/officeDocument/2006/relationships/image" Target="../media/image14.jpg"/><Relationship Id="rId7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slide" Target="/ppt/slides/slide13.xml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84000"/>
          </a:blip>
          <a:stretch>
            <a:fillRect/>
          </a:stretch>
        </a:blip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p85"/>
          <p:cNvPicPr preferRelativeResize="0"/>
          <p:nvPr/>
        </p:nvPicPr>
        <p:blipFill rotWithShape="1">
          <a:blip r:embed="rId4">
            <a:alphaModFix/>
          </a:blip>
          <a:srcRect b="0" l="0" r="43786" t="0"/>
          <a:stretch/>
        </p:blipFill>
        <p:spPr>
          <a:xfrm>
            <a:off x="10864754" y="0"/>
            <a:ext cx="1327246" cy="240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1" name="Google Shape;581;p85"/>
          <p:cNvPicPr preferRelativeResize="0"/>
          <p:nvPr/>
        </p:nvPicPr>
        <p:blipFill rotWithShape="1">
          <a:blip r:embed="rId5">
            <a:alphaModFix/>
          </a:blip>
          <a:srcRect b="0" l="0" r="43786" t="0"/>
          <a:stretch/>
        </p:blipFill>
        <p:spPr>
          <a:xfrm flipH="1">
            <a:off x="26725" y="4410500"/>
            <a:ext cx="1187925" cy="236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85"/>
          <p:cNvPicPr preferRelativeResize="0"/>
          <p:nvPr/>
        </p:nvPicPr>
        <p:blipFill rotWithShape="1">
          <a:blip r:embed="rId6">
            <a:alphaModFix/>
          </a:blip>
          <a:srcRect b="0" l="0" r="43786" t="0"/>
          <a:stretch/>
        </p:blipFill>
        <p:spPr>
          <a:xfrm flipH="1">
            <a:off x="27295" y="0"/>
            <a:ext cx="1187925" cy="2361063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85"/>
          <p:cNvSpPr/>
          <p:nvPr/>
        </p:nvSpPr>
        <p:spPr>
          <a:xfrm>
            <a:off x="3380096" y="570931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85"/>
          <p:cNvSpPr/>
          <p:nvPr/>
        </p:nvSpPr>
        <p:spPr>
          <a:xfrm>
            <a:off x="2759123" y="5591031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85"/>
          <p:cNvSpPr/>
          <p:nvPr/>
        </p:nvSpPr>
        <p:spPr>
          <a:xfrm>
            <a:off x="7897504" y="5359019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85"/>
          <p:cNvSpPr/>
          <p:nvPr/>
        </p:nvSpPr>
        <p:spPr>
          <a:xfrm>
            <a:off x="9348717" y="354842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85"/>
          <p:cNvSpPr/>
          <p:nvPr/>
        </p:nvSpPr>
        <p:spPr>
          <a:xfrm>
            <a:off x="3803174" y="1048602"/>
            <a:ext cx="4673224" cy="4082955"/>
          </a:xfrm>
          <a:prstGeom prst="rect">
            <a:avLst/>
          </a:prstGeom>
          <a:solidFill>
            <a:srgbClr val="D4F3F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600" u="none" cap="none" strike="noStrike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85"/>
          <p:cNvSpPr/>
          <p:nvPr/>
        </p:nvSpPr>
        <p:spPr>
          <a:xfrm>
            <a:off x="4735832" y="1742451"/>
            <a:ext cx="4629900" cy="4080600"/>
          </a:xfrm>
          <a:prstGeom prst="rect">
            <a:avLst/>
          </a:prstGeom>
          <a:solidFill>
            <a:srgbClr val="FFF3CA"/>
          </a:solidFill>
          <a:ln cap="flat" cmpd="sng" w="28575">
            <a:solidFill>
              <a:srgbClr val="434343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ar-AE" sz="9600" u="none" cap="none" strike="noStrike">
                <a:solidFill>
                  <a:srgbClr val="66FF99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الألف اللينة في أواخر الأفعال</a:t>
            </a:r>
            <a:endParaRPr b="0" i="0" sz="9600" u="none" cap="none" strike="noStrike">
              <a:solidFill>
                <a:srgbClr val="66FF99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pic>
        <p:nvPicPr>
          <p:cNvPr id="589" name="Google Shape;589;p85"/>
          <p:cNvPicPr preferRelativeResize="0"/>
          <p:nvPr/>
        </p:nvPicPr>
        <p:blipFill rotWithShape="1">
          <a:blip r:embed="rId7">
            <a:alphaModFix/>
          </a:blip>
          <a:srcRect b="0" l="0" r="43786" t="0"/>
          <a:stretch/>
        </p:blipFill>
        <p:spPr>
          <a:xfrm>
            <a:off x="10864754" y="4462817"/>
            <a:ext cx="1327246" cy="2361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7000"/>
          </a:blip>
          <a:stretch>
            <a:fillRect/>
          </a:stretch>
        </a:blipFill>
      </p:bgPr>
    </p:bg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94"/>
          <p:cNvSpPr txBox="1"/>
          <p:nvPr>
            <p:ph type="title"/>
          </p:nvPr>
        </p:nvSpPr>
        <p:spPr>
          <a:xfrm>
            <a:off x="4171665" y="152718"/>
            <a:ext cx="7721600" cy="843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ar-AE"/>
              <a:t>القط اللص : </a:t>
            </a:r>
            <a:endParaRPr b="1"/>
          </a:p>
        </p:txBody>
      </p:sp>
      <p:pic>
        <p:nvPicPr>
          <p:cNvPr id="708" name="Google Shape;708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748065">
            <a:off x="942205" y="2760202"/>
            <a:ext cx="2720484" cy="3204405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94"/>
          <p:cNvSpPr/>
          <p:nvPr/>
        </p:nvSpPr>
        <p:spPr>
          <a:xfrm>
            <a:off x="4353634" y="1511967"/>
            <a:ext cx="6782937" cy="99235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 المرء حياة طيبة بالرضا .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94"/>
          <p:cNvSpPr/>
          <p:nvPr/>
        </p:nvSpPr>
        <p:spPr>
          <a:xfrm>
            <a:off x="9075761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يحيا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94"/>
          <p:cNvSpPr/>
          <p:nvPr/>
        </p:nvSpPr>
        <p:spPr>
          <a:xfrm>
            <a:off x="6880746" y="3891319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يحي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94"/>
          <p:cNvSpPr/>
          <p:nvPr/>
        </p:nvSpPr>
        <p:spPr>
          <a:xfrm>
            <a:off x="4603845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يحيى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7000"/>
          </a:blip>
          <a:stretch>
            <a:fillRect/>
          </a:stretch>
        </a:blipFill>
      </p:bgPr>
    </p:bg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95"/>
          <p:cNvSpPr txBox="1"/>
          <p:nvPr>
            <p:ph type="title"/>
          </p:nvPr>
        </p:nvSpPr>
        <p:spPr>
          <a:xfrm>
            <a:off x="4171665" y="152718"/>
            <a:ext cx="7721600" cy="843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ar-AE"/>
              <a:t>القط اللص : </a:t>
            </a:r>
            <a:endParaRPr b="1"/>
          </a:p>
        </p:txBody>
      </p:sp>
      <p:pic>
        <p:nvPicPr>
          <p:cNvPr id="718" name="Google Shape;718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748065">
            <a:off x="942205" y="2760202"/>
            <a:ext cx="2720484" cy="320440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95"/>
          <p:cNvSpPr/>
          <p:nvPr/>
        </p:nvSpPr>
        <p:spPr>
          <a:xfrm>
            <a:off x="4478739" y="1511967"/>
            <a:ext cx="6782937" cy="99235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...........المتسابق من الوصول إلى هدفه .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0" name="Google Shape;720;p95"/>
          <p:cNvSpPr/>
          <p:nvPr/>
        </p:nvSpPr>
        <p:spPr>
          <a:xfrm>
            <a:off x="9075761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دنى 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95"/>
          <p:cNvSpPr/>
          <p:nvPr/>
        </p:nvSpPr>
        <p:spPr>
          <a:xfrm>
            <a:off x="6880746" y="3891319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دنا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95"/>
          <p:cNvSpPr/>
          <p:nvPr/>
        </p:nvSpPr>
        <p:spPr>
          <a:xfrm>
            <a:off x="4603845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دني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7000"/>
          </a:blip>
          <a:stretch>
            <a:fillRect/>
          </a:stretch>
        </a:blip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96"/>
          <p:cNvSpPr txBox="1"/>
          <p:nvPr>
            <p:ph type="title"/>
          </p:nvPr>
        </p:nvSpPr>
        <p:spPr>
          <a:xfrm>
            <a:off x="4171665" y="152718"/>
            <a:ext cx="7721600" cy="843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ar-AE"/>
              <a:t>القط اللص : </a:t>
            </a:r>
            <a:endParaRPr b="1"/>
          </a:p>
        </p:txBody>
      </p:sp>
      <p:pic>
        <p:nvPicPr>
          <p:cNvPr id="728" name="Google Shape;728;p9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748065">
            <a:off x="942205" y="2760202"/>
            <a:ext cx="2720484" cy="3204405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96"/>
          <p:cNvSpPr/>
          <p:nvPr/>
        </p:nvSpPr>
        <p:spPr>
          <a:xfrm>
            <a:off x="4353633" y="1511967"/>
            <a:ext cx="6782937" cy="99235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........ فرعون و بغى في الأرض.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96"/>
          <p:cNvSpPr/>
          <p:nvPr/>
        </p:nvSpPr>
        <p:spPr>
          <a:xfrm>
            <a:off x="9075761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استعلا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96"/>
          <p:cNvSpPr/>
          <p:nvPr/>
        </p:nvSpPr>
        <p:spPr>
          <a:xfrm>
            <a:off x="6880746" y="3891319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استعلي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96"/>
          <p:cNvSpPr/>
          <p:nvPr/>
        </p:nvSpPr>
        <p:spPr>
          <a:xfrm>
            <a:off x="4603845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استعلى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2000"/>
          </a:blip>
          <a:stretch>
            <a:fillRect/>
          </a:stretch>
        </a:blipFill>
      </p:bgPr>
    </p:bg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7"/>
          <p:cNvSpPr/>
          <p:nvPr/>
        </p:nvSpPr>
        <p:spPr>
          <a:xfrm>
            <a:off x="7533564" y="807490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وصى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8" name="Google Shape;738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519" y="4271050"/>
            <a:ext cx="2021418" cy="240953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7"/>
          <p:cNvSpPr/>
          <p:nvPr/>
        </p:nvSpPr>
        <p:spPr>
          <a:xfrm>
            <a:off x="5338549" y="807489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كفى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7"/>
          <p:cNvSpPr/>
          <p:nvPr/>
        </p:nvSpPr>
        <p:spPr>
          <a:xfrm>
            <a:off x="2909248" y="807490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-AE" sz="40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نادى</a:t>
            </a:r>
            <a:endParaRPr b="1" i="0" sz="40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97"/>
          <p:cNvSpPr/>
          <p:nvPr/>
        </p:nvSpPr>
        <p:spPr>
          <a:xfrm>
            <a:off x="7685964" y="2856929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خلا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97"/>
          <p:cNvSpPr/>
          <p:nvPr/>
        </p:nvSpPr>
        <p:spPr>
          <a:xfrm>
            <a:off x="5338549" y="2856929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سما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97"/>
          <p:cNvSpPr/>
          <p:nvPr/>
        </p:nvSpPr>
        <p:spPr>
          <a:xfrm>
            <a:off x="2909248" y="2901282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علا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97">
            <a:hlinkClick action="ppaction://hlinksldjump" r:id="rId5"/>
          </p:cNvPr>
          <p:cNvSpPr/>
          <p:nvPr/>
        </p:nvSpPr>
        <p:spPr>
          <a:xfrm>
            <a:off x="2909248" y="5633470"/>
            <a:ext cx="2617075" cy="914400"/>
          </a:xfrm>
          <a:prstGeom prst="parallelogram">
            <a:avLst>
              <a:gd fmla="val 25000" name="adj"/>
            </a:avLst>
          </a:prstGeom>
          <a:solidFill>
            <a:schemeClr val="accent4"/>
          </a:solidFill>
          <a:ln cap="flat" cmpd="sng" w="412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AE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السؤال التالي</a:t>
            </a:r>
            <a:endParaRPr b="1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7000"/>
          </a:blip>
          <a:stretch>
            <a:fillRect/>
          </a:stretch>
        </a:blipFill>
      </p:bgPr>
    </p:bg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98"/>
          <p:cNvSpPr/>
          <p:nvPr/>
        </p:nvSpPr>
        <p:spPr>
          <a:xfrm>
            <a:off x="7533564" y="807490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حكى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0" name="Google Shape;750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519" y="4271050"/>
            <a:ext cx="2021418" cy="2409530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98"/>
          <p:cNvSpPr/>
          <p:nvPr/>
        </p:nvSpPr>
        <p:spPr>
          <a:xfrm>
            <a:off x="5338549" y="807489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قضى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98"/>
          <p:cNvSpPr/>
          <p:nvPr/>
        </p:nvSpPr>
        <p:spPr>
          <a:xfrm>
            <a:off x="2909248" y="807490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-AE" sz="40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يحيا</a:t>
            </a:r>
            <a:endParaRPr b="1" i="0" sz="40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98"/>
          <p:cNvSpPr/>
          <p:nvPr/>
        </p:nvSpPr>
        <p:spPr>
          <a:xfrm>
            <a:off x="7685964" y="2856929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دنا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98"/>
          <p:cNvSpPr/>
          <p:nvPr/>
        </p:nvSpPr>
        <p:spPr>
          <a:xfrm>
            <a:off x="5338549" y="2856929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استعلا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98"/>
          <p:cNvSpPr/>
          <p:nvPr/>
        </p:nvSpPr>
        <p:spPr>
          <a:xfrm>
            <a:off x="2909248" y="2901282"/>
            <a:ext cx="1937981" cy="1799231"/>
          </a:xfrm>
          <a:prstGeom prst="ellipse">
            <a:avLst/>
          </a:prstGeom>
          <a:solidFill>
            <a:srgbClr val="FFF3CA"/>
          </a:solidFill>
          <a:ln cap="flat" cmpd="sng" w="28575">
            <a:solidFill>
              <a:srgbClr val="F7D0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00CC00"/>
                </a:solidFill>
                <a:latin typeface="Calibri"/>
                <a:ea typeface="Calibri"/>
                <a:cs typeface="Calibri"/>
                <a:sym typeface="Calibri"/>
              </a:rPr>
              <a:t>شذى</a:t>
            </a:r>
            <a:endParaRPr b="1" i="0" sz="4400" u="none" cap="none" strike="noStrike">
              <a:solidFill>
                <a:srgbClr val="00C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99"/>
          <p:cNvSpPr/>
          <p:nvPr/>
        </p:nvSpPr>
        <p:spPr>
          <a:xfrm>
            <a:off x="3121573" y="2009073"/>
            <a:ext cx="5990896" cy="301897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99"/>
          <p:cNvSpPr/>
          <p:nvPr>
            <p:ph idx="1" type="body"/>
          </p:nvPr>
        </p:nvSpPr>
        <p:spPr>
          <a:xfrm>
            <a:off x="1689686" y="707171"/>
            <a:ext cx="8488909" cy="5622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None/>
            </a:pPr>
            <a:r>
              <a:rPr b="0" lang="ar-AE" sz="4800">
                <a:solidFill>
                  <a:srgbClr val="7030A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r>
              <a:rPr b="0" lang="ar-AE" sz="48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أكتشف الخطأ في الجملة 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007E39"/>
              </a:buClr>
              <a:buSzPts val="4800"/>
              <a:buNone/>
            </a:pPr>
            <a:r>
              <a:rPr b="0" lang="ar-AE" sz="4800">
                <a:solidFill>
                  <a:srgbClr val="007E39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أحدد الإجابة الصحيحة 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0070C0"/>
              </a:buClr>
              <a:buSzPts val="4800"/>
              <a:buNone/>
            </a:pPr>
            <a:r>
              <a:rPr b="0" lang="ar-AE" sz="4800">
                <a:solidFill>
                  <a:srgbClr val="0070C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أبحث عن الإجابة في المجموعات الأخرى: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0" sz="4800">
              <a:solidFill>
                <a:srgbClr val="7030A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0" sz="4800">
              <a:solidFill>
                <a:srgbClr val="7030A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0" sz="4800">
              <a:solidFill>
                <a:srgbClr val="7030A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pic>
        <p:nvPicPr>
          <p:cNvPr id="762" name="Google Shape;762;p99"/>
          <p:cNvPicPr preferRelativeResize="0"/>
          <p:nvPr/>
        </p:nvPicPr>
        <p:blipFill rotWithShape="1">
          <a:blip r:embed="rId4">
            <a:alphaModFix/>
          </a:blip>
          <a:srcRect b="0" l="0" r="0" t="17332"/>
          <a:stretch/>
        </p:blipFill>
        <p:spPr>
          <a:xfrm>
            <a:off x="9112469" y="3518563"/>
            <a:ext cx="3625441" cy="3681096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9"/>
          <p:cNvSpPr/>
          <p:nvPr>
            <p:ph type="title"/>
          </p:nvPr>
        </p:nvSpPr>
        <p:spPr>
          <a:xfrm>
            <a:off x="2306158" y="604032"/>
            <a:ext cx="7721600" cy="941696"/>
          </a:xfrm>
          <a:prstGeom prst="flowChartPreparation">
            <a:avLst/>
          </a:prstGeom>
          <a:solidFill>
            <a:srgbClr val="FFF3CA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ar-AE" sz="4000" cap="none"/>
              <a:t>بطاقة المبدعين  </a:t>
            </a:r>
            <a:endParaRPr b="1" sz="4000" cap="none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6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100"/>
          <p:cNvSpPr txBox="1"/>
          <p:nvPr>
            <p:ph idx="1" type="body"/>
          </p:nvPr>
        </p:nvSpPr>
        <p:spPr>
          <a:xfrm>
            <a:off x="499241" y="1610288"/>
            <a:ext cx="11009586" cy="4407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b="0" lang="ar-AE" cap="none">
                <a:latin typeface="Traditional Arabic"/>
                <a:ea typeface="Traditional Arabic"/>
                <a:cs typeface="Traditional Arabic"/>
                <a:sym typeface="Traditional Arabic"/>
              </a:rPr>
            </a:br>
            <a:r>
              <a:rPr b="0" lang="ar-AE" sz="4400" cap="none">
                <a:latin typeface="Traditional Arabic"/>
                <a:ea typeface="Traditional Arabic"/>
                <a:cs typeface="Traditional Arabic"/>
                <a:sym typeface="Traditional Arabic"/>
              </a:rPr>
              <a:t>هدى وندى تلميذتان يشهد الجميع بتفوقهما وحسن أخلاقهما ، تسعى كل منهما دائما للحصول على أعلى الدرجات ، وتسيران  بخطا واثقة نحو التميز ، هذه النُّهى المتفتّحة التي تعطر بشذى تفوقها أرجاء الوطن ، وتحلّق بعزمها فوق ربا المعالي ، وتبذل جهدها لتحقيق المنى والوصول إلى مراتب العلا تستحق منا كل التقدير والتكريم .</a:t>
            </a:r>
            <a:endParaRPr b="0" sz="3200"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  <p:sp>
        <p:nvSpPr>
          <p:cNvPr id="769" name="Google Shape;769;p100"/>
          <p:cNvSpPr/>
          <p:nvPr/>
        </p:nvSpPr>
        <p:spPr>
          <a:xfrm>
            <a:off x="4546481" y="704929"/>
            <a:ext cx="2583079" cy="923330"/>
          </a:xfrm>
          <a:prstGeom prst="rect">
            <a:avLst/>
          </a:prstGeom>
          <a:solidFill>
            <a:srgbClr val="FFF3C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ar-AE" sz="5400" u="none" cap="none" strike="noStrike">
                <a:solidFill>
                  <a:srgbClr val="0070C0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شذى التفوق</a:t>
            </a:r>
            <a:r>
              <a:rPr b="1" i="0" lang="ar-AE" sz="3600" u="none" cap="none" strike="noStrike">
                <a:solidFill>
                  <a:srgbClr val="0070C0"/>
                </a:solidFill>
                <a:latin typeface="Traditional Arabic"/>
                <a:ea typeface="Traditional Arabic"/>
                <a:cs typeface="Traditional Arabic"/>
                <a:sym typeface="Traditional Arabic"/>
              </a:rPr>
              <a:t> </a:t>
            </a:r>
            <a:endParaRPr b="1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58999"/>
          </a:blip>
          <a:stretch>
            <a:fillRect/>
          </a:stretch>
        </a:blip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101"/>
          <p:cNvSpPr/>
          <p:nvPr/>
        </p:nvSpPr>
        <p:spPr>
          <a:xfrm>
            <a:off x="3121573" y="2009073"/>
            <a:ext cx="5990896" cy="3018979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101"/>
          <p:cNvSpPr/>
          <p:nvPr>
            <p:ph idx="1" type="body"/>
          </p:nvPr>
        </p:nvSpPr>
        <p:spPr>
          <a:xfrm>
            <a:off x="1872566" y="1235219"/>
            <a:ext cx="8488909" cy="562278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None/>
            </a:pPr>
            <a:r>
              <a:rPr b="0" lang="ar-AE" sz="4800">
                <a:solidFill>
                  <a:srgbClr val="7030A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rgbClr val="C00000"/>
              </a:buClr>
              <a:buSzPts val="4800"/>
              <a:buNone/>
            </a:pPr>
            <a:r>
              <a:rPr b="0" lang="ar-AE" sz="48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أكتب جملة مفيدة من إنشائي تحتوي على      ( </a:t>
            </a:r>
            <a:r>
              <a:rPr b="0" lang="ar-AE" sz="4800">
                <a:solidFill>
                  <a:srgbClr val="0070C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اسم وفعل وحرف </a:t>
            </a:r>
            <a:r>
              <a:rPr b="0" lang="ar-AE" sz="48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) </a:t>
            </a:r>
            <a:r>
              <a:rPr b="0" lang="ar-AE" sz="4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ينتهي بألف لينة </a:t>
            </a:r>
            <a:r>
              <a:rPr b="0" lang="ar-AE" sz="48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:</a:t>
            </a:r>
            <a:endParaRPr/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0" sz="4800">
              <a:solidFill>
                <a:srgbClr val="7030A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0" sz="4800">
              <a:solidFill>
                <a:srgbClr val="7030A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rtl="1" algn="r">
              <a:lnSpc>
                <a:spcPct val="100000"/>
              </a:lnSpc>
              <a:spcBef>
                <a:spcPts val="15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t/>
            </a:r>
            <a:endParaRPr b="0" sz="4800">
              <a:solidFill>
                <a:srgbClr val="7030A0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pic>
        <p:nvPicPr>
          <p:cNvPr id="776" name="Google Shape;776;p101"/>
          <p:cNvPicPr preferRelativeResize="0"/>
          <p:nvPr/>
        </p:nvPicPr>
        <p:blipFill rotWithShape="1">
          <a:blip r:embed="rId4">
            <a:alphaModFix/>
          </a:blip>
          <a:srcRect b="0" l="0" r="0" t="17332"/>
          <a:stretch/>
        </p:blipFill>
        <p:spPr>
          <a:xfrm>
            <a:off x="9112469" y="3518563"/>
            <a:ext cx="3625441" cy="3681096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101"/>
          <p:cNvSpPr/>
          <p:nvPr>
            <p:ph type="title"/>
          </p:nvPr>
        </p:nvSpPr>
        <p:spPr>
          <a:xfrm>
            <a:off x="2306158" y="604032"/>
            <a:ext cx="7721600" cy="941696"/>
          </a:xfrm>
          <a:prstGeom prst="flowChartPreparation">
            <a:avLst/>
          </a:prstGeom>
          <a:solidFill>
            <a:srgbClr val="FFF3CA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ar-AE" sz="4000" cap="none"/>
              <a:t>بطاقة المبدعين  </a:t>
            </a:r>
            <a:endParaRPr b="1" sz="4000" cap="none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7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lt1"/>
        </a:solidFill>
      </p:bgPr>
    </p:bg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86"/>
          <p:cNvSpPr txBox="1"/>
          <p:nvPr>
            <p:ph idx="1" type="body"/>
          </p:nvPr>
        </p:nvSpPr>
        <p:spPr>
          <a:xfrm>
            <a:off x="621257" y="771099"/>
            <a:ext cx="11141123" cy="5835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</a:pPr>
            <a:r>
              <a:rPr lang="ar-AE" sz="4800">
                <a:solidFill>
                  <a:schemeClr val="dk2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بِسْمِ اللَّهِ الرَّحْمَنِ الرَّحِيمِ</a:t>
            </a:r>
            <a:endParaRPr sz="4800">
              <a:solidFill>
                <a:schemeClr val="dk2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rtl="1" algn="ctr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t/>
            </a:r>
            <a:endParaRPr b="0" sz="1200">
              <a:solidFill>
                <a:schemeClr val="dk2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rtl="1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00B050"/>
              </a:buClr>
              <a:buSzPts val="4000"/>
              <a:buNone/>
            </a:pP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وَالضُّحَ</a:t>
            </a:r>
            <a:r>
              <a:rPr b="0" lang="ar-AE" sz="4000">
                <a:solidFill>
                  <a:schemeClr val="dk2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(1)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وَاللَّيْلِ إِذَ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سَجَ</a:t>
            </a:r>
            <a:r>
              <a:rPr b="0" lang="ar-AE" sz="4000">
                <a:solidFill>
                  <a:schemeClr val="dk2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(2)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مَ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وَدَّعَكَ رَبُّكَ وَمَ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قَل</a:t>
            </a:r>
            <a:r>
              <a:rPr b="0" lang="ar-AE" sz="40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َ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(3)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وَلَلْآخِرَةُ خَيْرٌ لَكَ مِنَ الْأُولَ</a:t>
            </a:r>
            <a:r>
              <a:rPr b="0" lang="ar-AE" sz="40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(4)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وَلَسَوْفَ يُعْطِيكَ رَبُّكَ فَتَرْضَ</a:t>
            </a:r>
            <a:r>
              <a:rPr b="0" lang="ar-AE" sz="40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(5)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أَلَمْ يَجِدْكَ يَتِيمًا فَآوَ</a:t>
            </a:r>
            <a:r>
              <a:rPr b="0" lang="ar-AE" sz="40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(6)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وَوَجَدَكَ ضَالًّا فَهَدَ</a:t>
            </a:r>
            <a:r>
              <a:rPr b="0" lang="ar-AE" sz="40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(7)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وَوَجَدَكَ عَائِلًا فَأَغْنَ</a:t>
            </a:r>
            <a:r>
              <a:rPr b="0" lang="ar-AE" sz="4000">
                <a:solidFill>
                  <a:srgbClr val="C0000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ى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(8)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فَأَمَّ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الْيَتِيمَ فَلَ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تَقْهَرْ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(9)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وَأَمَّ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السَّائِلَ فَلَ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تَنْهَرْ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(10)  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وَأَمَّ</a:t>
            </a:r>
            <a:r>
              <a:rPr b="0" lang="ar-AE" sz="4000">
                <a:solidFill>
                  <a:srgbClr val="00B0F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</a:t>
            </a:r>
            <a:r>
              <a:rPr b="0" lang="ar-AE" sz="40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بِنِعْمَةِ رَبِّكَ فَحَدِّثْ </a:t>
            </a:r>
            <a:r>
              <a:rPr lang="ar-AE" sz="2800">
                <a:solidFill>
                  <a:srgbClr val="00B050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(11)</a:t>
            </a:r>
            <a:endParaRPr/>
          </a:p>
          <a:p>
            <a:pPr indent="0" lvl="0" marL="0" rt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br>
              <a:rPr lang="ar-AE"/>
            </a:br>
            <a:endParaRPr/>
          </a:p>
        </p:txBody>
      </p:sp>
      <p:pic>
        <p:nvPicPr>
          <p:cNvPr id="595" name="Google Shape;595;p86"/>
          <p:cNvPicPr preferRelativeResize="0"/>
          <p:nvPr/>
        </p:nvPicPr>
        <p:blipFill rotWithShape="1">
          <a:blip r:embed="rId3">
            <a:alphaModFix/>
          </a:blip>
          <a:srcRect b="0" l="0" r="43786" t="0"/>
          <a:stretch/>
        </p:blipFill>
        <p:spPr>
          <a:xfrm>
            <a:off x="10751023" y="4462817"/>
            <a:ext cx="1327246" cy="236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6"/>
          <p:cNvPicPr preferRelativeResize="0"/>
          <p:nvPr/>
        </p:nvPicPr>
        <p:blipFill rotWithShape="1">
          <a:blip r:embed="rId4">
            <a:alphaModFix/>
          </a:blip>
          <a:srcRect b="0" l="0" r="43786" t="0"/>
          <a:stretch/>
        </p:blipFill>
        <p:spPr>
          <a:xfrm>
            <a:off x="10864754" y="0"/>
            <a:ext cx="1327246" cy="240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7" name="Google Shape;597;p86"/>
          <p:cNvPicPr preferRelativeResize="0"/>
          <p:nvPr/>
        </p:nvPicPr>
        <p:blipFill rotWithShape="1">
          <a:blip r:embed="rId5">
            <a:alphaModFix/>
          </a:blip>
          <a:srcRect b="0" l="0" r="43786" t="0"/>
          <a:stretch/>
        </p:blipFill>
        <p:spPr>
          <a:xfrm flipH="1">
            <a:off x="26725" y="4410500"/>
            <a:ext cx="1187925" cy="2361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Google Shape;598;p86"/>
          <p:cNvPicPr preferRelativeResize="0"/>
          <p:nvPr/>
        </p:nvPicPr>
        <p:blipFill rotWithShape="1">
          <a:blip r:embed="rId5">
            <a:alphaModFix/>
          </a:blip>
          <a:srcRect b="0" l="0" r="43786" t="0"/>
          <a:stretch/>
        </p:blipFill>
        <p:spPr>
          <a:xfrm flipH="1">
            <a:off x="27295" y="0"/>
            <a:ext cx="1187925" cy="2361063"/>
          </a:xfrm>
          <a:prstGeom prst="rect">
            <a:avLst/>
          </a:prstGeom>
          <a:noFill/>
          <a:ln>
            <a:noFill/>
          </a:ln>
        </p:spPr>
      </p:pic>
      <p:sp>
        <p:nvSpPr>
          <p:cNvPr id="599" name="Google Shape;599;p86"/>
          <p:cNvSpPr/>
          <p:nvPr/>
        </p:nvSpPr>
        <p:spPr>
          <a:xfrm>
            <a:off x="3562064" y="586853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0" name="Google Shape;600;p86"/>
          <p:cNvSpPr/>
          <p:nvPr/>
        </p:nvSpPr>
        <p:spPr>
          <a:xfrm>
            <a:off x="2759123" y="5591031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86"/>
          <p:cNvSpPr/>
          <p:nvPr/>
        </p:nvSpPr>
        <p:spPr>
          <a:xfrm>
            <a:off x="7897504" y="5359019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86"/>
          <p:cNvSpPr/>
          <p:nvPr/>
        </p:nvSpPr>
        <p:spPr>
          <a:xfrm>
            <a:off x="9348717" y="354842"/>
            <a:ext cx="477671" cy="464023"/>
          </a:xfrm>
          <a:prstGeom prst="sun">
            <a:avLst>
              <a:gd fmla="val 25000" name="adj"/>
            </a:avLst>
          </a:prstGeom>
          <a:solidFill>
            <a:schemeClr val="accent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62000"/>
          </a:blip>
          <a:stretch>
            <a:fillRect/>
          </a:stretch>
        </a:blip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7"/>
          <p:cNvSpPr/>
          <p:nvPr/>
        </p:nvSpPr>
        <p:spPr>
          <a:xfrm>
            <a:off x="2019854" y="3111690"/>
            <a:ext cx="4285397" cy="3098042"/>
          </a:xfrm>
          <a:prstGeom prst="plaque">
            <a:avLst>
              <a:gd fmla="val 16667" name="adj"/>
            </a:avLst>
          </a:prstGeom>
          <a:solidFill>
            <a:srgbClr val="F7D0D3"/>
          </a:solidFill>
          <a:ln>
            <a:noFill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ar-AE" sz="32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أتعلم من هذا الدرس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1" i="0" sz="105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3D3D3D"/>
                </a:solidFill>
                <a:latin typeface="Arial"/>
                <a:ea typeface="Arial"/>
                <a:cs typeface="Arial"/>
                <a:sym typeface="Arial"/>
              </a:rPr>
              <a:t>أكتب الألف اللينة في نهاية الأسماء والأفعال والحروف كتابة صحيحة.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87"/>
          <p:cNvSpPr/>
          <p:nvPr/>
        </p:nvSpPr>
        <p:spPr>
          <a:xfrm>
            <a:off x="5880469" y="2497542"/>
            <a:ext cx="849563" cy="655093"/>
          </a:xfrm>
          <a:prstGeom prst="quadArrow">
            <a:avLst>
              <a:gd fmla="val 19999" name="adj1"/>
              <a:gd fmla="val 20119" name="adj2"/>
              <a:gd fmla="val 22500" name="adj3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9" name="Google Shape;609;p87"/>
          <p:cNvSpPr/>
          <p:nvPr/>
        </p:nvSpPr>
        <p:spPr>
          <a:xfrm>
            <a:off x="3488674" y="764278"/>
            <a:ext cx="6209731" cy="1337480"/>
          </a:xfrm>
          <a:prstGeom prst="flowChartProcess">
            <a:avLst/>
          </a:prstGeom>
          <a:solidFill>
            <a:srgbClr val="F7D0D3"/>
          </a:solidFill>
          <a:ln>
            <a:noFill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FF7373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الألف اللينة في نهاية الأسماء والأفعال  والحروف</a:t>
            </a:r>
            <a:endParaRPr b="1" i="0" sz="4400" u="none" cap="none" strike="noStrike">
              <a:solidFill>
                <a:srgbClr val="FF7373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610" name="Google Shape;610;p87"/>
          <p:cNvSpPr/>
          <p:nvPr/>
        </p:nvSpPr>
        <p:spPr>
          <a:xfrm>
            <a:off x="10167582" y="593682"/>
            <a:ext cx="1801505" cy="1678672"/>
          </a:xfrm>
          <a:prstGeom prst="ellipse">
            <a:avLst/>
          </a:prstGeom>
          <a:solidFill>
            <a:srgbClr val="FFF3CA"/>
          </a:solidFill>
          <a:ln>
            <a:noFill/>
          </a:ln>
          <a:effectLst>
            <a:outerShdw blurRad="149987" algn="ctr" dir="8460000" dist="250190">
              <a:srgbClr val="000000">
                <a:alpha val="2745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-AE" sz="4000" u="none" cap="none" strike="noStrike">
                <a:solidFill>
                  <a:srgbClr val="FF6600"/>
                </a:solidFill>
                <a:latin typeface="Calibri"/>
                <a:ea typeface="Calibri"/>
                <a:cs typeface="Calibri"/>
                <a:sym typeface="Calibri"/>
              </a:rPr>
              <a:t>الإملاء </a:t>
            </a:r>
            <a:endParaRPr b="1" i="0" sz="4000" u="none" cap="none" strike="noStrike">
              <a:solidFill>
                <a:srgbClr val="FF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2000"/>
          </a:blip>
          <a:stretch>
            <a:fillRect/>
          </a:stretch>
        </a:blipFill>
      </p:bgPr>
    </p:bg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2401" y="2554407"/>
            <a:ext cx="2657149" cy="4081146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88"/>
          <p:cNvSpPr/>
          <p:nvPr/>
        </p:nvSpPr>
        <p:spPr>
          <a:xfrm>
            <a:off x="8772750" y="4112025"/>
            <a:ext cx="1029233" cy="102008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ى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9457" y="2554406"/>
            <a:ext cx="2879265" cy="4422297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8"/>
          <p:cNvSpPr/>
          <p:nvPr/>
        </p:nvSpPr>
        <p:spPr>
          <a:xfrm>
            <a:off x="10773014" y="4255514"/>
            <a:ext cx="1029233" cy="1020080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88"/>
          <p:cNvSpPr/>
          <p:nvPr/>
        </p:nvSpPr>
        <p:spPr>
          <a:xfrm flipH="1">
            <a:off x="9740059" y="1619393"/>
            <a:ext cx="1537575" cy="105087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ar-AE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يرمي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0" name="Google Shape;620;p88"/>
          <p:cNvSpPr/>
          <p:nvPr/>
        </p:nvSpPr>
        <p:spPr>
          <a:xfrm flipH="1">
            <a:off x="7314146" y="1844678"/>
            <a:ext cx="1537575" cy="105087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رمى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1" name="Google Shape;621;p88"/>
          <p:cNvSpPr/>
          <p:nvPr/>
        </p:nvSpPr>
        <p:spPr>
          <a:xfrm>
            <a:off x="7228196" y="263743"/>
            <a:ext cx="4681828" cy="98030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681316"/>
                </a:solidFill>
                <a:latin typeface="Calibri"/>
                <a:ea typeface="Calibri"/>
                <a:cs typeface="Calibri"/>
                <a:sym typeface="Calibri"/>
              </a:rPr>
              <a:t>أكتشف القاعدة مع التوائم</a:t>
            </a:r>
            <a:endParaRPr b="1" i="0" sz="3600" u="none" cap="none" strike="noStrike">
              <a:solidFill>
                <a:srgbClr val="6813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2" name="Google Shape;622;p88"/>
          <p:cNvPicPr preferRelativeResize="0"/>
          <p:nvPr/>
        </p:nvPicPr>
        <p:blipFill rotWithShape="1">
          <a:blip r:embed="rId5">
            <a:alphaModFix/>
          </a:blip>
          <a:srcRect b="0" l="17047" r="0" t="0"/>
          <a:stretch/>
        </p:blipFill>
        <p:spPr>
          <a:xfrm flipH="1">
            <a:off x="257229" y="951759"/>
            <a:ext cx="1943253" cy="2386145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88"/>
          <p:cNvSpPr/>
          <p:nvPr/>
        </p:nvSpPr>
        <p:spPr>
          <a:xfrm>
            <a:off x="663076" y="4594980"/>
            <a:ext cx="1271444" cy="1356228"/>
          </a:xfrm>
          <a:prstGeom prst="frame">
            <a:avLst>
              <a:gd fmla="val 12500" name="adj1"/>
            </a:avLst>
          </a:prstGeom>
          <a:solidFill>
            <a:schemeClr val="lt1"/>
          </a:solidFill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ar-AE" sz="72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b="1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88"/>
          <p:cNvSpPr/>
          <p:nvPr/>
        </p:nvSpPr>
        <p:spPr>
          <a:xfrm>
            <a:off x="2210787" y="1111092"/>
            <a:ext cx="1335531" cy="1417453"/>
          </a:xfrm>
          <a:prstGeom prst="frame">
            <a:avLst>
              <a:gd fmla="val 12500" name="adj1"/>
            </a:avLst>
          </a:prstGeom>
          <a:solidFill>
            <a:schemeClr val="lt1"/>
          </a:solidFill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ar-AE" sz="5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endParaRPr b="1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88"/>
          <p:cNvSpPr/>
          <p:nvPr/>
        </p:nvSpPr>
        <p:spPr>
          <a:xfrm>
            <a:off x="2650581" y="3245730"/>
            <a:ext cx="1537575" cy="105087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دعا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6" name="Google Shape;626;p88"/>
          <p:cNvSpPr/>
          <p:nvPr/>
        </p:nvSpPr>
        <p:spPr>
          <a:xfrm>
            <a:off x="1228855" y="-24025"/>
            <a:ext cx="1537575" cy="1050878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ar-AE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يدعو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p88"/>
          <p:cNvPicPr preferRelativeResize="0"/>
          <p:nvPr/>
        </p:nvPicPr>
        <p:blipFill rotWithShape="1">
          <a:blip r:embed="rId5">
            <a:alphaModFix/>
          </a:blip>
          <a:srcRect b="0" l="17047" r="0" t="0"/>
          <a:stretch/>
        </p:blipFill>
        <p:spPr>
          <a:xfrm>
            <a:off x="1755164" y="4255514"/>
            <a:ext cx="2172194" cy="2618567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88"/>
          <p:cNvSpPr/>
          <p:nvPr/>
        </p:nvSpPr>
        <p:spPr>
          <a:xfrm>
            <a:off x="6233496" y="3337904"/>
            <a:ext cx="123726" cy="3478413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88"/>
          <p:cNvSpPr/>
          <p:nvPr/>
        </p:nvSpPr>
        <p:spPr>
          <a:xfrm>
            <a:off x="3847936" y="263743"/>
            <a:ext cx="3308425" cy="980309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ساعدنا في إكمال النمط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2000"/>
          </a:blip>
          <a:stretch>
            <a:fillRect/>
          </a:stretch>
        </a:blipFill>
      </p:bgPr>
    </p:bg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634" name="Google Shape;634;p89"/>
          <p:cNvPicPr preferRelativeResize="0"/>
          <p:nvPr/>
        </p:nvPicPr>
        <p:blipFill rotWithShape="1">
          <a:blip r:embed="rId4">
            <a:alphaModFix/>
          </a:blip>
          <a:srcRect b="4383" l="953" r="17888" t="3234"/>
          <a:stretch/>
        </p:blipFill>
        <p:spPr>
          <a:xfrm>
            <a:off x="204950" y="59861"/>
            <a:ext cx="9823251" cy="491673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89"/>
          <p:cNvSpPr/>
          <p:nvPr/>
        </p:nvSpPr>
        <p:spPr>
          <a:xfrm>
            <a:off x="10028203" y="269867"/>
            <a:ext cx="2000887" cy="1619250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Calibri"/>
              <a:buNone/>
            </a:pPr>
            <a:r>
              <a:rPr b="1" i="0" lang="ar-AE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لمعرفة أصل الألف في نهاية الأفعال الثلاثية :</a:t>
            </a:r>
            <a:endParaRPr b="0" i="0" sz="1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</a:pPr>
            <a:r>
              <a:rPr b="0" i="0" lang="ar-AE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89"/>
          <p:cNvSpPr/>
          <p:nvPr/>
        </p:nvSpPr>
        <p:spPr>
          <a:xfrm>
            <a:off x="10028203" y="3086430"/>
            <a:ext cx="2000887" cy="1746688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AE" sz="24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لمعرفة أصل الألف في نهاية الأسماء الثلاثية :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-AE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89"/>
          <p:cNvSpPr/>
          <p:nvPr/>
        </p:nvSpPr>
        <p:spPr>
          <a:xfrm>
            <a:off x="8040414" y="82003"/>
            <a:ext cx="1545020" cy="1908515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ar-AE" sz="2200" u="none" cap="none" strike="noStrike">
                <a:solidFill>
                  <a:srgbClr val="984806"/>
                </a:solidFill>
                <a:latin typeface="Calibri"/>
                <a:ea typeface="Calibri"/>
                <a:cs typeface="Calibri"/>
                <a:sym typeface="Calibri"/>
              </a:rPr>
              <a:t> نأتي بالمضارع</a:t>
            </a:r>
            <a:endParaRPr b="1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89"/>
          <p:cNvSpPr/>
          <p:nvPr/>
        </p:nvSpPr>
        <p:spPr>
          <a:xfrm>
            <a:off x="8040414" y="2991838"/>
            <a:ext cx="1545020" cy="184128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254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84806"/>
              </a:buClr>
              <a:buSzPts val="2400"/>
              <a:buFont typeface="Calibri"/>
              <a:buNone/>
            </a:pPr>
            <a:r>
              <a:rPr b="1" i="0" lang="ar-AE" sz="2400" u="none" cap="none" strike="noStrike">
                <a:solidFill>
                  <a:srgbClr val="984806"/>
                </a:solidFill>
                <a:latin typeface="Calibri"/>
                <a:ea typeface="Calibri"/>
                <a:cs typeface="Calibri"/>
                <a:sym typeface="Calibri"/>
              </a:rPr>
              <a:t>نثني الاسم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89"/>
          <p:cNvSpPr/>
          <p:nvPr/>
        </p:nvSpPr>
        <p:spPr>
          <a:xfrm>
            <a:off x="3720662" y="1079492"/>
            <a:ext cx="3137338" cy="3324449"/>
          </a:xfrm>
          <a:prstGeom prst="heart">
            <a:avLst/>
          </a:prstGeom>
          <a:solidFill>
            <a:srgbClr val="FFFFFF"/>
          </a:solidFill>
          <a:ln cap="flat" cmpd="sng" w="25400">
            <a:solidFill>
              <a:srgbClr val="C050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14287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b="0" i="0" lang="ar-AE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إن كان أصل الألف </a:t>
            </a:r>
            <a:r>
              <a:rPr b="1" i="0" lang="ar-A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ي )</a:t>
            </a:r>
            <a:r>
              <a:rPr b="0" i="0" lang="ar-A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ar-AE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فإنها تكتب </a:t>
            </a:r>
            <a:r>
              <a:rPr b="1" i="0" lang="ar-AE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 ـــى ).</a:t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ar-A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89"/>
          <p:cNvSpPr/>
          <p:nvPr/>
        </p:nvSpPr>
        <p:spPr>
          <a:xfrm>
            <a:off x="341750" y="1990518"/>
            <a:ext cx="2543340" cy="1567355"/>
          </a:xfrm>
          <a:prstGeom prst="flowChartManualOperation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-AE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إن كان أصل الألف </a:t>
            </a:r>
            <a:r>
              <a:rPr b="1" i="0" lang="ar-AE" sz="2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و ) </a:t>
            </a:r>
            <a:r>
              <a:rPr b="1" i="0" lang="ar-AE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فإنها تكتب        </a:t>
            </a:r>
            <a:r>
              <a:rPr b="1" i="0" lang="ar-AE" sz="2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ـــا ).</a:t>
            </a:r>
            <a:endParaRPr b="1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-AE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1" name="Google Shape;641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1397" y="4238918"/>
            <a:ext cx="1650355" cy="253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80571" y="4232022"/>
            <a:ext cx="1650355" cy="2534799"/>
          </a:xfrm>
          <a:prstGeom prst="rect">
            <a:avLst/>
          </a:prstGeom>
          <a:noFill/>
          <a:ln>
            <a:noFill/>
          </a:ln>
        </p:spPr>
      </p:pic>
      <p:sp>
        <p:nvSpPr>
          <p:cNvPr id="643" name="Google Shape;643;p89"/>
          <p:cNvSpPr/>
          <p:nvPr/>
        </p:nvSpPr>
        <p:spPr>
          <a:xfrm>
            <a:off x="4766598" y="5232778"/>
            <a:ext cx="699953" cy="691122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ى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89"/>
          <p:cNvSpPr/>
          <p:nvPr/>
        </p:nvSpPr>
        <p:spPr>
          <a:xfrm>
            <a:off x="5804429" y="5160756"/>
            <a:ext cx="699953" cy="691122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5" name="Google Shape;645;p89"/>
          <p:cNvPicPr preferRelativeResize="0"/>
          <p:nvPr/>
        </p:nvPicPr>
        <p:blipFill rotWithShape="1">
          <a:blip r:embed="rId6">
            <a:alphaModFix/>
          </a:blip>
          <a:srcRect b="0" l="17047" r="0" t="0"/>
          <a:stretch/>
        </p:blipFill>
        <p:spPr>
          <a:xfrm>
            <a:off x="2107755" y="4148373"/>
            <a:ext cx="1554669" cy="1874144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9"/>
          <p:cNvSpPr/>
          <p:nvPr/>
        </p:nvSpPr>
        <p:spPr>
          <a:xfrm>
            <a:off x="1428946" y="3912478"/>
            <a:ext cx="915844" cy="853344"/>
          </a:xfrm>
          <a:prstGeom prst="frame">
            <a:avLst>
              <a:gd fmla="val 12500" name="adj1"/>
            </a:avLst>
          </a:prstGeom>
          <a:solidFill>
            <a:schemeClr val="lt1"/>
          </a:solidFill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ar-AE" sz="5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b="1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89"/>
          <p:cNvSpPr/>
          <p:nvPr/>
        </p:nvSpPr>
        <p:spPr>
          <a:xfrm>
            <a:off x="899356" y="4580948"/>
            <a:ext cx="867104" cy="789048"/>
          </a:xfrm>
          <a:prstGeom prst="frame">
            <a:avLst>
              <a:gd fmla="val 12500" name="adj1"/>
            </a:avLst>
          </a:prstGeom>
          <a:solidFill>
            <a:schemeClr val="lt1"/>
          </a:solidFill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ar-AE" sz="5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و</a:t>
            </a:r>
            <a:endParaRPr b="1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p89"/>
          <p:cNvPicPr preferRelativeResize="0"/>
          <p:nvPr/>
        </p:nvPicPr>
        <p:blipFill rotWithShape="1">
          <a:blip r:embed="rId6">
            <a:alphaModFix/>
          </a:blip>
          <a:srcRect b="0" l="17047" r="0" t="0"/>
          <a:stretch/>
        </p:blipFill>
        <p:spPr>
          <a:xfrm flipH="1">
            <a:off x="75516" y="5085445"/>
            <a:ext cx="1374912" cy="168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2000"/>
          </a:blip>
          <a:stretch>
            <a:fillRect/>
          </a:stretch>
        </a:blipFill>
      </p:bgPr>
    </p:bg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Clipping" id="653" name="Google Shape;653;p90"/>
          <p:cNvPicPr preferRelativeResize="0"/>
          <p:nvPr/>
        </p:nvPicPr>
        <p:blipFill rotWithShape="1">
          <a:blip r:embed="rId4">
            <a:alphaModFix/>
          </a:blip>
          <a:srcRect b="3665" l="23536" r="19051" t="0"/>
          <a:stretch/>
        </p:blipFill>
        <p:spPr>
          <a:xfrm>
            <a:off x="2412125" y="231392"/>
            <a:ext cx="7047186" cy="331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90"/>
          <p:cNvSpPr/>
          <p:nvPr/>
        </p:nvSpPr>
        <p:spPr>
          <a:xfrm>
            <a:off x="9569670" y="569865"/>
            <a:ext cx="2322951" cy="2123747"/>
          </a:xfrm>
          <a:prstGeom prst="round1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لمعرفة أصل الألف في نهاية الأسماء والأفعال غير  الثلاثية :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-AE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90"/>
          <p:cNvSpPr/>
          <p:nvPr/>
        </p:nvSpPr>
        <p:spPr>
          <a:xfrm>
            <a:off x="106585" y="1066469"/>
            <a:ext cx="2451426" cy="1749973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alibri"/>
              <a:buNone/>
            </a:pPr>
            <a:r>
              <a:rPr b="1" i="0" lang="ar-AE" sz="24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إذا كان الاسم جمعا فإنا نرده إلى ......... لمعرفة أصل الألف.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ar-A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90"/>
          <p:cNvSpPr/>
          <p:nvPr/>
        </p:nvSpPr>
        <p:spPr>
          <a:xfrm>
            <a:off x="6180083" y="401321"/>
            <a:ext cx="2916617" cy="3216166"/>
          </a:xfrm>
          <a:prstGeom prst="heart">
            <a:avLst/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ar-AE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إذا سبق آخر الكلمة بحرف ( الياء ) فإنها تكتب </a:t>
            </a:r>
            <a:r>
              <a:rPr b="1" i="0" lang="ar-AE" sz="20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ـــا ) 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ar-AE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90"/>
          <p:cNvSpPr/>
          <p:nvPr/>
        </p:nvSpPr>
        <p:spPr>
          <a:xfrm>
            <a:off x="2668370" y="1071810"/>
            <a:ext cx="2833795" cy="1744632"/>
          </a:xfrm>
          <a:prstGeom prst="flowChartManualOperation">
            <a:avLst/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Calibri"/>
              <a:buNone/>
            </a:pPr>
            <a:r>
              <a:rPr b="1" i="0" lang="ar-AE" sz="2000" u="none" cap="none" strike="noStrik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إذا لم يسبق آخر الكلمة  بياء تكتب   </a:t>
            </a:r>
            <a:r>
              <a:rPr b="1" i="0" lang="ar-AE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( ــى )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0" i="0" lang="ar-AE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8" name="Google Shape;658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23774" y="3617487"/>
            <a:ext cx="2185132" cy="335616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90"/>
          <p:cNvSpPr/>
          <p:nvPr/>
        </p:nvSpPr>
        <p:spPr>
          <a:xfrm>
            <a:off x="7701723" y="4855779"/>
            <a:ext cx="1029233" cy="879586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ي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90"/>
          <p:cNvPicPr preferRelativeResize="0"/>
          <p:nvPr/>
        </p:nvPicPr>
        <p:blipFill rotWithShape="1">
          <a:blip r:embed="rId6">
            <a:alphaModFix/>
          </a:blip>
          <a:srcRect b="0" l="17047" r="0" t="0"/>
          <a:stretch/>
        </p:blipFill>
        <p:spPr>
          <a:xfrm>
            <a:off x="9616964" y="4279052"/>
            <a:ext cx="1789172" cy="21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90"/>
          <p:cNvSpPr/>
          <p:nvPr/>
        </p:nvSpPr>
        <p:spPr>
          <a:xfrm>
            <a:off x="8930532" y="4187742"/>
            <a:ext cx="1057557" cy="977462"/>
          </a:xfrm>
          <a:prstGeom prst="frame">
            <a:avLst>
              <a:gd fmla="val 12500" name="adj1"/>
            </a:avLst>
          </a:prstGeom>
          <a:solidFill>
            <a:schemeClr val="lt1"/>
          </a:solidFill>
          <a:ln cap="flat" cmpd="sng" w="28575">
            <a:solidFill>
              <a:srgbClr val="66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ar-AE" sz="5400" u="none" cap="none" strike="noStrik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ا</a:t>
            </a:r>
            <a:endParaRPr b="1" i="0" sz="18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2" name="Google Shape;662;p9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12124" y="3871158"/>
            <a:ext cx="2333141" cy="234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514" y="3289738"/>
            <a:ext cx="2185132" cy="3356169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0"/>
          <p:cNvSpPr/>
          <p:nvPr/>
        </p:nvSpPr>
        <p:spPr>
          <a:xfrm>
            <a:off x="1332298" y="4568386"/>
            <a:ext cx="1029233" cy="879586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ى</a:t>
            </a:r>
            <a:endParaRPr b="1" i="0" sz="18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p90"/>
          <p:cNvSpPr/>
          <p:nvPr/>
        </p:nvSpPr>
        <p:spPr>
          <a:xfrm>
            <a:off x="3373742" y="5099965"/>
            <a:ext cx="409903" cy="287393"/>
          </a:xfrm>
          <a:prstGeom prst="chevron">
            <a:avLst>
              <a:gd fmla="val 50000" name="adj"/>
            </a:avLst>
          </a:prstGeom>
          <a:solidFill>
            <a:schemeClr val="lt1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2000"/>
          </a:blip>
          <a:stretch>
            <a:fillRect/>
          </a:stretch>
        </a:blipFill>
      </p:bgPr>
    </p:bg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91"/>
          <p:cNvSpPr/>
          <p:nvPr/>
        </p:nvSpPr>
        <p:spPr>
          <a:xfrm>
            <a:off x="9892657" y="2109043"/>
            <a:ext cx="1599282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ar-AE" sz="6000" u="none" cap="none" strike="noStrike">
                <a:solidFill>
                  <a:srgbClr val="6E2C1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br>
              <a:rPr b="0" i="0" lang="ar-AE" sz="6000" u="none" cap="none" strike="noStrike">
                <a:solidFill>
                  <a:srgbClr val="6E2C1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ar-AE" sz="6000" u="none" cap="none" strike="noStrike">
                <a:solidFill>
                  <a:srgbClr val="6E2C11"/>
                </a:solidFill>
                <a:latin typeface="Arial"/>
                <a:ea typeface="Arial"/>
                <a:cs typeface="Arial"/>
                <a:sym typeface="Arial"/>
              </a:rPr>
              <a:t>  إلى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ar-A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ar-A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   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b="1" i="0" lang="ar-A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ar-A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91"/>
          <p:cNvSpPr/>
          <p:nvPr/>
        </p:nvSpPr>
        <p:spPr>
          <a:xfrm rot="2336550">
            <a:off x="4352189" y="1652404"/>
            <a:ext cx="99578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ar-AE" sz="6000" u="none" cap="none" strike="noStrik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 إذا</a:t>
            </a:r>
            <a:endParaRPr b="1" i="0" sz="6000" u="none" cap="none" strike="noStrike">
              <a:solidFill>
                <a:srgbClr val="00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91"/>
          <p:cNvSpPr/>
          <p:nvPr/>
        </p:nvSpPr>
        <p:spPr>
          <a:xfrm>
            <a:off x="9196375" y="1469813"/>
            <a:ext cx="143500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ar-AE" sz="6000" u="none" cap="none" strike="noStrike">
                <a:solidFill>
                  <a:srgbClr val="FFE895"/>
                </a:solidFill>
                <a:latin typeface="Arial"/>
                <a:ea typeface="Arial"/>
                <a:cs typeface="Arial"/>
                <a:sym typeface="Arial"/>
              </a:rPr>
              <a:t>حتى </a:t>
            </a:r>
            <a:endParaRPr b="1" i="0" sz="6000" u="none" cap="none" strike="noStrike">
              <a:solidFill>
                <a:srgbClr val="FFE8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91"/>
          <p:cNvSpPr/>
          <p:nvPr/>
        </p:nvSpPr>
        <p:spPr>
          <a:xfrm>
            <a:off x="1420453" y="2106340"/>
            <a:ext cx="164955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ar-AE" sz="4800" u="none" cap="none" strike="noStrike">
                <a:solidFill>
                  <a:srgbClr val="007E39"/>
                </a:solidFill>
                <a:latin typeface="Arial"/>
                <a:ea typeface="Arial"/>
                <a:cs typeface="Arial"/>
                <a:sym typeface="Arial"/>
              </a:rPr>
              <a:t>على </a:t>
            </a:r>
            <a:endParaRPr b="1" i="0" sz="4800" u="none" cap="none" strike="noStrike">
              <a:solidFill>
                <a:srgbClr val="007E3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91"/>
          <p:cNvSpPr/>
          <p:nvPr/>
        </p:nvSpPr>
        <p:spPr>
          <a:xfrm>
            <a:off x="1238177" y="3917886"/>
            <a:ext cx="137478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ar-AE" sz="4400" u="none" cap="none" strike="noStrike">
                <a:solidFill>
                  <a:srgbClr val="605F42"/>
                </a:solidFill>
                <a:latin typeface="Arial"/>
                <a:ea typeface="Arial"/>
                <a:cs typeface="Arial"/>
                <a:sym typeface="Arial"/>
              </a:rPr>
              <a:t>لدى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91"/>
          <p:cNvSpPr/>
          <p:nvPr/>
        </p:nvSpPr>
        <p:spPr>
          <a:xfrm>
            <a:off x="3073769" y="5238727"/>
            <a:ext cx="13789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F7D0D3"/>
                </a:solidFill>
                <a:latin typeface="Arial"/>
                <a:ea typeface="Arial"/>
                <a:cs typeface="Arial"/>
                <a:sym typeface="Arial"/>
              </a:rPr>
              <a:t> موسى </a:t>
            </a:r>
            <a:endParaRPr b="1" i="0" sz="3600" u="none" cap="none" strike="noStrike">
              <a:solidFill>
                <a:srgbClr val="F7D0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91"/>
          <p:cNvSpPr/>
          <p:nvPr/>
        </p:nvSpPr>
        <p:spPr>
          <a:xfrm rot="1907272">
            <a:off x="6836204" y="4740531"/>
            <a:ext cx="142699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ar-AE" sz="4800" u="none" cap="none" strike="noStrike">
                <a:solidFill>
                  <a:srgbClr val="D60093"/>
                </a:solidFill>
                <a:latin typeface="Arial"/>
                <a:ea typeface="Arial"/>
                <a:cs typeface="Arial"/>
                <a:sym typeface="Arial"/>
              </a:rPr>
              <a:t>عيسى</a:t>
            </a:r>
            <a:endParaRPr b="0" i="0" sz="1800" u="none" cap="none" strike="noStrike">
              <a:solidFill>
                <a:srgbClr val="D600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91"/>
          <p:cNvSpPr/>
          <p:nvPr/>
        </p:nvSpPr>
        <p:spPr>
          <a:xfrm>
            <a:off x="5270603" y="3471610"/>
            <a:ext cx="11448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ar-AE" sz="4800" u="none" cap="none" strike="noStrike">
                <a:solidFill>
                  <a:srgbClr val="605F42"/>
                </a:solidFill>
                <a:latin typeface="Arial"/>
                <a:ea typeface="Arial"/>
                <a:cs typeface="Arial"/>
                <a:sym typeface="Arial"/>
              </a:rPr>
              <a:t>أولى</a:t>
            </a:r>
            <a:r>
              <a:rPr b="1" i="0" lang="ar-AE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91"/>
          <p:cNvSpPr/>
          <p:nvPr/>
        </p:nvSpPr>
        <p:spPr>
          <a:xfrm>
            <a:off x="6886861" y="2521838"/>
            <a:ext cx="167545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-AE" sz="4000" u="none" cap="none" strike="noStrike">
                <a:solidFill>
                  <a:srgbClr val="FFE895"/>
                </a:solidFill>
                <a:latin typeface="Arial"/>
                <a:ea typeface="Arial"/>
                <a:cs typeface="Arial"/>
                <a:sym typeface="Arial"/>
              </a:rPr>
              <a:t>العطايا</a:t>
            </a:r>
            <a:r>
              <a:rPr b="1" i="0" lang="ar-AE" sz="6000" u="none" cap="none" strike="noStrike">
                <a:solidFill>
                  <a:srgbClr val="FFE89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6000" u="none" cap="none" strike="noStrike">
              <a:solidFill>
                <a:srgbClr val="FFE8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91"/>
          <p:cNvSpPr/>
          <p:nvPr/>
        </p:nvSpPr>
        <p:spPr>
          <a:xfrm>
            <a:off x="3397579" y="3172322"/>
            <a:ext cx="119295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-AE" sz="4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الهدايا</a:t>
            </a:r>
            <a:endParaRPr b="1" i="0" sz="6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91"/>
          <p:cNvSpPr/>
          <p:nvPr/>
        </p:nvSpPr>
        <p:spPr>
          <a:xfrm>
            <a:off x="9196375" y="4648197"/>
            <a:ext cx="14959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ar-AE" sz="4000" u="none" cap="none" strike="noStrike">
                <a:solidFill>
                  <a:srgbClr val="681316"/>
                </a:solidFill>
                <a:latin typeface="Arial"/>
                <a:ea typeface="Arial"/>
                <a:cs typeface="Arial"/>
                <a:sym typeface="Arial"/>
              </a:rPr>
              <a:t>النهى</a:t>
            </a:r>
            <a:r>
              <a:rPr b="1" i="0" lang="ar-AE" sz="6000" u="none" cap="none" strike="noStrike">
                <a:solidFill>
                  <a:srgbClr val="FFE89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6000" u="none" cap="none" strike="noStrike">
              <a:solidFill>
                <a:srgbClr val="FFE8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91"/>
          <p:cNvSpPr/>
          <p:nvPr/>
        </p:nvSpPr>
        <p:spPr>
          <a:xfrm>
            <a:off x="553629" y="996287"/>
            <a:ext cx="15047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الهدى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91"/>
          <p:cNvSpPr/>
          <p:nvPr/>
        </p:nvSpPr>
        <p:spPr>
          <a:xfrm>
            <a:off x="5445457" y="219101"/>
            <a:ext cx="6537278" cy="903808"/>
          </a:xfrm>
          <a:prstGeom prst="rect">
            <a:avLst/>
          </a:prstGeom>
          <a:solidFill>
            <a:srgbClr val="F3F3EF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ar-AE" sz="2400" u="none" cap="none" strike="noStrike">
                <a:solidFill>
                  <a:srgbClr val="D60093"/>
                </a:solidFill>
                <a:latin typeface="Calibri"/>
                <a:ea typeface="Calibri"/>
                <a:cs typeface="Calibri"/>
                <a:sym typeface="Calibri"/>
              </a:rPr>
              <a:t>أتذكر : الكلمات التي تكتب فيها الألف اللينة بصورة واحدة دائما : </a:t>
            </a:r>
            <a:endParaRPr b="1" i="0" sz="2400" u="none" cap="none" strike="noStrike">
              <a:solidFill>
                <a:srgbClr val="D600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7000"/>
          </a:blip>
          <a:stretch>
            <a:fillRect/>
          </a:stretch>
        </a:blipFill>
      </p:bgPr>
    </p:bg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92"/>
          <p:cNvSpPr txBox="1"/>
          <p:nvPr>
            <p:ph type="title"/>
          </p:nvPr>
        </p:nvSpPr>
        <p:spPr>
          <a:xfrm>
            <a:off x="4171665" y="152718"/>
            <a:ext cx="7721600" cy="843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ar-AE"/>
              <a:t>القط اللص : </a:t>
            </a:r>
            <a:endParaRPr b="1"/>
          </a:p>
        </p:txBody>
      </p:sp>
      <p:pic>
        <p:nvPicPr>
          <p:cNvPr id="688" name="Google Shape;688;p9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 rot="-748065">
            <a:off x="942205" y="2760202"/>
            <a:ext cx="2720484" cy="3204405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92"/>
          <p:cNvSpPr/>
          <p:nvPr/>
        </p:nvSpPr>
        <p:spPr>
          <a:xfrm>
            <a:off x="4010393" y="1511966"/>
            <a:ext cx="7044293" cy="99235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 الشيخ حكاية عن الأفلاج في عمان: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92"/>
          <p:cNvSpPr/>
          <p:nvPr/>
        </p:nvSpPr>
        <p:spPr>
          <a:xfrm>
            <a:off x="9075761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حكا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92"/>
          <p:cNvSpPr/>
          <p:nvPr/>
        </p:nvSpPr>
        <p:spPr>
          <a:xfrm>
            <a:off x="6880746" y="3891319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حكى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92"/>
          <p:cNvSpPr/>
          <p:nvPr/>
        </p:nvSpPr>
        <p:spPr>
          <a:xfrm>
            <a:off x="4603845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حكوا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 amt="47000"/>
          </a:blip>
          <a:stretch>
            <a:fillRect/>
          </a:stretch>
        </a:blip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93"/>
          <p:cNvSpPr txBox="1"/>
          <p:nvPr>
            <p:ph type="title"/>
          </p:nvPr>
        </p:nvSpPr>
        <p:spPr>
          <a:xfrm>
            <a:off x="4171665" y="152718"/>
            <a:ext cx="7721600" cy="8435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b="1" lang="ar-AE"/>
              <a:t>القط اللص : </a:t>
            </a:r>
            <a:endParaRPr b="1"/>
          </a:p>
        </p:txBody>
      </p:sp>
      <p:pic>
        <p:nvPicPr>
          <p:cNvPr id="698" name="Google Shape;698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748065">
            <a:off x="942205" y="2760202"/>
            <a:ext cx="2720484" cy="3204405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93"/>
          <p:cNvSpPr/>
          <p:nvPr/>
        </p:nvSpPr>
        <p:spPr>
          <a:xfrm>
            <a:off x="3752193" y="1459494"/>
            <a:ext cx="7731220" cy="992355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ar-AE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……………. القاضي بالحق بين المتخاصمين .</a:t>
            </a:r>
            <a:endParaRPr b="1" i="0" sz="2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93"/>
          <p:cNvSpPr/>
          <p:nvPr/>
        </p:nvSpPr>
        <p:spPr>
          <a:xfrm>
            <a:off x="9075761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قضي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1" name="Google Shape;701;p93"/>
          <p:cNvSpPr/>
          <p:nvPr/>
        </p:nvSpPr>
        <p:spPr>
          <a:xfrm>
            <a:off x="6880746" y="3891319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قضى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2" name="Google Shape;702;p93"/>
          <p:cNvSpPr/>
          <p:nvPr/>
        </p:nvSpPr>
        <p:spPr>
          <a:xfrm>
            <a:off x="4603845" y="2964977"/>
            <a:ext cx="1978925" cy="1852684"/>
          </a:xfrm>
          <a:prstGeom prst="ellipse">
            <a:avLst/>
          </a:prstGeom>
          <a:solidFill>
            <a:schemeClr val="lt1"/>
          </a:solidFill>
          <a:ln cap="flat" cmpd="sng" w="2857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ar-AE" sz="3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قضا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3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2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0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