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284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0c12e5f0d_1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0c12e5f0d_1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2" name="Google Shape;14702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3" name="Google Shape;14703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2" name="Google Shape;14702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3" name="Google Shape;14703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639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6320de4b7d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6320de4b7d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7" name="Google Shape;15017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8" name="Google Shape;15018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788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7" name="Google Shape;15017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8" name="Google Shape;15018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7" name="Google Shape;15017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8" name="Google Shape;15018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412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7" name="Google Shape;15017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8" name="Google Shape;15018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761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2" name="Google Shape;17642;gd362d286f3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3" name="Google Shape;17643;gd362d286f3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 flipH="1">
            <a:off x="5408076" y="1087185"/>
            <a:ext cx="225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 flipH="1">
            <a:off x="1483662" y="4161895"/>
            <a:ext cx="22500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 idx="2"/>
          </p:nvPr>
        </p:nvSpPr>
        <p:spPr>
          <a:xfrm flipH="1">
            <a:off x="1505901" y="3702014"/>
            <a:ext cx="2205600" cy="62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 flipH="1">
            <a:off x="5408076" y="1497548"/>
            <a:ext cx="22500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1"/>
        </a:solidFill>
        <a:effectLst/>
      </p:bgPr>
    </p:bg>
    <p:spTree>
      <p:nvGrpSpPr>
        <p:cNvPr id="1" name="Shape 10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3" name="Google Shape;10483;p24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10484" name="Google Shape;10484;p24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24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24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24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24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24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24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24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24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24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24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24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24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24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24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24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24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24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24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24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24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24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24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24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24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24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24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24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24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24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24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24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24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24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24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24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24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24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24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24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24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24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24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24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24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24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24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24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24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24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24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24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24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24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24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24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24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24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24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24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24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24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24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24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24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24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24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24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24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24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24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24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24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24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24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24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24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24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24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24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24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24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24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24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24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24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24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24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24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24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24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24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24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24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24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24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24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24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24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24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24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24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24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24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24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24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24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24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24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24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24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24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24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24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24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24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24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24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24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24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24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24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24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24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24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24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24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24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24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24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24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24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24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24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24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24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24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24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24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24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24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24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24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24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24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24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24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24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24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24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24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24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24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24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24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24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24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24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24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24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24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24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24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24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24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24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24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24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24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24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24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24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24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24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24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24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24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24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24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24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24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24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24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24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24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24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24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24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24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24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24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24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24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24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24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24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24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24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24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24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24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24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24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24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24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24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24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24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24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24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24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5" name="Google Shape;10695;p24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6" name="Google Shape;10696;p24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24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24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24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24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24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24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24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24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24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24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24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24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24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24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24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2" name="Google Shape;10712;p24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3" name="Google Shape;10713;p24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24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24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24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24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24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24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24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24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2" name="Google Shape;10722;p24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3" name="Google Shape;10723;p24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4" name="Google Shape;10724;p24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24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24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7" name="Google Shape;10727;p24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8" name="Google Shape;10728;p24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9" name="Google Shape;10729;p24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0" name="Google Shape;10730;p24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1" name="Google Shape;10731;p24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24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3" name="Google Shape;10733;p24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4" name="Google Shape;10734;p24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24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6" name="Google Shape;10736;p24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24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8" name="Google Shape;10738;p24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9" name="Google Shape;10739;p24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40" name="Google Shape;10740;p24"/>
          <p:cNvSpPr/>
          <p:nvPr/>
        </p:nvSpPr>
        <p:spPr>
          <a:xfrm>
            <a:off x="334200" y="949675"/>
            <a:ext cx="8475600" cy="3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1" name="Google Shape;10741;p24"/>
          <p:cNvSpPr txBox="1">
            <a:spLocks noGrp="1"/>
          </p:cNvSpPr>
          <p:nvPr>
            <p:ph type="subTitle" idx="1"/>
          </p:nvPr>
        </p:nvSpPr>
        <p:spPr>
          <a:xfrm>
            <a:off x="720000" y="2395575"/>
            <a:ext cx="32004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2" name="Google Shape;10742;p24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6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ctrTitle"/>
          </p:nvPr>
        </p:nvSpPr>
        <p:spPr>
          <a:xfrm flipH="1">
            <a:off x="616848" y="1589117"/>
            <a:ext cx="3301800" cy="13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ubTitle" idx="1"/>
          </p:nvPr>
        </p:nvSpPr>
        <p:spPr>
          <a:xfrm flipH="1">
            <a:off x="616948" y="2831770"/>
            <a:ext cx="2331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 flipH="1">
            <a:off x="5126168" y="3534082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 flipH="1">
            <a:off x="5126168" y="29668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 idx="2"/>
          </p:nvPr>
        </p:nvSpPr>
        <p:spPr>
          <a:xfrm flipH="1">
            <a:off x="5150318" y="2085436"/>
            <a:ext cx="18210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3"/>
          </p:nvPr>
        </p:nvSpPr>
        <p:spPr>
          <a:xfrm flipH="1">
            <a:off x="5126168" y="15171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4"/>
          </p:nvPr>
        </p:nvSpPr>
        <p:spPr>
          <a:xfrm flipH="1">
            <a:off x="2241967" y="2088936"/>
            <a:ext cx="17937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5"/>
          </p:nvPr>
        </p:nvSpPr>
        <p:spPr>
          <a:xfrm flipH="1">
            <a:off x="2204167" y="151716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ctrTitle" idx="6"/>
          </p:nvPr>
        </p:nvSpPr>
        <p:spPr>
          <a:xfrm flipH="1">
            <a:off x="2204167" y="3534082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7"/>
          </p:nvPr>
        </p:nvSpPr>
        <p:spPr>
          <a:xfrm flipH="1">
            <a:off x="2204167" y="29668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bg>
      <p:bgPr>
        <a:solidFill>
          <a:schemeClr val="lt1"/>
        </a:solidFill>
        <a:effectLst/>
      </p:bgPr>
    </p:bg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0" name="Google Shape;2360;p5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2361" name="Google Shape;2361;p5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7" name="Google Shape;2617;p5"/>
          <p:cNvSpPr/>
          <p:nvPr/>
        </p:nvSpPr>
        <p:spPr>
          <a:xfrm>
            <a:off x="334200" y="949675"/>
            <a:ext cx="8475600" cy="3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5"/>
          <p:cNvSpPr txBox="1">
            <a:spLocks noGrp="1"/>
          </p:cNvSpPr>
          <p:nvPr>
            <p:ph type="subTitle" idx="1"/>
          </p:nvPr>
        </p:nvSpPr>
        <p:spPr>
          <a:xfrm>
            <a:off x="334226" y="2571750"/>
            <a:ext cx="4237800" cy="45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19" name="Google Shape;2619;p5"/>
          <p:cNvSpPr txBox="1">
            <a:spLocks noGrp="1"/>
          </p:cNvSpPr>
          <p:nvPr>
            <p:ph type="subTitle" idx="2"/>
          </p:nvPr>
        </p:nvSpPr>
        <p:spPr>
          <a:xfrm>
            <a:off x="4572026" y="2571750"/>
            <a:ext cx="4237800" cy="45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0" name="Google Shape;2620;p5"/>
          <p:cNvSpPr txBox="1">
            <a:spLocks noGrp="1"/>
          </p:cNvSpPr>
          <p:nvPr>
            <p:ph type="subTitle" idx="3"/>
          </p:nvPr>
        </p:nvSpPr>
        <p:spPr>
          <a:xfrm>
            <a:off x="1264351" y="3263748"/>
            <a:ext cx="23775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1" name="Google Shape;2621;p5"/>
          <p:cNvSpPr txBox="1">
            <a:spLocks noGrp="1"/>
          </p:cNvSpPr>
          <p:nvPr>
            <p:ph type="subTitle" idx="4"/>
          </p:nvPr>
        </p:nvSpPr>
        <p:spPr>
          <a:xfrm>
            <a:off x="5502176" y="3263748"/>
            <a:ext cx="23775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2" name="Google Shape;2622;p5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cxnSp>
        <p:nvCxnSpPr>
          <p:cNvPr id="2623" name="Google Shape;2623;p5"/>
          <p:cNvCxnSpPr/>
          <p:nvPr/>
        </p:nvCxnSpPr>
        <p:spPr>
          <a:xfrm>
            <a:off x="4571975" y="949675"/>
            <a:ext cx="0" cy="390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7733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bg>
      <p:bgPr>
        <a:solidFill>
          <a:schemeClr val="lt1"/>
        </a:solidFill>
        <a:effectLst/>
      </p:bgPr>
    </p:bg>
    <p:spTree>
      <p:nvGrpSpPr>
        <p:cNvPr id="1" name="Shape 10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4" name="Google Shape;10744;p25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10745" name="Google Shape;10745;p25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6" name="Google Shape;10746;p25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25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25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25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25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25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25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25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25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5" name="Google Shape;10755;p25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6" name="Google Shape;10756;p25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7" name="Google Shape;10757;p25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8" name="Google Shape;10758;p25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9" name="Google Shape;10759;p25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0" name="Google Shape;10760;p25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25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2" name="Google Shape;10762;p25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3" name="Google Shape;10763;p25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4" name="Google Shape;10764;p25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25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25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7" name="Google Shape;10767;p25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8" name="Google Shape;10768;p25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9" name="Google Shape;10769;p25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25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1" name="Google Shape;10771;p25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2" name="Google Shape;10772;p25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25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25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25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25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25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25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25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25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25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2" name="Google Shape;10782;p25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3" name="Google Shape;10783;p25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25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25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25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25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25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25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25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25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25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25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25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25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25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25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25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25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25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25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25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25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25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25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25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25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25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25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25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25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25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25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25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25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25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25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25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25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25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25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25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25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25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25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25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25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25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25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25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25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25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33;p25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34;p25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25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25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25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25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25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25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25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25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25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25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25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25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25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25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25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25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25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25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25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25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25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25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25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25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25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25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25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25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25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25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25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25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25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25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25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25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25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25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25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25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25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25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25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25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25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25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25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25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25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25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25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25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25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25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25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25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25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25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25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25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25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25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25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25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25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25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25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25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25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25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25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25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25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25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25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25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25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25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25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25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25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25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25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25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25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25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25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25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25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25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25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25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25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25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25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25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25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25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25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25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25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25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25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25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25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25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25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25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25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25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25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25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25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25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25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25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25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25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25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25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25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25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25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25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25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25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25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25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25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25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25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25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25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25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25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25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25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25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25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25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25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25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25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25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25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25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25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25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25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25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25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25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25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25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25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25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25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25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25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25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25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25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25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25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25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25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01" name="Google Shape;11001;p25"/>
          <p:cNvSpPr/>
          <p:nvPr/>
        </p:nvSpPr>
        <p:spPr>
          <a:xfrm>
            <a:off x="334200" y="949675"/>
            <a:ext cx="8475600" cy="3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2" name="Google Shape;11002;p25"/>
          <p:cNvSpPr txBox="1">
            <a:spLocks noGrp="1"/>
          </p:cNvSpPr>
          <p:nvPr>
            <p:ph type="title"/>
          </p:nvPr>
        </p:nvSpPr>
        <p:spPr>
          <a:xfrm>
            <a:off x="1060500" y="1115988"/>
            <a:ext cx="1645800" cy="4572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03" name="Google Shape;11003;p25"/>
          <p:cNvSpPr txBox="1">
            <a:spLocks noGrp="1"/>
          </p:cNvSpPr>
          <p:nvPr>
            <p:ph type="subTitle" idx="1"/>
          </p:nvPr>
        </p:nvSpPr>
        <p:spPr>
          <a:xfrm>
            <a:off x="1060500" y="1573188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04" name="Google Shape;11004;p25"/>
          <p:cNvSpPr txBox="1">
            <a:spLocks noGrp="1"/>
          </p:cNvSpPr>
          <p:nvPr>
            <p:ph type="title" idx="2"/>
          </p:nvPr>
        </p:nvSpPr>
        <p:spPr>
          <a:xfrm>
            <a:off x="1060500" y="2438588"/>
            <a:ext cx="1645800" cy="4572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05" name="Google Shape;11005;p25"/>
          <p:cNvSpPr txBox="1">
            <a:spLocks noGrp="1"/>
          </p:cNvSpPr>
          <p:nvPr>
            <p:ph type="subTitle" idx="3"/>
          </p:nvPr>
        </p:nvSpPr>
        <p:spPr>
          <a:xfrm>
            <a:off x="1060500" y="2895788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06" name="Google Shape;11006;p25"/>
          <p:cNvSpPr txBox="1">
            <a:spLocks noGrp="1"/>
          </p:cNvSpPr>
          <p:nvPr>
            <p:ph type="title" idx="4"/>
          </p:nvPr>
        </p:nvSpPr>
        <p:spPr>
          <a:xfrm>
            <a:off x="1060500" y="3745738"/>
            <a:ext cx="1645800" cy="4572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07" name="Google Shape;11007;p25"/>
          <p:cNvSpPr txBox="1">
            <a:spLocks noGrp="1"/>
          </p:cNvSpPr>
          <p:nvPr>
            <p:ph type="subTitle" idx="5"/>
          </p:nvPr>
        </p:nvSpPr>
        <p:spPr>
          <a:xfrm>
            <a:off x="1060500" y="4202938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08" name="Google Shape;11008;p25"/>
          <p:cNvSpPr txBox="1">
            <a:spLocks noGrp="1"/>
          </p:cNvSpPr>
          <p:nvPr>
            <p:ph type="title" idx="6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cxnSp>
        <p:nvCxnSpPr>
          <p:cNvPr id="11009" name="Google Shape;11009;p25"/>
          <p:cNvCxnSpPr/>
          <p:nvPr/>
        </p:nvCxnSpPr>
        <p:spPr>
          <a:xfrm>
            <a:off x="3428975" y="949675"/>
            <a:ext cx="0" cy="390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10" name="Google Shape;11010;p25"/>
          <p:cNvCxnSpPr/>
          <p:nvPr/>
        </p:nvCxnSpPr>
        <p:spPr>
          <a:xfrm>
            <a:off x="338100" y="3547000"/>
            <a:ext cx="309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11" name="Google Shape;11011;p25"/>
          <p:cNvCxnSpPr/>
          <p:nvPr/>
        </p:nvCxnSpPr>
        <p:spPr>
          <a:xfrm>
            <a:off x="338100" y="2244600"/>
            <a:ext cx="309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12" name="Google Shape;11012;p25"/>
          <p:cNvSpPr txBox="1">
            <a:spLocks noGrp="1"/>
          </p:cNvSpPr>
          <p:nvPr>
            <p:ph type="subTitle" idx="7"/>
          </p:nvPr>
        </p:nvSpPr>
        <p:spPr>
          <a:xfrm>
            <a:off x="7509600" y="2445588"/>
            <a:ext cx="914400" cy="8229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768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60" r:id="rId5"/>
    <p:sldLayoutId id="2147483669" r:id="rId6"/>
    <p:sldLayoutId id="2147483670" r:id="rId7"/>
    <p:sldLayoutId id="2147483674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0;p41">
            <a:extLst>
              <a:ext uri="{FF2B5EF4-FFF2-40B4-BE49-F238E27FC236}">
                <a16:creationId xmlns:a16="http://schemas.microsoft.com/office/drawing/2014/main" id="{BBAF4E73-5E69-4DB8-ACE7-564C4D346258}"/>
              </a:ext>
            </a:extLst>
          </p:cNvPr>
          <p:cNvSpPr/>
          <p:nvPr/>
        </p:nvSpPr>
        <p:spPr>
          <a:xfrm>
            <a:off x="2307264" y="1318438"/>
            <a:ext cx="4954773" cy="1701209"/>
          </a:xfrm>
          <a:prstGeom prst="roundRect">
            <a:avLst>
              <a:gd name="adj" fmla="val 92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ال</a:t>
            </a:r>
            <a:endParaRPr dirty="0"/>
          </a:p>
        </p:txBody>
      </p:sp>
      <p:sp>
        <p:nvSpPr>
          <p:cNvPr id="5" name="Google Shape;370;p41">
            <a:extLst>
              <a:ext uri="{FF2B5EF4-FFF2-40B4-BE49-F238E27FC236}">
                <a16:creationId xmlns:a16="http://schemas.microsoft.com/office/drawing/2014/main" id="{EACF88EF-12B2-4849-9558-9DA39B824F4C}"/>
              </a:ext>
            </a:extLst>
          </p:cNvPr>
          <p:cNvSpPr/>
          <p:nvPr/>
        </p:nvSpPr>
        <p:spPr>
          <a:xfrm>
            <a:off x="1881963" y="1533037"/>
            <a:ext cx="1330862" cy="1359019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73;p41">
            <a:extLst>
              <a:ext uri="{FF2B5EF4-FFF2-40B4-BE49-F238E27FC236}">
                <a16:creationId xmlns:a16="http://schemas.microsoft.com/office/drawing/2014/main" id="{1C621972-4E43-400A-9777-51B30DA0F719}"/>
              </a:ext>
            </a:extLst>
          </p:cNvPr>
          <p:cNvSpPr/>
          <p:nvPr/>
        </p:nvSpPr>
        <p:spPr>
          <a:xfrm>
            <a:off x="1881963" y="1679533"/>
            <a:ext cx="1130337" cy="10660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grpSp>
        <p:nvGrpSpPr>
          <p:cNvPr id="7" name="Google Shape;14689;p43">
            <a:extLst>
              <a:ext uri="{FF2B5EF4-FFF2-40B4-BE49-F238E27FC236}">
                <a16:creationId xmlns:a16="http://schemas.microsoft.com/office/drawing/2014/main" id="{C68E0B1B-4F78-4EE6-B287-20EC612E406D}"/>
              </a:ext>
            </a:extLst>
          </p:cNvPr>
          <p:cNvGrpSpPr/>
          <p:nvPr/>
        </p:nvGrpSpPr>
        <p:grpSpPr>
          <a:xfrm rot="20007166">
            <a:off x="158239" y="4444267"/>
            <a:ext cx="470274" cy="548630"/>
            <a:chOff x="9873" y="1240062"/>
            <a:chExt cx="545434" cy="640998"/>
          </a:xfrm>
        </p:grpSpPr>
        <p:cxnSp>
          <p:nvCxnSpPr>
            <p:cNvPr id="8" name="Google Shape;14690;p43">
              <a:extLst>
                <a:ext uri="{FF2B5EF4-FFF2-40B4-BE49-F238E27FC236}">
                  <a16:creationId xmlns:a16="http://schemas.microsoft.com/office/drawing/2014/main" id="{9461C8BC-365F-4D36-AE09-0C06607BCDA3}"/>
                </a:ext>
              </a:extLst>
            </p:cNvPr>
            <p:cNvCxnSpPr>
              <a:stCxn id="13" idx="6"/>
              <a:endCxn id="15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" name="Google Shape;14693;p43">
              <a:extLst>
                <a:ext uri="{FF2B5EF4-FFF2-40B4-BE49-F238E27FC236}">
                  <a16:creationId xmlns:a16="http://schemas.microsoft.com/office/drawing/2014/main" id="{00D14912-5032-4136-BF3B-D924EDF72F1A}"/>
                </a:ext>
              </a:extLst>
            </p:cNvPr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7" name="Google Shape;14694;p43">
                <a:extLst>
                  <a:ext uri="{FF2B5EF4-FFF2-40B4-BE49-F238E27FC236}">
                    <a16:creationId xmlns:a16="http://schemas.microsoft.com/office/drawing/2014/main" id="{0FD62945-E760-4D87-9A9F-E210A77EF6B1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4695;p43">
                <a:extLst>
                  <a:ext uri="{FF2B5EF4-FFF2-40B4-BE49-F238E27FC236}">
                    <a16:creationId xmlns:a16="http://schemas.microsoft.com/office/drawing/2014/main" id="{8AC2E67D-228A-404C-81BB-A48CA5534F73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14696;p43">
              <a:extLst>
                <a:ext uri="{FF2B5EF4-FFF2-40B4-BE49-F238E27FC236}">
                  <a16:creationId xmlns:a16="http://schemas.microsoft.com/office/drawing/2014/main" id="{756722B5-08F7-4522-9741-E3703587F448}"/>
                </a:ext>
              </a:extLst>
            </p:cNvPr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5" name="Google Shape;14692;p43">
                <a:extLst>
                  <a:ext uri="{FF2B5EF4-FFF2-40B4-BE49-F238E27FC236}">
                    <a16:creationId xmlns:a16="http://schemas.microsoft.com/office/drawing/2014/main" id="{C9BC8665-D842-4F93-B613-514CD71F7534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4697;p43">
                <a:extLst>
                  <a:ext uri="{FF2B5EF4-FFF2-40B4-BE49-F238E27FC236}">
                    <a16:creationId xmlns:a16="http://schemas.microsoft.com/office/drawing/2014/main" id="{180AEBE0-8DB6-4FC9-AEE5-A529F6A03238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4698;p43">
              <a:extLst>
                <a:ext uri="{FF2B5EF4-FFF2-40B4-BE49-F238E27FC236}">
                  <a16:creationId xmlns:a16="http://schemas.microsoft.com/office/drawing/2014/main" id="{D3725F2E-8166-404F-96A5-57C04F005730}"/>
                </a:ext>
              </a:extLst>
            </p:cNvPr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3" name="Google Shape;14691;p43">
                <a:extLst>
                  <a:ext uri="{FF2B5EF4-FFF2-40B4-BE49-F238E27FC236}">
                    <a16:creationId xmlns:a16="http://schemas.microsoft.com/office/drawing/2014/main" id="{A419DC29-D9AB-4ABD-82EA-DB7FAC29F77E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699;p43">
                <a:extLst>
                  <a:ext uri="{FF2B5EF4-FFF2-40B4-BE49-F238E27FC236}">
                    <a16:creationId xmlns:a16="http://schemas.microsoft.com/office/drawing/2014/main" id="{7E555CA0-A75C-40D2-B1FA-03551212813B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" name="Google Shape;14700;p43">
              <a:extLst>
                <a:ext uri="{FF2B5EF4-FFF2-40B4-BE49-F238E27FC236}">
                  <a16:creationId xmlns:a16="http://schemas.microsoft.com/office/drawing/2014/main" id="{A3C4A178-5F24-453F-AEAE-B77CE2454538}"/>
                </a:ext>
              </a:extLst>
            </p:cNvPr>
            <p:cNvCxnSpPr>
              <a:stCxn id="17" idx="3"/>
              <a:endCxn id="13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oogle Shape;14689;p43">
            <a:extLst>
              <a:ext uri="{FF2B5EF4-FFF2-40B4-BE49-F238E27FC236}">
                <a16:creationId xmlns:a16="http://schemas.microsoft.com/office/drawing/2014/main" id="{6F0637B0-50CE-4042-992E-53E3D6CE855B}"/>
              </a:ext>
            </a:extLst>
          </p:cNvPr>
          <p:cNvGrpSpPr/>
          <p:nvPr/>
        </p:nvGrpSpPr>
        <p:grpSpPr>
          <a:xfrm rot="9750703">
            <a:off x="8454670" y="232701"/>
            <a:ext cx="441410" cy="548630"/>
            <a:chOff x="9873" y="1240062"/>
            <a:chExt cx="511957" cy="640998"/>
          </a:xfrm>
        </p:grpSpPr>
        <p:cxnSp>
          <p:nvCxnSpPr>
            <p:cNvPr id="20" name="Google Shape;14690;p43">
              <a:extLst>
                <a:ext uri="{FF2B5EF4-FFF2-40B4-BE49-F238E27FC236}">
                  <a16:creationId xmlns:a16="http://schemas.microsoft.com/office/drawing/2014/main" id="{FA4A61E0-E639-4035-92D2-F8CD23154CF9}"/>
                </a:ext>
              </a:extLst>
            </p:cNvPr>
            <p:cNvCxnSpPr>
              <a:stCxn id="25" idx="6"/>
              <a:endCxn id="27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1" name="Google Shape;14693;p43">
              <a:extLst>
                <a:ext uri="{FF2B5EF4-FFF2-40B4-BE49-F238E27FC236}">
                  <a16:creationId xmlns:a16="http://schemas.microsoft.com/office/drawing/2014/main" id="{0D5BAFF7-F2E8-4D72-88CB-6A1B4AC35E5F}"/>
                </a:ext>
              </a:extLst>
            </p:cNvPr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29" name="Google Shape;14694;p43">
                <a:extLst>
                  <a:ext uri="{FF2B5EF4-FFF2-40B4-BE49-F238E27FC236}">
                    <a16:creationId xmlns:a16="http://schemas.microsoft.com/office/drawing/2014/main" id="{E1A3FDFF-B33F-420B-9BFD-4DC0C06D8259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4695;p43">
                <a:extLst>
                  <a:ext uri="{FF2B5EF4-FFF2-40B4-BE49-F238E27FC236}">
                    <a16:creationId xmlns:a16="http://schemas.microsoft.com/office/drawing/2014/main" id="{4C71DFE9-8A05-4DD1-BD0B-F87A02AD0A0B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14696;p43">
              <a:extLst>
                <a:ext uri="{FF2B5EF4-FFF2-40B4-BE49-F238E27FC236}">
                  <a16:creationId xmlns:a16="http://schemas.microsoft.com/office/drawing/2014/main" id="{C7282482-AEDF-438E-A7F9-630905C6EA16}"/>
                </a:ext>
              </a:extLst>
            </p:cNvPr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27" name="Google Shape;14692;p43">
                <a:extLst>
                  <a:ext uri="{FF2B5EF4-FFF2-40B4-BE49-F238E27FC236}">
                    <a16:creationId xmlns:a16="http://schemas.microsoft.com/office/drawing/2014/main" id="{4BFF1289-A2CB-4456-892B-BCD31CF37A68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4697;p43">
                <a:extLst>
                  <a:ext uri="{FF2B5EF4-FFF2-40B4-BE49-F238E27FC236}">
                    <a16:creationId xmlns:a16="http://schemas.microsoft.com/office/drawing/2014/main" id="{CBCAD32B-B761-4A72-8C10-39CC8B4C426A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14691;p43">
              <a:extLst>
                <a:ext uri="{FF2B5EF4-FFF2-40B4-BE49-F238E27FC236}">
                  <a16:creationId xmlns:a16="http://schemas.microsoft.com/office/drawing/2014/main" id="{DC76A682-26C1-4DA5-B8DD-CE31E962EBAC}"/>
                </a:ext>
              </a:extLst>
            </p:cNvPr>
            <p:cNvSpPr/>
            <p:nvPr/>
          </p:nvSpPr>
          <p:spPr>
            <a:xfrm rot="12441813">
              <a:off x="329286" y="1455600"/>
              <a:ext cx="192544" cy="192544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24" name="Google Shape;14700;p43">
              <a:extLst>
                <a:ext uri="{FF2B5EF4-FFF2-40B4-BE49-F238E27FC236}">
                  <a16:creationId xmlns:a16="http://schemas.microsoft.com/office/drawing/2014/main" id="{E943317B-B965-46E3-BAF6-5CDA949401B9}"/>
                </a:ext>
              </a:extLst>
            </p:cNvPr>
            <p:cNvCxnSpPr>
              <a:stCxn id="29" idx="3"/>
              <a:endCxn id="25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4A3EF091-7AF1-495F-A425-3BFD73EE2E6F}"/>
              </a:ext>
            </a:extLst>
          </p:cNvPr>
          <p:cNvSpPr txBox="1"/>
          <p:nvPr/>
        </p:nvSpPr>
        <p:spPr>
          <a:xfrm>
            <a:off x="3817985" y="1533037"/>
            <a:ext cx="251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>
                <a:latin typeface="Dubai" panose="020B0503030403030204" pitchFamily="34" charset="-78"/>
                <a:cs typeface="Dubai" panose="020B0503030403030204" pitchFamily="34" charset="-78"/>
              </a:rPr>
              <a:t>تركيب الذرة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A194D90-C7F8-4DE7-9B8B-888F15909782}"/>
              </a:ext>
            </a:extLst>
          </p:cNvPr>
          <p:cNvSpPr txBox="1"/>
          <p:nvPr/>
        </p:nvSpPr>
        <p:spPr>
          <a:xfrm>
            <a:off x="4340428" y="2322507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OM" b="1" dirty="0">
                <a:latin typeface="Dubai" panose="020B0503030403030204" pitchFamily="34" charset="-78"/>
                <a:cs typeface="Dubai" panose="020B0503030403030204" pitchFamily="34" charset="-78"/>
              </a:rPr>
              <a:t>أ. سناء الخصيبية</a:t>
            </a:r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45" name="Google Shape;14689;p43">
            <a:extLst>
              <a:ext uri="{FF2B5EF4-FFF2-40B4-BE49-F238E27FC236}">
                <a16:creationId xmlns:a16="http://schemas.microsoft.com/office/drawing/2014/main" id="{FB0BEAFB-EE3A-48D2-A1D4-9166B20BE451}"/>
              </a:ext>
            </a:extLst>
          </p:cNvPr>
          <p:cNvGrpSpPr/>
          <p:nvPr/>
        </p:nvGrpSpPr>
        <p:grpSpPr>
          <a:xfrm rot="20182904">
            <a:off x="178826" y="4030818"/>
            <a:ext cx="470274" cy="548630"/>
            <a:chOff x="9873" y="1240062"/>
            <a:chExt cx="545434" cy="640998"/>
          </a:xfrm>
        </p:grpSpPr>
        <p:cxnSp>
          <p:nvCxnSpPr>
            <p:cNvPr id="46" name="Google Shape;14690;p43">
              <a:extLst>
                <a:ext uri="{FF2B5EF4-FFF2-40B4-BE49-F238E27FC236}">
                  <a16:creationId xmlns:a16="http://schemas.microsoft.com/office/drawing/2014/main" id="{99415976-A4EB-43F3-A2BA-A8D1234F12E2}"/>
                </a:ext>
              </a:extLst>
            </p:cNvPr>
            <p:cNvCxnSpPr>
              <a:stCxn id="51" idx="6"/>
              <a:endCxn id="53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7" name="Google Shape;14693;p43">
              <a:extLst>
                <a:ext uri="{FF2B5EF4-FFF2-40B4-BE49-F238E27FC236}">
                  <a16:creationId xmlns:a16="http://schemas.microsoft.com/office/drawing/2014/main" id="{61ECA4A4-F352-4EDC-9934-648F706B9274}"/>
                </a:ext>
              </a:extLst>
            </p:cNvPr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55" name="Google Shape;14694;p43">
                <a:extLst>
                  <a:ext uri="{FF2B5EF4-FFF2-40B4-BE49-F238E27FC236}">
                    <a16:creationId xmlns:a16="http://schemas.microsoft.com/office/drawing/2014/main" id="{56C5358F-40FC-4206-8C00-B072DCEBCBA5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695;p43">
                <a:extLst>
                  <a:ext uri="{FF2B5EF4-FFF2-40B4-BE49-F238E27FC236}">
                    <a16:creationId xmlns:a16="http://schemas.microsoft.com/office/drawing/2014/main" id="{AA0CC0DF-530B-4C42-ACA2-D9EC6D814552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14696;p43">
              <a:extLst>
                <a:ext uri="{FF2B5EF4-FFF2-40B4-BE49-F238E27FC236}">
                  <a16:creationId xmlns:a16="http://schemas.microsoft.com/office/drawing/2014/main" id="{3D8F2FCE-822B-45C0-93A2-B86C711194EF}"/>
                </a:ext>
              </a:extLst>
            </p:cNvPr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53" name="Google Shape;14692;p43">
                <a:extLst>
                  <a:ext uri="{FF2B5EF4-FFF2-40B4-BE49-F238E27FC236}">
                    <a16:creationId xmlns:a16="http://schemas.microsoft.com/office/drawing/2014/main" id="{2B73547A-8D9D-49E4-B756-389508F04BCB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697;p43">
                <a:extLst>
                  <a:ext uri="{FF2B5EF4-FFF2-40B4-BE49-F238E27FC236}">
                    <a16:creationId xmlns:a16="http://schemas.microsoft.com/office/drawing/2014/main" id="{91E1A4B3-8AEC-44B1-BFB9-C4CD13C5A428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14698;p43">
              <a:extLst>
                <a:ext uri="{FF2B5EF4-FFF2-40B4-BE49-F238E27FC236}">
                  <a16:creationId xmlns:a16="http://schemas.microsoft.com/office/drawing/2014/main" id="{0C7A52E3-74EF-4DF8-AF58-83CD766540F6}"/>
                </a:ext>
              </a:extLst>
            </p:cNvPr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51" name="Google Shape;14691;p43">
                <a:extLst>
                  <a:ext uri="{FF2B5EF4-FFF2-40B4-BE49-F238E27FC236}">
                    <a16:creationId xmlns:a16="http://schemas.microsoft.com/office/drawing/2014/main" id="{6BF0F18A-F276-41EE-B941-936809B1F17E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699;p43">
                <a:extLst>
                  <a:ext uri="{FF2B5EF4-FFF2-40B4-BE49-F238E27FC236}">
                    <a16:creationId xmlns:a16="http://schemas.microsoft.com/office/drawing/2014/main" id="{8E852171-429C-4C2A-9A1E-CDB147D710D1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0" name="Google Shape;14700;p43">
              <a:extLst>
                <a:ext uri="{FF2B5EF4-FFF2-40B4-BE49-F238E27FC236}">
                  <a16:creationId xmlns:a16="http://schemas.microsoft.com/office/drawing/2014/main" id="{FED06F2B-7B65-435B-AE5A-CB959FFDB68A}"/>
                </a:ext>
              </a:extLst>
            </p:cNvPr>
            <p:cNvCxnSpPr>
              <a:stCxn id="55" idx="3"/>
              <a:endCxn id="51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29417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20" name="Google Shape;15020;p50"/>
          <p:cNvCxnSpPr>
            <a:cxnSpLocks/>
          </p:cNvCxnSpPr>
          <p:nvPr/>
        </p:nvCxnSpPr>
        <p:spPr>
          <a:xfrm>
            <a:off x="5813751" y="2749149"/>
            <a:ext cx="125019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23" name="Google Shape;15023;p50"/>
          <p:cNvSpPr txBox="1">
            <a:spLocks noGrp="1"/>
          </p:cNvSpPr>
          <p:nvPr>
            <p:ph type="title" idx="6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0" rIns="36575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تركيب ذرة الليثيوم</a:t>
            </a:r>
            <a:endParaRPr dirty="0"/>
          </a:p>
        </p:txBody>
      </p:sp>
      <p:sp>
        <p:nvSpPr>
          <p:cNvPr id="15024" name="Google Shape;15024;p50"/>
          <p:cNvSpPr txBox="1">
            <a:spLocks noGrp="1"/>
          </p:cNvSpPr>
          <p:nvPr>
            <p:ph type="title"/>
          </p:nvPr>
        </p:nvSpPr>
        <p:spPr>
          <a:xfrm>
            <a:off x="1060500" y="1115988"/>
            <a:ext cx="1645800" cy="457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إلكترون</a:t>
            </a:r>
            <a:endParaRPr dirty="0"/>
          </a:p>
        </p:txBody>
      </p:sp>
      <p:sp>
        <p:nvSpPr>
          <p:cNvPr id="15025" name="Google Shape;15025;p50"/>
          <p:cNvSpPr txBox="1">
            <a:spLocks noGrp="1"/>
          </p:cNvSpPr>
          <p:nvPr>
            <p:ph type="subTitle" idx="1"/>
          </p:nvPr>
        </p:nvSpPr>
        <p:spPr>
          <a:xfrm>
            <a:off x="713161" y="1573188"/>
            <a:ext cx="1993139" cy="457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indent="0"/>
            <a:r>
              <a:rPr lang="ar-OM" dirty="0"/>
              <a:t>يمتلك شحنة كهربائية واحدة -1 وبالكاد له كتلة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26" name="Google Shape;15026;p50"/>
          <p:cNvSpPr txBox="1">
            <a:spLocks noGrp="1"/>
          </p:cNvSpPr>
          <p:nvPr>
            <p:ph type="title" idx="2"/>
          </p:nvPr>
        </p:nvSpPr>
        <p:spPr>
          <a:xfrm>
            <a:off x="1060500" y="2438588"/>
            <a:ext cx="1645800" cy="457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بروتون</a:t>
            </a:r>
            <a:endParaRPr dirty="0"/>
          </a:p>
        </p:txBody>
      </p:sp>
      <p:sp>
        <p:nvSpPr>
          <p:cNvPr id="15027" name="Google Shape;15027;p50"/>
          <p:cNvSpPr txBox="1">
            <a:spLocks noGrp="1"/>
          </p:cNvSpPr>
          <p:nvPr>
            <p:ph type="subTitle" idx="3"/>
          </p:nvPr>
        </p:nvSpPr>
        <p:spPr>
          <a:xfrm>
            <a:off x="462638" y="2884513"/>
            <a:ext cx="2296960" cy="4572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/>
          <a:p>
            <a:pPr marL="0" indent="0"/>
            <a:r>
              <a:rPr lang="ar-OM" dirty="0"/>
              <a:t>يمتلك شحنة كهربائية موجبة واحدة +1 وكتلة تساوي وحدة واحدة 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28" name="Google Shape;15028;p50"/>
          <p:cNvSpPr txBox="1">
            <a:spLocks noGrp="1"/>
          </p:cNvSpPr>
          <p:nvPr>
            <p:ph type="title" idx="4"/>
          </p:nvPr>
        </p:nvSpPr>
        <p:spPr>
          <a:xfrm>
            <a:off x="1060500" y="3745738"/>
            <a:ext cx="1645800" cy="457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نيترون</a:t>
            </a:r>
            <a:endParaRPr dirty="0"/>
          </a:p>
        </p:txBody>
      </p:sp>
      <p:sp>
        <p:nvSpPr>
          <p:cNvPr id="15029" name="Google Shape;15029;p50"/>
          <p:cNvSpPr txBox="1">
            <a:spLocks noGrp="1"/>
          </p:cNvSpPr>
          <p:nvPr>
            <p:ph type="subTitle" idx="5"/>
          </p:nvPr>
        </p:nvSpPr>
        <p:spPr>
          <a:xfrm>
            <a:off x="634045" y="4145224"/>
            <a:ext cx="2077885" cy="4572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/>
          <a:p>
            <a:pPr marL="0" indent="0"/>
            <a:r>
              <a:rPr lang="ar-OM" dirty="0"/>
              <a:t>لا يملك أي شحنة كهربائية وكتلته تساوي وحده واحدة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031" name="Google Shape;15031;p50"/>
          <p:cNvGrpSpPr/>
          <p:nvPr/>
        </p:nvGrpSpPr>
        <p:grpSpPr>
          <a:xfrm>
            <a:off x="3293240" y="1437458"/>
            <a:ext cx="271470" cy="271470"/>
            <a:chOff x="1752450" y="3096208"/>
            <a:chExt cx="271470" cy="271470"/>
          </a:xfrm>
          <a:solidFill>
            <a:srgbClr val="00B050"/>
          </a:solidFill>
        </p:grpSpPr>
        <p:grpSp>
          <p:nvGrpSpPr>
            <p:cNvPr id="15032" name="Google Shape;15032;p50"/>
            <p:cNvGrpSpPr/>
            <p:nvPr/>
          </p:nvGrpSpPr>
          <p:grpSpPr>
            <a:xfrm rot="10800000">
              <a:off x="1752450" y="3096208"/>
              <a:ext cx="271470" cy="271470"/>
              <a:chOff x="7002578" y="16230"/>
              <a:chExt cx="192600" cy="192600"/>
            </a:xfrm>
            <a:grpFill/>
          </p:grpSpPr>
          <p:sp>
            <p:nvSpPr>
              <p:cNvPr id="15033" name="Google Shape;15033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grpFill/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4" name="Google Shape;15034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grp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035" name="Google Shape;15035;p50"/>
            <p:cNvCxnSpPr/>
            <p:nvPr/>
          </p:nvCxnSpPr>
          <p:spPr>
            <a:xfrm>
              <a:off x="1829713" y="3232013"/>
              <a:ext cx="117000" cy="0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045" name="Google Shape;15045;p50"/>
          <p:cNvSpPr/>
          <p:nvPr/>
        </p:nvSpPr>
        <p:spPr>
          <a:xfrm>
            <a:off x="4703072" y="1922520"/>
            <a:ext cx="1909694" cy="1936934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05" name="Google Shape;15105;p50"/>
          <p:cNvGrpSpPr/>
          <p:nvPr/>
        </p:nvGrpSpPr>
        <p:grpSpPr>
          <a:xfrm>
            <a:off x="5493882" y="1805535"/>
            <a:ext cx="271470" cy="271470"/>
            <a:chOff x="1752450" y="3096208"/>
            <a:chExt cx="271470" cy="271470"/>
          </a:xfrm>
          <a:solidFill>
            <a:srgbClr val="00B050"/>
          </a:solidFill>
        </p:grpSpPr>
        <p:grpSp>
          <p:nvGrpSpPr>
            <p:cNvPr id="15106" name="Google Shape;15106;p50"/>
            <p:cNvGrpSpPr/>
            <p:nvPr/>
          </p:nvGrpSpPr>
          <p:grpSpPr>
            <a:xfrm rot="10800000">
              <a:off x="1752450" y="3096208"/>
              <a:ext cx="271470" cy="271470"/>
              <a:chOff x="7002578" y="16230"/>
              <a:chExt cx="192600" cy="192600"/>
            </a:xfrm>
            <a:grpFill/>
          </p:grpSpPr>
          <p:sp>
            <p:nvSpPr>
              <p:cNvPr id="15107" name="Google Shape;15107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grpFill/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8" name="Google Shape;15108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grp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09" name="Google Shape;15109;p50"/>
            <p:cNvCxnSpPr/>
            <p:nvPr/>
          </p:nvCxnSpPr>
          <p:spPr>
            <a:xfrm>
              <a:off x="1829713" y="3232013"/>
              <a:ext cx="117000" cy="0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130" name="Google Shape;15130;p50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5131" name="Google Shape;15131;p50"/>
            <p:cNvCxnSpPr>
              <a:stCxn id="15132" idx="6"/>
              <a:endCxn id="15133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34" name="Google Shape;15134;p50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5135" name="Google Shape;15135;p50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6" name="Google Shape;15136;p50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37" name="Google Shape;15137;p50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5133" name="Google Shape;15133;p50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8" name="Google Shape;15138;p50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39" name="Google Shape;15139;p50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5132" name="Google Shape;15132;p50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0" name="Google Shape;15140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41" name="Google Shape;15141;p50"/>
            <p:cNvCxnSpPr>
              <a:stCxn id="15135" idx="3"/>
              <a:endCxn id="15132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021" name="Google Shape;15021;p50"/>
          <p:cNvSpPr txBox="1">
            <a:spLocks noGrp="1"/>
          </p:cNvSpPr>
          <p:nvPr>
            <p:ph type="subTitle" idx="7"/>
          </p:nvPr>
        </p:nvSpPr>
        <p:spPr>
          <a:xfrm>
            <a:off x="7063945" y="2396350"/>
            <a:ext cx="1037714" cy="448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 protons</a:t>
            </a:r>
            <a:endParaRPr dirty="0"/>
          </a:p>
        </p:txBody>
      </p:sp>
      <p:sp>
        <p:nvSpPr>
          <p:cNvPr id="124" name="Google Shape;15022;p50">
            <a:extLst>
              <a:ext uri="{FF2B5EF4-FFF2-40B4-BE49-F238E27FC236}">
                <a16:creationId xmlns:a16="http://schemas.microsoft.com/office/drawing/2014/main" id="{72B170A2-2170-40D5-A118-1753FF5A59CB}"/>
              </a:ext>
            </a:extLst>
          </p:cNvPr>
          <p:cNvSpPr/>
          <p:nvPr/>
        </p:nvSpPr>
        <p:spPr>
          <a:xfrm rot="10800000">
            <a:off x="5394662" y="2581767"/>
            <a:ext cx="271470" cy="239136"/>
          </a:xfrm>
          <a:prstGeom prst="ellipse">
            <a:avLst/>
          </a:prstGeom>
          <a:solidFill>
            <a:srgbClr val="00B0F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5022;p50">
            <a:extLst>
              <a:ext uri="{FF2B5EF4-FFF2-40B4-BE49-F238E27FC236}">
                <a16:creationId xmlns:a16="http://schemas.microsoft.com/office/drawing/2014/main" id="{289458A1-2F4F-4806-B7B8-301884D85CA2}"/>
              </a:ext>
            </a:extLst>
          </p:cNvPr>
          <p:cNvSpPr/>
          <p:nvPr/>
        </p:nvSpPr>
        <p:spPr>
          <a:xfrm rot="10800000">
            <a:off x="5678016" y="2903426"/>
            <a:ext cx="271470" cy="271470"/>
          </a:xfrm>
          <a:prstGeom prst="ellipse">
            <a:avLst/>
          </a:prstGeom>
          <a:solidFill>
            <a:srgbClr val="00B0F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5084;p50">
            <a:extLst>
              <a:ext uri="{FF2B5EF4-FFF2-40B4-BE49-F238E27FC236}">
                <a16:creationId xmlns:a16="http://schemas.microsoft.com/office/drawing/2014/main" id="{5758A051-D083-4C51-ABD6-90E8541635E9}"/>
              </a:ext>
            </a:extLst>
          </p:cNvPr>
          <p:cNvSpPr/>
          <p:nvPr/>
        </p:nvSpPr>
        <p:spPr>
          <a:xfrm rot="10800000">
            <a:off x="5386449" y="2903425"/>
            <a:ext cx="271470" cy="271470"/>
          </a:xfrm>
          <a:prstGeom prst="ellipse">
            <a:avLst/>
          </a:prstGeom>
          <a:solidFill>
            <a:srgbClr val="FF505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5084;p50">
            <a:extLst>
              <a:ext uri="{FF2B5EF4-FFF2-40B4-BE49-F238E27FC236}">
                <a16:creationId xmlns:a16="http://schemas.microsoft.com/office/drawing/2014/main" id="{454D6C3A-2133-4593-BE19-C0EB7ABBD44F}"/>
              </a:ext>
            </a:extLst>
          </p:cNvPr>
          <p:cNvSpPr/>
          <p:nvPr/>
        </p:nvSpPr>
        <p:spPr>
          <a:xfrm rot="10800000">
            <a:off x="5678016" y="2628384"/>
            <a:ext cx="271470" cy="271470"/>
          </a:xfrm>
          <a:prstGeom prst="ellipse">
            <a:avLst/>
          </a:prstGeom>
          <a:solidFill>
            <a:srgbClr val="FF505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+</a:t>
            </a:r>
          </a:p>
        </p:txBody>
      </p:sp>
      <p:cxnSp>
        <p:nvCxnSpPr>
          <p:cNvPr id="128" name="Google Shape;15082;p50">
            <a:extLst>
              <a:ext uri="{FF2B5EF4-FFF2-40B4-BE49-F238E27FC236}">
                <a16:creationId xmlns:a16="http://schemas.microsoft.com/office/drawing/2014/main" id="{5DD0DA87-92FD-470C-8838-B3EF832CBAC1}"/>
              </a:ext>
            </a:extLst>
          </p:cNvPr>
          <p:cNvCxnSpPr/>
          <p:nvPr/>
        </p:nvCxnSpPr>
        <p:spPr>
          <a:xfrm rot="5400000">
            <a:off x="7649234" y="4086724"/>
            <a:ext cx="117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8B3DFB87-4B1A-46D6-B2F5-D170BB0F60A7}"/>
              </a:ext>
            </a:extLst>
          </p:cNvPr>
          <p:cNvSpPr txBox="1"/>
          <p:nvPr/>
        </p:nvSpPr>
        <p:spPr>
          <a:xfrm>
            <a:off x="5366445" y="2925134"/>
            <a:ext cx="2652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/>
              <a:t>+</a:t>
            </a:r>
            <a:endParaRPr lang="ar-SA" dirty="0"/>
          </a:p>
        </p:txBody>
      </p:sp>
      <p:sp>
        <p:nvSpPr>
          <p:cNvPr id="133" name="Google Shape;15021;p50">
            <a:extLst>
              <a:ext uri="{FF2B5EF4-FFF2-40B4-BE49-F238E27FC236}">
                <a16:creationId xmlns:a16="http://schemas.microsoft.com/office/drawing/2014/main" id="{FC36CCF1-776A-4CCC-9039-06CE3D88D825}"/>
              </a:ext>
            </a:extLst>
          </p:cNvPr>
          <p:cNvSpPr txBox="1">
            <a:spLocks/>
          </p:cNvSpPr>
          <p:nvPr/>
        </p:nvSpPr>
        <p:spPr>
          <a:xfrm>
            <a:off x="3694411" y="1575527"/>
            <a:ext cx="819307" cy="5671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/>
              <a:t>3 electron</a:t>
            </a:r>
          </a:p>
        </p:txBody>
      </p:sp>
      <p:cxnSp>
        <p:nvCxnSpPr>
          <p:cNvPr id="134" name="Google Shape;15020;p50">
            <a:extLst>
              <a:ext uri="{FF2B5EF4-FFF2-40B4-BE49-F238E27FC236}">
                <a16:creationId xmlns:a16="http://schemas.microsoft.com/office/drawing/2014/main" id="{7E6A798D-2BFB-4860-9507-480AF0C4AC89}"/>
              </a:ext>
            </a:extLst>
          </p:cNvPr>
          <p:cNvCxnSpPr>
            <a:cxnSpLocks/>
            <a:stCxn id="58" idx="5"/>
            <a:endCxn id="133" idx="2"/>
          </p:cNvCxnSpPr>
          <p:nvPr/>
        </p:nvCxnSpPr>
        <p:spPr>
          <a:xfrm flipH="1" flipV="1">
            <a:off x="4104065" y="2142651"/>
            <a:ext cx="215982" cy="60636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5021;p50">
            <a:extLst>
              <a:ext uri="{FF2B5EF4-FFF2-40B4-BE49-F238E27FC236}">
                <a16:creationId xmlns:a16="http://schemas.microsoft.com/office/drawing/2014/main" id="{898032F5-5245-423B-A524-8424CA831C31}"/>
              </a:ext>
            </a:extLst>
          </p:cNvPr>
          <p:cNvSpPr txBox="1">
            <a:spLocks/>
          </p:cNvSpPr>
          <p:nvPr/>
        </p:nvSpPr>
        <p:spPr>
          <a:xfrm>
            <a:off x="7063945" y="3124388"/>
            <a:ext cx="1120127" cy="36548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SzPts val="1100"/>
            </a:pPr>
            <a:r>
              <a:rPr lang="en-US" dirty="0"/>
              <a:t>4 neutrons</a:t>
            </a:r>
          </a:p>
          <a:p>
            <a:pPr marL="0" indent="0">
              <a:buSzPts val="1100"/>
              <a:buFont typeface="Arial"/>
              <a:buNone/>
            </a:pPr>
            <a:endParaRPr lang="en-US" dirty="0"/>
          </a:p>
        </p:txBody>
      </p:sp>
      <p:cxnSp>
        <p:nvCxnSpPr>
          <p:cNvPr id="137" name="Google Shape;15020;p50">
            <a:extLst>
              <a:ext uri="{FF2B5EF4-FFF2-40B4-BE49-F238E27FC236}">
                <a16:creationId xmlns:a16="http://schemas.microsoft.com/office/drawing/2014/main" id="{7755EDE6-D531-4634-936A-FD0C7FC73B13}"/>
              </a:ext>
            </a:extLst>
          </p:cNvPr>
          <p:cNvCxnSpPr>
            <a:cxnSpLocks/>
            <a:endCxn id="136" idx="1"/>
          </p:cNvCxnSpPr>
          <p:nvPr/>
        </p:nvCxnSpPr>
        <p:spPr>
          <a:xfrm>
            <a:off x="5949486" y="3085935"/>
            <a:ext cx="1114459" cy="22119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5084;p50">
            <a:extLst>
              <a:ext uri="{FF2B5EF4-FFF2-40B4-BE49-F238E27FC236}">
                <a16:creationId xmlns:a16="http://schemas.microsoft.com/office/drawing/2014/main" id="{DEFF2194-6708-4760-AC4E-86972E2E01BD}"/>
              </a:ext>
            </a:extLst>
          </p:cNvPr>
          <p:cNvSpPr/>
          <p:nvPr/>
        </p:nvSpPr>
        <p:spPr>
          <a:xfrm rot="10800000">
            <a:off x="3263910" y="2709257"/>
            <a:ext cx="271470" cy="271470"/>
          </a:xfrm>
          <a:prstGeom prst="ellipse">
            <a:avLst/>
          </a:prstGeom>
          <a:solidFill>
            <a:srgbClr val="FF505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+</a:t>
            </a:r>
          </a:p>
        </p:txBody>
      </p:sp>
      <p:sp>
        <p:nvSpPr>
          <p:cNvPr id="140" name="Google Shape;15022;p50">
            <a:extLst>
              <a:ext uri="{FF2B5EF4-FFF2-40B4-BE49-F238E27FC236}">
                <a16:creationId xmlns:a16="http://schemas.microsoft.com/office/drawing/2014/main" id="{CEE4CFED-0ED1-47AC-BF7B-910ABE7D8B9F}"/>
              </a:ext>
            </a:extLst>
          </p:cNvPr>
          <p:cNvSpPr/>
          <p:nvPr/>
        </p:nvSpPr>
        <p:spPr>
          <a:xfrm rot="10800000">
            <a:off x="3289330" y="4009489"/>
            <a:ext cx="271470" cy="271470"/>
          </a:xfrm>
          <a:prstGeom prst="ellipse">
            <a:avLst/>
          </a:prstGeom>
          <a:solidFill>
            <a:srgbClr val="00B0F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15084;p50">
            <a:extLst>
              <a:ext uri="{FF2B5EF4-FFF2-40B4-BE49-F238E27FC236}">
                <a16:creationId xmlns:a16="http://schemas.microsoft.com/office/drawing/2014/main" id="{C9FC5BC6-4CC7-4814-9524-0E1149320074}"/>
              </a:ext>
            </a:extLst>
          </p:cNvPr>
          <p:cNvSpPr/>
          <p:nvPr/>
        </p:nvSpPr>
        <p:spPr>
          <a:xfrm rot="10800000">
            <a:off x="5530397" y="2749149"/>
            <a:ext cx="271470" cy="271470"/>
          </a:xfrm>
          <a:prstGeom prst="ellipse">
            <a:avLst/>
          </a:prstGeom>
          <a:solidFill>
            <a:srgbClr val="FF505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+</a:t>
            </a:r>
          </a:p>
        </p:txBody>
      </p:sp>
      <p:sp>
        <p:nvSpPr>
          <p:cNvPr id="47" name="Google Shape;15022;p50">
            <a:extLst>
              <a:ext uri="{FF2B5EF4-FFF2-40B4-BE49-F238E27FC236}">
                <a16:creationId xmlns:a16="http://schemas.microsoft.com/office/drawing/2014/main" id="{D2FCBE1E-4675-4222-B413-A5024F4383DE}"/>
              </a:ext>
            </a:extLst>
          </p:cNvPr>
          <p:cNvSpPr/>
          <p:nvPr/>
        </p:nvSpPr>
        <p:spPr>
          <a:xfrm rot="10800000">
            <a:off x="5247043" y="2750683"/>
            <a:ext cx="271470" cy="271470"/>
          </a:xfrm>
          <a:prstGeom prst="ellipse">
            <a:avLst/>
          </a:prstGeom>
          <a:solidFill>
            <a:srgbClr val="00B0F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5022;p50">
            <a:extLst>
              <a:ext uri="{FF2B5EF4-FFF2-40B4-BE49-F238E27FC236}">
                <a16:creationId xmlns:a16="http://schemas.microsoft.com/office/drawing/2014/main" id="{C8572FC5-8D53-47A4-B7E7-763F198CE2E2}"/>
              </a:ext>
            </a:extLst>
          </p:cNvPr>
          <p:cNvSpPr/>
          <p:nvPr/>
        </p:nvSpPr>
        <p:spPr>
          <a:xfrm rot="10800000">
            <a:off x="5537410" y="3099657"/>
            <a:ext cx="271470" cy="271470"/>
          </a:xfrm>
          <a:prstGeom prst="ellipse">
            <a:avLst/>
          </a:prstGeom>
          <a:solidFill>
            <a:srgbClr val="00B0F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15045;p50">
            <a:extLst>
              <a:ext uri="{FF2B5EF4-FFF2-40B4-BE49-F238E27FC236}">
                <a16:creationId xmlns:a16="http://schemas.microsoft.com/office/drawing/2014/main" id="{5E1082AA-EDCF-48A1-9A5D-1E1A47885C9D}"/>
              </a:ext>
            </a:extLst>
          </p:cNvPr>
          <p:cNvSpPr/>
          <p:nvPr/>
        </p:nvSpPr>
        <p:spPr>
          <a:xfrm>
            <a:off x="4421859" y="1652604"/>
            <a:ext cx="2434826" cy="2459512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15105;p50">
            <a:extLst>
              <a:ext uri="{FF2B5EF4-FFF2-40B4-BE49-F238E27FC236}">
                <a16:creationId xmlns:a16="http://schemas.microsoft.com/office/drawing/2014/main" id="{387CB9EB-AE98-42D6-BED2-BB4AF54FBEFC}"/>
              </a:ext>
            </a:extLst>
          </p:cNvPr>
          <p:cNvGrpSpPr/>
          <p:nvPr/>
        </p:nvGrpSpPr>
        <p:grpSpPr>
          <a:xfrm>
            <a:off x="5509777" y="3704970"/>
            <a:ext cx="271470" cy="271470"/>
            <a:chOff x="1752450" y="3096208"/>
            <a:chExt cx="271470" cy="271470"/>
          </a:xfrm>
          <a:solidFill>
            <a:srgbClr val="00B050"/>
          </a:solidFill>
        </p:grpSpPr>
        <p:grpSp>
          <p:nvGrpSpPr>
            <p:cNvPr id="51" name="Google Shape;15106;p50">
              <a:extLst>
                <a:ext uri="{FF2B5EF4-FFF2-40B4-BE49-F238E27FC236}">
                  <a16:creationId xmlns:a16="http://schemas.microsoft.com/office/drawing/2014/main" id="{B4462CD3-52BF-450D-85FA-8C2DCB3F2ED2}"/>
                </a:ext>
              </a:extLst>
            </p:cNvPr>
            <p:cNvGrpSpPr/>
            <p:nvPr/>
          </p:nvGrpSpPr>
          <p:grpSpPr>
            <a:xfrm rot="10800000">
              <a:off x="1752450" y="3096208"/>
              <a:ext cx="271470" cy="271470"/>
              <a:chOff x="7002578" y="16230"/>
              <a:chExt cx="192600" cy="192600"/>
            </a:xfrm>
            <a:grpFill/>
          </p:grpSpPr>
          <p:sp>
            <p:nvSpPr>
              <p:cNvPr id="53" name="Google Shape;15107;p50">
                <a:extLst>
                  <a:ext uri="{FF2B5EF4-FFF2-40B4-BE49-F238E27FC236}">
                    <a16:creationId xmlns:a16="http://schemas.microsoft.com/office/drawing/2014/main" id="{035A223D-A6F1-4720-AA21-FD67C202F6A0}"/>
                  </a:ext>
                </a:extLst>
              </p:cNvPr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grpFill/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5108;p50">
                <a:extLst>
                  <a:ext uri="{FF2B5EF4-FFF2-40B4-BE49-F238E27FC236}">
                    <a16:creationId xmlns:a16="http://schemas.microsoft.com/office/drawing/2014/main" id="{C3CC7BDF-AB27-4281-9FA1-678709EB84CE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grp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2" name="Google Shape;15109;p50">
              <a:extLst>
                <a:ext uri="{FF2B5EF4-FFF2-40B4-BE49-F238E27FC236}">
                  <a16:creationId xmlns:a16="http://schemas.microsoft.com/office/drawing/2014/main" id="{99D54FB2-84F1-4ECF-90AB-4D85ED072816}"/>
                </a:ext>
              </a:extLst>
            </p:cNvPr>
            <p:cNvCxnSpPr/>
            <p:nvPr/>
          </p:nvCxnSpPr>
          <p:spPr>
            <a:xfrm>
              <a:off x="1829713" y="3232013"/>
              <a:ext cx="117000" cy="0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" name="Google Shape;15105;p50">
            <a:extLst>
              <a:ext uri="{FF2B5EF4-FFF2-40B4-BE49-F238E27FC236}">
                <a16:creationId xmlns:a16="http://schemas.microsoft.com/office/drawing/2014/main" id="{AC9991D6-F6AA-4F31-A254-C40D7B268F69}"/>
              </a:ext>
            </a:extLst>
          </p:cNvPr>
          <p:cNvGrpSpPr/>
          <p:nvPr/>
        </p:nvGrpSpPr>
        <p:grpSpPr>
          <a:xfrm>
            <a:off x="4280291" y="2709258"/>
            <a:ext cx="271470" cy="271470"/>
            <a:chOff x="1752450" y="3096208"/>
            <a:chExt cx="271470" cy="271470"/>
          </a:xfrm>
          <a:solidFill>
            <a:srgbClr val="00B050"/>
          </a:solidFill>
        </p:grpSpPr>
        <p:grpSp>
          <p:nvGrpSpPr>
            <p:cNvPr id="56" name="Google Shape;15106;p50">
              <a:extLst>
                <a:ext uri="{FF2B5EF4-FFF2-40B4-BE49-F238E27FC236}">
                  <a16:creationId xmlns:a16="http://schemas.microsoft.com/office/drawing/2014/main" id="{4197CE6F-6DD2-4C56-A72A-BF5405038B7C}"/>
                </a:ext>
              </a:extLst>
            </p:cNvPr>
            <p:cNvGrpSpPr/>
            <p:nvPr/>
          </p:nvGrpSpPr>
          <p:grpSpPr>
            <a:xfrm rot="10800000">
              <a:off x="1752450" y="3096208"/>
              <a:ext cx="271470" cy="271470"/>
              <a:chOff x="7002578" y="16230"/>
              <a:chExt cx="192600" cy="192600"/>
            </a:xfrm>
            <a:grpFill/>
          </p:grpSpPr>
          <p:sp>
            <p:nvSpPr>
              <p:cNvPr id="58" name="Google Shape;15107;p50">
                <a:extLst>
                  <a:ext uri="{FF2B5EF4-FFF2-40B4-BE49-F238E27FC236}">
                    <a16:creationId xmlns:a16="http://schemas.microsoft.com/office/drawing/2014/main" id="{8650AB58-7231-45C6-917A-30C4B9546FB8}"/>
                  </a:ext>
                </a:extLst>
              </p:cNvPr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grpFill/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5108;p50">
                <a:extLst>
                  <a:ext uri="{FF2B5EF4-FFF2-40B4-BE49-F238E27FC236}">
                    <a16:creationId xmlns:a16="http://schemas.microsoft.com/office/drawing/2014/main" id="{A43C7633-1BAF-4017-B257-D83FE3A9743D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grp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7" name="Google Shape;15109;p50">
              <a:extLst>
                <a:ext uri="{FF2B5EF4-FFF2-40B4-BE49-F238E27FC236}">
                  <a16:creationId xmlns:a16="http://schemas.microsoft.com/office/drawing/2014/main" id="{579F640F-0D7E-4176-A4A6-969071D9D240}"/>
                </a:ext>
              </a:extLst>
            </p:cNvPr>
            <p:cNvCxnSpPr/>
            <p:nvPr/>
          </p:nvCxnSpPr>
          <p:spPr>
            <a:xfrm>
              <a:off x="1829713" y="3232013"/>
              <a:ext cx="117000" cy="0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43127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253;p69">
            <a:extLst>
              <a:ext uri="{FF2B5EF4-FFF2-40B4-BE49-F238E27FC236}">
                <a16:creationId xmlns:a16="http://schemas.microsoft.com/office/drawing/2014/main" id="{3568EDC0-2FF2-4D1C-88C0-06623CD167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7825" y="187820"/>
            <a:ext cx="8183306" cy="6579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spcFirstLastPara="1" wrap="square" lIns="365750" tIns="0" rIns="36575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العدد الذري</a:t>
            </a:r>
            <a:endParaRPr dirty="0"/>
          </a:p>
        </p:txBody>
      </p:sp>
      <p:grpSp>
        <p:nvGrpSpPr>
          <p:cNvPr id="4" name="Google Shape;18254;p69">
            <a:extLst>
              <a:ext uri="{FF2B5EF4-FFF2-40B4-BE49-F238E27FC236}">
                <a16:creationId xmlns:a16="http://schemas.microsoft.com/office/drawing/2014/main" id="{DFA59B1C-0A47-4805-BA59-A6859282DB60}"/>
              </a:ext>
            </a:extLst>
          </p:cNvPr>
          <p:cNvGrpSpPr/>
          <p:nvPr/>
        </p:nvGrpSpPr>
        <p:grpSpPr>
          <a:xfrm rot="21358507">
            <a:off x="362688" y="274459"/>
            <a:ext cx="470274" cy="548630"/>
            <a:chOff x="9873" y="1240062"/>
            <a:chExt cx="545434" cy="640998"/>
          </a:xfrm>
        </p:grpSpPr>
        <p:cxnSp>
          <p:nvCxnSpPr>
            <p:cNvPr id="5" name="Google Shape;18255;p69">
              <a:extLst>
                <a:ext uri="{FF2B5EF4-FFF2-40B4-BE49-F238E27FC236}">
                  <a16:creationId xmlns:a16="http://schemas.microsoft.com/office/drawing/2014/main" id="{A280F001-C587-441C-821A-7286956C413C}"/>
                </a:ext>
              </a:extLst>
            </p:cNvPr>
            <p:cNvCxnSpPr>
              <a:stCxn id="10" idx="6"/>
              <a:endCxn id="12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" name="Google Shape;18258;p69">
              <a:extLst>
                <a:ext uri="{FF2B5EF4-FFF2-40B4-BE49-F238E27FC236}">
                  <a16:creationId xmlns:a16="http://schemas.microsoft.com/office/drawing/2014/main" id="{8888BA07-7691-4B36-8E30-ED0BE4E4F5E4}"/>
                </a:ext>
              </a:extLst>
            </p:cNvPr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4" name="Google Shape;18259;p69">
                <a:extLst>
                  <a:ext uri="{FF2B5EF4-FFF2-40B4-BE49-F238E27FC236}">
                    <a16:creationId xmlns:a16="http://schemas.microsoft.com/office/drawing/2014/main" id="{7C091214-AC03-4E3F-95FE-56F3B53437D0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8260;p69">
                <a:extLst>
                  <a:ext uri="{FF2B5EF4-FFF2-40B4-BE49-F238E27FC236}">
                    <a16:creationId xmlns:a16="http://schemas.microsoft.com/office/drawing/2014/main" id="{36A99ECC-1149-45EF-A281-A3A9800AA837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8261;p69">
              <a:extLst>
                <a:ext uri="{FF2B5EF4-FFF2-40B4-BE49-F238E27FC236}">
                  <a16:creationId xmlns:a16="http://schemas.microsoft.com/office/drawing/2014/main" id="{66B8B88D-D575-4F72-9A21-840F210EAA1A}"/>
                </a:ext>
              </a:extLst>
            </p:cNvPr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2" name="Google Shape;18257;p69">
                <a:extLst>
                  <a:ext uri="{FF2B5EF4-FFF2-40B4-BE49-F238E27FC236}">
                    <a16:creationId xmlns:a16="http://schemas.microsoft.com/office/drawing/2014/main" id="{1D3516C3-8878-4381-84AE-D247B4FA77BF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8262;p69">
                <a:extLst>
                  <a:ext uri="{FF2B5EF4-FFF2-40B4-BE49-F238E27FC236}">
                    <a16:creationId xmlns:a16="http://schemas.microsoft.com/office/drawing/2014/main" id="{F2F8A6CE-8C0E-416E-A074-FD2E27397843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8263;p69">
              <a:extLst>
                <a:ext uri="{FF2B5EF4-FFF2-40B4-BE49-F238E27FC236}">
                  <a16:creationId xmlns:a16="http://schemas.microsoft.com/office/drawing/2014/main" id="{E6F7C95E-7994-4278-8DC1-1AC2FB01A2BD}"/>
                </a:ext>
              </a:extLst>
            </p:cNvPr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0" name="Google Shape;18256;p69">
                <a:extLst>
                  <a:ext uri="{FF2B5EF4-FFF2-40B4-BE49-F238E27FC236}">
                    <a16:creationId xmlns:a16="http://schemas.microsoft.com/office/drawing/2014/main" id="{E6D4BC43-887E-4C28-9F16-8E3E3BDFBBA0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8264;p69">
                <a:extLst>
                  <a:ext uri="{FF2B5EF4-FFF2-40B4-BE49-F238E27FC236}">
                    <a16:creationId xmlns:a16="http://schemas.microsoft.com/office/drawing/2014/main" id="{EAE9EA5A-618F-46B4-B542-FEAEE2A8B7B6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" name="Google Shape;18265;p69">
              <a:extLst>
                <a:ext uri="{FF2B5EF4-FFF2-40B4-BE49-F238E27FC236}">
                  <a16:creationId xmlns:a16="http://schemas.microsoft.com/office/drawing/2014/main" id="{D36891B7-1738-4180-A56C-1B3FE51A3FBF}"/>
                </a:ext>
              </a:extLst>
            </p:cNvPr>
            <p:cNvCxnSpPr>
              <a:stCxn id="14" idx="3"/>
              <a:endCxn id="10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" name="Google Shape;18266;p69">
            <a:extLst>
              <a:ext uri="{FF2B5EF4-FFF2-40B4-BE49-F238E27FC236}">
                <a16:creationId xmlns:a16="http://schemas.microsoft.com/office/drawing/2014/main" id="{3145B5E6-2399-4257-8379-2EDEE00BD5EF}"/>
              </a:ext>
            </a:extLst>
          </p:cNvPr>
          <p:cNvSpPr txBox="1">
            <a:spLocks/>
          </p:cNvSpPr>
          <p:nvPr/>
        </p:nvSpPr>
        <p:spPr>
          <a:xfrm>
            <a:off x="856407" y="1311906"/>
            <a:ext cx="2414700" cy="365700"/>
          </a:xfrm>
          <a:prstGeom prst="rect">
            <a:avLst/>
          </a:prstGeom>
          <a:solidFill>
            <a:srgbClr val="C8EC4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ctr"/>
            <a:r>
              <a:rPr lang="ar-OM" sz="2000"/>
              <a:t>الذهب</a:t>
            </a:r>
            <a:endParaRPr lang="ar-OM" sz="2000" dirty="0"/>
          </a:p>
        </p:txBody>
      </p:sp>
      <p:sp>
        <p:nvSpPr>
          <p:cNvPr id="17" name="Google Shape;18267;p69">
            <a:extLst>
              <a:ext uri="{FF2B5EF4-FFF2-40B4-BE49-F238E27FC236}">
                <a16:creationId xmlns:a16="http://schemas.microsoft.com/office/drawing/2014/main" id="{5CA6BB72-613D-4229-AF9D-C59F15742B13}"/>
              </a:ext>
            </a:extLst>
          </p:cNvPr>
          <p:cNvSpPr txBox="1">
            <a:spLocks/>
          </p:cNvSpPr>
          <p:nvPr/>
        </p:nvSpPr>
        <p:spPr>
          <a:xfrm>
            <a:off x="856407" y="1677600"/>
            <a:ext cx="2414700" cy="365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0" indent="0" algn="ctr">
              <a:spcAft>
                <a:spcPts val="1600"/>
              </a:spcAft>
              <a:buFont typeface="Hind Vadodara Light"/>
              <a:buNone/>
            </a:pPr>
            <a:r>
              <a:rPr lang="ar-OM"/>
              <a:t>يحتوي على 79 بروتونا</a:t>
            </a:r>
            <a:endParaRPr lang="ar-OM" dirty="0"/>
          </a:p>
        </p:txBody>
      </p:sp>
      <p:sp>
        <p:nvSpPr>
          <p:cNvPr id="18" name="Google Shape;18270;p69">
            <a:extLst>
              <a:ext uri="{FF2B5EF4-FFF2-40B4-BE49-F238E27FC236}">
                <a16:creationId xmlns:a16="http://schemas.microsoft.com/office/drawing/2014/main" id="{34559157-0088-4B8B-85A5-E4F87BEEF7DB}"/>
              </a:ext>
            </a:extLst>
          </p:cNvPr>
          <p:cNvSpPr txBox="1">
            <a:spLocks/>
          </p:cNvSpPr>
          <p:nvPr/>
        </p:nvSpPr>
        <p:spPr>
          <a:xfrm>
            <a:off x="3500991" y="2271916"/>
            <a:ext cx="2414717" cy="10765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ctr"/>
            <a:r>
              <a:rPr lang="ar-OM" sz="1800" dirty="0"/>
              <a:t>نستنتج أن عدد البروتونات في كل ذرة يحدد ماهية العنصر و نطلق عليه  </a:t>
            </a:r>
          </a:p>
        </p:txBody>
      </p:sp>
      <p:sp>
        <p:nvSpPr>
          <p:cNvPr id="19" name="Google Shape;18272;p69">
            <a:extLst>
              <a:ext uri="{FF2B5EF4-FFF2-40B4-BE49-F238E27FC236}">
                <a16:creationId xmlns:a16="http://schemas.microsoft.com/office/drawing/2014/main" id="{50E6BD6A-0612-4A2C-920F-F091C786585D}"/>
              </a:ext>
            </a:extLst>
          </p:cNvPr>
          <p:cNvSpPr txBox="1">
            <a:spLocks/>
          </p:cNvSpPr>
          <p:nvPr/>
        </p:nvSpPr>
        <p:spPr>
          <a:xfrm>
            <a:off x="3500991" y="1311906"/>
            <a:ext cx="2414700" cy="365700"/>
          </a:xfrm>
          <a:prstGeom prst="rect">
            <a:avLst/>
          </a:prstGeom>
          <a:solidFill>
            <a:srgbClr val="FBAC9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ctr"/>
            <a:r>
              <a:rPr lang="ar-OM" sz="2000" dirty="0"/>
              <a:t>الهيليوم</a:t>
            </a:r>
          </a:p>
        </p:txBody>
      </p:sp>
      <p:sp>
        <p:nvSpPr>
          <p:cNvPr id="20" name="Google Shape;18273;p69">
            <a:extLst>
              <a:ext uri="{FF2B5EF4-FFF2-40B4-BE49-F238E27FC236}">
                <a16:creationId xmlns:a16="http://schemas.microsoft.com/office/drawing/2014/main" id="{FF4F2ED3-16E5-4BB8-968D-67DC6EDFBB30}"/>
              </a:ext>
            </a:extLst>
          </p:cNvPr>
          <p:cNvSpPr txBox="1">
            <a:spLocks/>
          </p:cNvSpPr>
          <p:nvPr/>
        </p:nvSpPr>
        <p:spPr>
          <a:xfrm>
            <a:off x="3500991" y="1677603"/>
            <a:ext cx="2414700" cy="365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0" indent="0" algn="ctr">
              <a:spcAft>
                <a:spcPts val="1600"/>
              </a:spcAft>
              <a:buFont typeface="Hind Vadodara Light"/>
              <a:buNone/>
            </a:pPr>
            <a:r>
              <a:rPr lang="ar-OM"/>
              <a:t>يحتوي على بروتونين</a:t>
            </a:r>
            <a:endParaRPr lang="ar-OM" dirty="0"/>
          </a:p>
        </p:txBody>
      </p:sp>
      <p:sp>
        <p:nvSpPr>
          <p:cNvPr id="21" name="Google Shape;18274;p69">
            <a:extLst>
              <a:ext uri="{FF2B5EF4-FFF2-40B4-BE49-F238E27FC236}">
                <a16:creationId xmlns:a16="http://schemas.microsoft.com/office/drawing/2014/main" id="{98ACEEF5-D29D-41EE-8893-B5DF30736186}"/>
              </a:ext>
            </a:extLst>
          </p:cNvPr>
          <p:cNvSpPr txBox="1">
            <a:spLocks/>
          </p:cNvSpPr>
          <p:nvPr/>
        </p:nvSpPr>
        <p:spPr>
          <a:xfrm>
            <a:off x="6145641" y="1311906"/>
            <a:ext cx="2414700" cy="365700"/>
          </a:xfrm>
          <a:prstGeom prst="rect">
            <a:avLst/>
          </a:prstGeom>
          <a:solidFill>
            <a:srgbClr val="FFC0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ctr"/>
            <a:r>
              <a:rPr lang="ar-OM" sz="2000"/>
              <a:t>الهيدروجين</a:t>
            </a:r>
            <a:endParaRPr lang="ar-OM" sz="2000" dirty="0"/>
          </a:p>
        </p:txBody>
      </p:sp>
      <p:sp>
        <p:nvSpPr>
          <p:cNvPr id="22" name="Google Shape;18275;p69">
            <a:extLst>
              <a:ext uri="{FF2B5EF4-FFF2-40B4-BE49-F238E27FC236}">
                <a16:creationId xmlns:a16="http://schemas.microsoft.com/office/drawing/2014/main" id="{260AAD05-C461-4B6B-A95A-9D5847CB8AD7}"/>
              </a:ext>
            </a:extLst>
          </p:cNvPr>
          <p:cNvSpPr txBox="1">
            <a:spLocks/>
          </p:cNvSpPr>
          <p:nvPr/>
        </p:nvSpPr>
        <p:spPr>
          <a:xfrm>
            <a:off x="6145641" y="1677617"/>
            <a:ext cx="2414700" cy="365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0" indent="0" algn="ctr">
              <a:spcAft>
                <a:spcPts val="1600"/>
              </a:spcAft>
              <a:buFont typeface="Hind Vadodara Light"/>
              <a:buNone/>
            </a:pPr>
            <a:r>
              <a:rPr lang="ar-OM"/>
              <a:t>تحتوي على بروتون واحد</a:t>
            </a:r>
            <a:endParaRPr lang="ar-OM" dirty="0"/>
          </a:p>
        </p:txBody>
      </p:sp>
      <p:cxnSp>
        <p:nvCxnSpPr>
          <p:cNvPr id="23" name="Google Shape;18282;p69">
            <a:extLst>
              <a:ext uri="{FF2B5EF4-FFF2-40B4-BE49-F238E27FC236}">
                <a16:creationId xmlns:a16="http://schemas.microsoft.com/office/drawing/2014/main" id="{2A8617CE-349D-47B0-A8E4-F90B0136E787}"/>
              </a:ext>
            </a:extLst>
          </p:cNvPr>
          <p:cNvCxnSpPr>
            <a:cxnSpLocks/>
            <a:stCxn id="20" idx="2"/>
            <a:endCxn id="18" idx="0"/>
          </p:cNvCxnSpPr>
          <p:nvPr/>
        </p:nvCxnSpPr>
        <p:spPr>
          <a:xfrm>
            <a:off x="4708341" y="2043303"/>
            <a:ext cx="9" cy="22861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18280;p69">
            <a:extLst>
              <a:ext uri="{FF2B5EF4-FFF2-40B4-BE49-F238E27FC236}">
                <a16:creationId xmlns:a16="http://schemas.microsoft.com/office/drawing/2014/main" id="{9249121D-7772-4C10-8B16-9A80A6DED27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15691" y="2043300"/>
            <a:ext cx="2484383" cy="787135"/>
          </a:xfrm>
          <a:prstGeom prst="bentConnector3">
            <a:avLst>
              <a:gd name="adj1" fmla="val 4218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18280;p69">
            <a:extLst>
              <a:ext uri="{FF2B5EF4-FFF2-40B4-BE49-F238E27FC236}">
                <a16:creationId xmlns:a16="http://schemas.microsoft.com/office/drawing/2014/main" id="{DC8956CB-13CA-4334-8B40-E0D7FE50D484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153176" y="2043300"/>
            <a:ext cx="2347815" cy="766867"/>
          </a:xfrm>
          <a:prstGeom prst="bentConnector3">
            <a:avLst>
              <a:gd name="adj1" fmla="val 3917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18282;p69">
            <a:extLst>
              <a:ext uri="{FF2B5EF4-FFF2-40B4-BE49-F238E27FC236}">
                <a16:creationId xmlns:a16="http://schemas.microsoft.com/office/drawing/2014/main" id="{FF5D1E95-AED0-4201-A764-0F1F27D10C36}"/>
              </a:ext>
            </a:extLst>
          </p:cNvPr>
          <p:cNvCxnSpPr>
            <a:cxnSpLocks/>
          </p:cNvCxnSpPr>
          <p:nvPr/>
        </p:nvCxnSpPr>
        <p:spPr>
          <a:xfrm>
            <a:off x="4708341" y="3348417"/>
            <a:ext cx="0" cy="69281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18275;p69">
            <a:extLst>
              <a:ext uri="{FF2B5EF4-FFF2-40B4-BE49-F238E27FC236}">
                <a16:creationId xmlns:a16="http://schemas.microsoft.com/office/drawing/2014/main" id="{B33907B9-7611-46AD-AC2A-0B0843BD68B0}"/>
              </a:ext>
            </a:extLst>
          </p:cNvPr>
          <p:cNvSpPr txBox="1">
            <a:spLocks/>
          </p:cNvSpPr>
          <p:nvPr/>
        </p:nvSpPr>
        <p:spPr>
          <a:xfrm>
            <a:off x="3437112" y="3949186"/>
            <a:ext cx="2542458" cy="69281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Font typeface="Abel"/>
              <a:buNone/>
            </a:pPr>
            <a:r>
              <a:rPr lang="ar-OM" sz="2000" dirty="0"/>
              <a:t> </a:t>
            </a:r>
            <a:r>
              <a:rPr lang="en-US" sz="2000" dirty="0"/>
              <a:t>Z </a:t>
            </a:r>
            <a:r>
              <a:rPr lang="ar-OM" sz="2000" dirty="0"/>
              <a:t>العدد الذري ويرمز له بالرمز</a:t>
            </a:r>
          </a:p>
          <a:p>
            <a:pPr marL="0" indent="0" algn="ctr">
              <a:spcAft>
                <a:spcPts val="1600"/>
              </a:spcAft>
              <a:buFont typeface="Abel"/>
              <a:buNone/>
            </a:pPr>
            <a:endParaRPr lang="ar-OM" sz="2000" dirty="0"/>
          </a:p>
        </p:txBody>
      </p:sp>
    </p:spTree>
    <p:extLst>
      <p:ext uri="{BB962C8B-B14F-4D97-AF65-F5344CB8AC3E}">
        <p14:creationId xmlns:p14="http://schemas.microsoft.com/office/powerpoint/2010/main" val="287692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253;p69">
            <a:extLst>
              <a:ext uri="{FF2B5EF4-FFF2-40B4-BE49-F238E27FC236}">
                <a16:creationId xmlns:a16="http://schemas.microsoft.com/office/drawing/2014/main" id="{52633D2C-4784-4AA9-B9B3-118AF91CE5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654" y="187820"/>
            <a:ext cx="8047484" cy="6579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365750" tIns="0" rIns="36575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العدد الكتلي</a:t>
            </a:r>
            <a:endParaRPr dirty="0"/>
          </a:p>
        </p:txBody>
      </p:sp>
      <p:grpSp>
        <p:nvGrpSpPr>
          <p:cNvPr id="4" name="Google Shape;18254;p69">
            <a:extLst>
              <a:ext uri="{FF2B5EF4-FFF2-40B4-BE49-F238E27FC236}">
                <a16:creationId xmlns:a16="http://schemas.microsoft.com/office/drawing/2014/main" id="{FF2A6925-9785-43FF-AEF8-8560848E09C2}"/>
              </a:ext>
            </a:extLst>
          </p:cNvPr>
          <p:cNvGrpSpPr/>
          <p:nvPr/>
        </p:nvGrpSpPr>
        <p:grpSpPr>
          <a:xfrm>
            <a:off x="376855" y="187820"/>
            <a:ext cx="470274" cy="548630"/>
            <a:chOff x="9873" y="1240062"/>
            <a:chExt cx="545434" cy="640998"/>
          </a:xfrm>
        </p:grpSpPr>
        <p:cxnSp>
          <p:nvCxnSpPr>
            <p:cNvPr id="5" name="Google Shape;18255;p69">
              <a:extLst>
                <a:ext uri="{FF2B5EF4-FFF2-40B4-BE49-F238E27FC236}">
                  <a16:creationId xmlns:a16="http://schemas.microsoft.com/office/drawing/2014/main" id="{0CE3A8B6-23D4-4359-A835-A26F615E7603}"/>
                </a:ext>
              </a:extLst>
            </p:cNvPr>
            <p:cNvCxnSpPr>
              <a:stCxn id="10" idx="6"/>
              <a:endCxn id="12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" name="Google Shape;18258;p69">
              <a:extLst>
                <a:ext uri="{FF2B5EF4-FFF2-40B4-BE49-F238E27FC236}">
                  <a16:creationId xmlns:a16="http://schemas.microsoft.com/office/drawing/2014/main" id="{01E9E977-5011-4EE8-BDA4-454CB0363BD1}"/>
                </a:ext>
              </a:extLst>
            </p:cNvPr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4" name="Google Shape;18259;p69">
                <a:extLst>
                  <a:ext uri="{FF2B5EF4-FFF2-40B4-BE49-F238E27FC236}">
                    <a16:creationId xmlns:a16="http://schemas.microsoft.com/office/drawing/2014/main" id="{6C584991-721A-47E0-B672-66A54A745154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8260;p69">
                <a:extLst>
                  <a:ext uri="{FF2B5EF4-FFF2-40B4-BE49-F238E27FC236}">
                    <a16:creationId xmlns:a16="http://schemas.microsoft.com/office/drawing/2014/main" id="{66BC44BC-0E5C-4A36-B4BF-3AAB3CB67150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8261;p69">
              <a:extLst>
                <a:ext uri="{FF2B5EF4-FFF2-40B4-BE49-F238E27FC236}">
                  <a16:creationId xmlns:a16="http://schemas.microsoft.com/office/drawing/2014/main" id="{2EE15B32-2FC0-47C2-BE6A-577FD16F51C4}"/>
                </a:ext>
              </a:extLst>
            </p:cNvPr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2" name="Google Shape;18257;p69">
                <a:extLst>
                  <a:ext uri="{FF2B5EF4-FFF2-40B4-BE49-F238E27FC236}">
                    <a16:creationId xmlns:a16="http://schemas.microsoft.com/office/drawing/2014/main" id="{A4054EEA-23D4-419C-8106-CC28F5F2FD9B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8262;p69">
                <a:extLst>
                  <a:ext uri="{FF2B5EF4-FFF2-40B4-BE49-F238E27FC236}">
                    <a16:creationId xmlns:a16="http://schemas.microsoft.com/office/drawing/2014/main" id="{42AB88F3-BB6A-40DA-A3EC-7E3B0DF6244C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8263;p69">
              <a:extLst>
                <a:ext uri="{FF2B5EF4-FFF2-40B4-BE49-F238E27FC236}">
                  <a16:creationId xmlns:a16="http://schemas.microsoft.com/office/drawing/2014/main" id="{C80875A6-FDED-462B-BC4B-69B7CF0658AF}"/>
                </a:ext>
              </a:extLst>
            </p:cNvPr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0" name="Google Shape;18256;p69">
                <a:extLst>
                  <a:ext uri="{FF2B5EF4-FFF2-40B4-BE49-F238E27FC236}">
                    <a16:creationId xmlns:a16="http://schemas.microsoft.com/office/drawing/2014/main" id="{8EE5C68F-14DC-468A-B1CF-FD41418D2D41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8264;p69">
                <a:extLst>
                  <a:ext uri="{FF2B5EF4-FFF2-40B4-BE49-F238E27FC236}">
                    <a16:creationId xmlns:a16="http://schemas.microsoft.com/office/drawing/2014/main" id="{7A53DFB6-8504-45BA-95AD-3BC72F41087E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" name="Google Shape;18265;p69">
              <a:extLst>
                <a:ext uri="{FF2B5EF4-FFF2-40B4-BE49-F238E27FC236}">
                  <a16:creationId xmlns:a16="http://schemas.microsoft.com/office/drawing/2014/main" id="{7EE6D7AF-BD4D-45CC-8EE7-693796212D3F}"/>
                </a:ext>
              </a:extLst>
            </p:cNvPr>
            <p:cNvCxnSpPr>
              <a:stCxn id="14" idx="3"/>
              <a:endCxn id="10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" name="Google Shape;18270;p69">
            <a:extLst>
              <a:ext uri="{FF2B5EF4-FFF2-40B4-BE49-F238E27FC236}">
                <a16:creationId xmlns:a16="http://schemas.microsoft.com/office/drawing/2014/main" id="{97204148-D3F3-4C56-959F-F49FA38FBA4E}"/>
              </a:ext>
            </a:extLst>
          </p:cNvPr>
          <p:cNvSpPr txBox="1">
            <a:spLocks/>
          </p:cNvSpPr>
          <p:nvPr/>
        </p:nvSpPr>
        <p:spPr>
          <a:xfrm>
            <a:off x="3386016" y="2257699"/>
            <a:ext cx="2414717" cy="1076501"/>
          </a:xfrm>
          <a:prstGeom prst="rect">
            <a:avLst/>
          </a:prstGeom>
          <a:solidFill>
            <a:srgbClr val="DCEDF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ctr"/>
            <a:r>
              <a:rPr lang="ar-OM" sz="2000" dirty="0"/>
              <a:t>إذا كتلة ذرة معينة يعتمد على العدد الكتلي للبروتونات والنيترونات</a:t>
            </a:r>
          </a:p>
        </p:txBody>
      </p:sp>
      <p:sp>
        <p:nvSpPr>
          <p:cNvPr id="17" name="Google Shape;18272;p69">
            <a:extLst>
              <a:ext uri="{FF2B5EF4-FFF2-40B4-BE49-F238E27FC236}">
                <a16:creationId xmlns:a16="http://schemas.microsoft.com/office/drawing/2014/main" id="{1AC59158-5098-4DC0-AAE3-C92EC1DE9C29}"/>
              </a:ext>
            </a:extLst>
          </p:cNvPr>
          <p:cNvSpPr txBox="1">
            <a:spLocks/>
          </p:cNvSpPr>
          <p:nvPr/>
        </p:nvSpPr>
        <p:spPr>
          <a:xfrm>
            <a:off x="847129" y="1264889"/>
            <a:ext cx="2414700" cy="365700"/>
          </a:xfrm>
          <a:prstGeom prst="rect">
            <a:avLst/>
          </a:prstGeom>
          <a:solidFill>
            <a:srgbClr val="FBAC9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ctr"/>
            <a:r>
              <a:rPr lang="ar-OM" sz="2000"/>
              <a:t>النيترونات</a:t>
            </a:r>
            <a:endParaRPr lang="ar-OM" sz="2000" dirty="0"/>
          </a:p>
        </p:txBody>
      </p:sp>
      <p:sp>
        <p:nvSpPr>
          <p:cNvPr id="18" name="Google Shape;18273;p69">
            <a:extLst>
              <a:ext uri="{FF2B5EF4-FFF2-40B4-BE49-F238E27FC236}">
                <a16:creationId xmlns:a16="http://schemas.microsoft.com/office/drawing/2014/main" id="{3AAF9728-C3C9-4DF5-8E29-DE42CB45666C}"/>
              </a:ext>
            </a:extLst>
          </p:cNvPr>
          <p:cNvSpPr txBox="1">
            <a:spLocks/>
          </p:cNvSpPr>
          <p:nvPr/>
        </p:nvSpPr>
        <p:spPr>
          <a:xfrm>
            <a:off x="847129" y="1630586"/>
            <a:ext cx="2414700" cy="365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0" indent="0" algn="ctr">
              <a:spcAft>
                <a:spcPts val="1600"/>
              </a:spcAft>
              <a:buFont typeface="Hind Vadodara Light"/>
              <a:buNone/>
            </a:pPr>
            <a:r>
              <a:rPr lang="ar-OM" sz="1600" dirty="0"/>
              <a:t>تشكل جزء من الكتلة الكلية للنواة</a:t>
            </a:r>
          </a:p>
        </p:txBody>
      </p:sp>
      <p:sp>
        <p:nvSpPr>
          <p:cNvPr id="19" name="Google Shape;18274;p69">
            <a:extLst>
              <a:ext uri="{FF2B5EF4-FFF2-40B4-BE49-F238E27FC236}">
                <a16:creationId xmlns:a16="http://schemas.microsoft.com/office/drawing/2014/main" id="{35396E7A-232F-406C-A926-A080D42F98E4}"/>
              </a:ext>
            </a:extLst>
          </p:cNvPr>
          <p:cNvSpPr txBox="1">
            <a:spLocks/>
          </p:cNvSpPr>
          <p:nvPr/>
        </p:nvSpPr>
        <p:spPr>
          <a:xfrm>
            <a:off x="6093090" y="1264889"/>
            <a:ext cx="2414700" cy="413316"/>
          </a:xfrm>
          <a:prstGeom prst="rect">
            <a:avLst/>
          </a:prstGeom>
          <a:solidFill>
            <a:srgbClr val="5AE25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ctr"/>
            <a:r>
              <a:rPr lang="ar-OM" sz="2000"/>
              <a:t>البروتونات</a:t>
            </a:r>
            <a:endParaRPr lang="ar-OM" sz="2000" dirty="0"/>
          </a:p>
        </p:txBody>
      </p:sp>
      <p:sp>
        <p:nvSpPr>
          <p:cNvPr id="20" name="Google Shape;18275;p69">
            <a:extLst>
              <a:ext uri="{FF2B5EF4-FFF2-40B4-BE49-F238E27FC236}">
                <a16:creationId xmlns:a16="http://schemas.microsoft.com/office/drawing/2014/main" id="{C03D4153-7A66-44E0-B648-EB2F4A98777C}"/>
              </a:ext>
            </a:extLst>
          </p:cNvPr>
          <p:cNvSpPr txBox="1">
            <a:spLocks/>
          </p:cNvSpPr>
          <p:nvPr/>
        </p:nvSpPr>
        <p:spPr>
          <a:xfrm>
            <a:off x="6093090" y="1678216"/>
            <a:ext cx="2414700" cy="365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0" indent="0" algn="ctr">
              <a:spcAft>
                <a:spcPts val="1600"/>
              </a:spcAft>
              <a:buFont typeface="Hind Vadodara Light"/>
              <a:buNone/>
            </a:pPr>
            <a:r>
              <a:rPr lang="ar-OM"/>
              <a:t>تشكل جزء من كتلة النواة </a:t>
            </a:r>
            <a:endParaRPr lang="ar-OM" dirty="0"/>
          </a:p>
        </p:txBody>
      </p:sp>
      <p:cxnSp>
        <p:nvCxnSpPr>
          <p:cNvPr id="21" name="Google Shape;18280;p69">
            <a:extLst>
              <a:ext uri="{FF2B5EF4-FFF2-40B4-BE49-F238E27FC236}">
                <a16:creationId xmlns:a16="http://schemas.microsoft.com/office/drawing/2014/main" id="{B78B222D-5944-493D-BB02-7CE919D504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00733" y="2051860"/>
            <a:ext cx="2484383" cy="787135"/>
          </a:xfrm>
          <a:prstGeom prst="bentConnector3">
            <a:avLst>
              <a:gd name="adj1" fmla="val 4112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18282;p69">
            <a:extLst>
              <a:ext uri="{FF2B5EF4-FFF2-40B4-BE49-F238E27FC236}">
                <a16:creationId xmlns:a16="http://schemas.microsoft.com/office/drawing/2014/main" id="{A9DD95F7-E7D8-4C08-9558-2302F8CBA7E1}"/>
              </a:ext>
            </a:extLst>
          </p:cNvPr>
          <p:cNvCxnSpPr>
            <a:cxnSpLocks/>
          </p:cNvCxnSpPr>
          <p:nvPr/>
        </p:nvCxnSpPr>
        <p:spPr>
          <a:xfrm>
            <a:off x="4708341" y="3348417"/>
            <a:ext cx="0" cy="69281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18275;p69">
            <a:extLst>
              <a:ext uri="{FF2B5EF4-FFF2-40B4-BE49-F238E27FC236}">
                <a16:creationId xmlns:a16="http://schemas.microsoft.com/office/drawing/2014/main" id="{2F652BB7-465E-430E-9D4A-5DAC6B35EF72}"/>
              </a:ext>
            </a:extLst>
          </p:cNvPr>
          <p:cNvSpPr txBox="1">
            <a:spLocks/>
          </p:cNvSpPr>
          <p:nvPr/>
        </p:nvSpPr>
        <p:spPr>
          <a:xfrm>
            <a:off x="3437112" y="3949186"/>
            <a:ext cx="2542458" cy="69281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Font typeface="Abel"/>
              <a:buNone/>
            </a:pPr>
            <a:r>
              <a:rPr lang="ar-OM" sz="2000" dirty="0"/>
              <a:t> </a:t>
            </a:r>
            <a:r>
              <a:rPr lang="en-US" sz="2000" dirty="0"/>
              <a:t>A </a:t>
            </a:r>
            <a:r>
              <a:rPr lang="ar-OM" sz="2000" dirty="0"/>
              <a:t>العدد الكتلي ويرمز له بالرمز</a:t>
            </a:r>
          </a:p>
          <a:p>
            <a:pPr marL="0" indent="0" algn="ctr">
              <a:spcAft>
                <a:spcPts val="1600"/>
              </a:spcAft>
              <a:buFont typeface="Abel"/>
              <a:buNone/>
            </a:pPr>
            <a:endParaRPr lang="ar-OM" sz="2000" dirty="0"/>
          </a:p>
        </p:txBody>
      </p:sp>
      <p:cxnSp>
        <p:nvCxnSpPr>
          <p:cNvPr id="24" name="Google Shape;18280;p69">
            <a:extLst>
              <a:ext uri="{FF2B5EF4-FFF2-40B4-BE49-F238E27FC236}">
                <a16:creationId xmlns:a16="http://schemas.microsoft.com/office/drawing/2014/main" id="{9D64BB49-8728-41F4-974A-B7878470EA43}"/>
              </a:ext>
            </a:extLst>
          </p:cNvPr>
          <p:cNvCxnSpPr>
            <a:cxnSpLocks/>
          </p:cNvCxnSpPr>
          <p:nvPr/>
        </p:nvCxnSpPr>
        <p:spPr>
          <a:xfrm rot="10800000">
            <a:off x="1513543" y="1996286"/>
            <a:ext cx="1872473" cy="842708"/>
          </a:xfrm>
          <a:prstGeom prst="bentConnector3">
            <a:avLst>
              <a:gd name="adj1" fmla="val 7133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918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126;p67">
            <a:extLst>
              <a:ext uri="{FF2B5EF4-FFF2-40B4-BE49-F238E27FC236}">
                <a16:creationId xmlns:a16="http://schemas.microsoft.com/office/drawing/2014/main" id="{4118B7DB-A8E9-4DF8-AA2C-1B508B46BE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371" y="486063"/>
            <a:ext cx="8180177" cy="657900"/>
          </a:xfrm>
          <a:prstGeom prst="rect">
            <a:avLst/>
          </a:prstGeom>
          <a:ln w="28575">
            <a:noFill/>
          </a:ln>
        </p:spPr>
        <p:txBody>
          <a:bodyPr spcFirstLastPara="1" wrap="square" lIns="365750" tIns="0" rIns="36575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طريقة كتابة العدد الذري والعدد الكتلي لذرة عنصر</a:t>
            </a:r>
            <a:endParaRPr dirty="0"/>
          </a:p>
        </p:txBody>
      </p:sp>
      <p:grpSp>
        <p:nvGrpSpPr>
          <p:cNvPr id="4" name="Google Shape;18127;p67">
            <a:extLst>
              <a:ext uri="{FF2B5EF4-FFF2-40B4-BE49-F238E27FC236}">
                <a16:creationId xmlns:a16="http://schemas.microsoft.com/office/drawing/2014/main" id="{4049108B-D854-480A-8CFB-E616C52CA6E9}"/>
              </a:ext>
            </a:extLst>
          </p:cNvPr>
          <p:cNvGrpSpPr/>
          <p:nvPr/>
        </p:nvGrpSpPr>
        <p:grpSpPr>
          <a:xfrm>
            <a:off x="334201" y="537796"/>
            <a:ext cx="470274" cy="548630"/>
            <a:chOff x="9873" y="1240062"/>
            <a:chExt cx="545434" cy="640998"/>
          </a:xfrm>
        </p:grpSpPr>
        <p:cxnSp>
          <p:nvCxnSpPr>
            <p:cNvPr id="5" name="Google Shape;18128;p67">
              <a:extLst>
                <a:ext uri="{FF2B5EF4-FFF2-40B4-BE49-F238E27FC236}">
                  <a16:creationId xmlns:a16="http://schemas.microsoft.com/office/drawing/2014/main" id="{BDBE876B-65DE-467A-B165-BD427A383966}"/>
                </a:ext>
              </a:extLst>
            </p:cNvPr>
            <p:cNvCxnSpPr>
              <a:stCxn id="10" idx="6"/>
              <a:endCxn id="12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" name="Google Shape;18131;p67">
              <a:extLst>
                <a:ext uri="{FF2B5EF4-FFF2-40B4-BE49-F238E27FC236}">
                  <a16:creationId xmlns:a16="http://schemas.microsoft.com/office/drawing/2014/main" id="{A0FCD4E0-0DD5-4D67-9452-16D3154F6D6D}"/>
                </a:ext>
              </a:extLst>
            </p:cNvPr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4" name="Google Shape;18132;p67">
                <a:extLst>
                  <a:ext uri="{FF2B5EF4-FFF2-40B4-BE49-F238E27FC236}">
                    <a16:creationId xmlns:a16="http://schemas.microsoft.com/office/drawing/2014/main" id="{DDF15399-A3A8-4E56-AA04-1B71A9581652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8133;p67">
                <a:extLst>
                  <a:ext uri="{FF2B5EF4-FFF2-40B4-BE49-F238E27FC236}">
                    <a16:creationId xmlns:a16="http://schemas.microsoft.com/office/drawing/2014/main" id="{DFD120BA-1C0A-4A39-9B99-0AD3F99782FB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8134;p67">
              <a:extLst>
                <a:ext uri="{FF2B5EF4-FFF2-40B4-BE49-F238E27FC236}">
                  <a16:creationId xmlns:a16="http://schemas.microsoft.com/office/drawing/2014/main" id="{67E2C996-201F-4B90-A1DA-DB3E7DEB91D7}"/>
                </a:ext>
              </a:extLst>
            </p:cNvPr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2" name="Google Shape;18130;p67">
                <a:extLst>
                  <a:ext uri="{FF2B5EF4-FFF2-40B4-BE49-F238E27FC236}">
                    <a16:creationId xmlns:a16="http://schemas.microsoft.com/office/drawing/2014/main" id="{6423541C-E04C-4C2D-8EEE-4860275E7DF3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8135;p67">
                <a:extLst>
                  <a:ext uri="{FF2B5EF4-FFF2-40B4-BE49-F238E27FC236}">
                    <a16:creationId xmlns:a16="http://schemas.microsoft.com/office/drawing/2014/main" id="{D0A03786-E5B7-4002-ACA8-BEB03A589E36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8136;p67">
              <a:extLst>
                <a:ext uri="{FF2B5EF4-FFF2-40B4-BE49-F238E27FC236}">
                  <a16:creationId xmlns:a16="http://schemas.microsoft.com/office/drawing/2014/main" id="{08B79D5C-0F69-45A9-8D03-97BD070F461B}"/>
                </a:ext>
              </a:extLst>
            </p:cNvPr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0" name="Google Shape;18129;p67">
                <a:extLst>
                  <a:ext uri="{FF2B5EF4-FFF2-40B4-BE49-F238E27FC236}">
                    <a16:creationId xmlns:a16="http://schemas.microsoft.com/office/drawing/2014/main" id="{396EC513-5DEA-4704-BAD8-3C580E428F3E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8137;p67">
                <a:extLst>
                  <a:ext uri="{FF2B5EF4-FFF2-40B4-BE49-F238E27FC236}">
                    <a16:creationId xmlns:a16="http://schemas.microsoft.com/office/drawing/2014/main" id="{A73D14C5-354D-4ED3-9125-97DFCF9FCBB5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" name="Google Shape;18138;p67">
              <a:extLst>
                <a:ext uri="{FF2B5EF4-FFF2-40B4-BE49-F238E27FC236}">
                  <a16:creationId xmlns:a16="http://schemas.microsoft.com/office/drawing/2014/main" id="{580C4456-6719-418D-954D-B975F9FD2288}"/>
                </a:ext>
              </a:extLst>
            </p:cNvPr>
            <p:cNvCxnSpPr>
              <a:stCxn id="14" idx="3"/>
              <a:endCxn id="10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" name="Google Shape;18139;p67">
            <a:extLst>
              <a:ext uri="{FF2B5EF4-FFF2-40B4-BE49-F238E27FC236}">
                <a16:creationId xmlns:a16="http://schemas.microsoft.com/office/drawing/2014/main" id="{06405FB8-2ACE-4AE9-BF63-CD9E6EACE3EC}"/>
              </a:ext>
            </a:extLst>
          </p:cNvPr>
          <p:cNvGrpSpPr/>
          <p:nvPr/>
        </p:nvGrpSpPr>
        <p:grpSpPr>
          <a:xfrm>
            <a:off x="4417853" y="1839597"/>
            <a:ext cx="2286000" cy="2286000"/>
            <a:chOff x="3464575" y="1857325"/>
            <a:chExt cx="2286000" cy="2286000"/>
          </a:xfrm>
        </p:grpSpPr>
        <p:sp>
          <p:nvSpPr>
            <p:cNvPr id="17" name="Google Shape;18140;p67">
              <a:extLst>
                <a:ext uri="{FF2B5EF4-FFF2-40B4-BE49-F238E27FC236}">
                  <a16:creationId xmlns:a16="http://schemas.microsoft.com/office/drawing/2014/main" id="{BCD88943-D120-413C-8225-741FB769F755}"/>
                </a:ext>
              </a:extLst>
            </p:cNvPr>
            <p:cNvSpPr/>
            <p:nvPr/>
          </p:nvSpPr>
          <p:spPr>
            <a:xfrm>
              <a:off x="3464575" y="1857325"/>
              <a:ext cx="2286000" cy="228600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141;p67">
              <a:extLst>
                <a:ext uri="{FF2B5EF4-FFF2-40B4-BE49-F238E27FC236}">
                  <a16:creationId xmlns:a16="http://schemas.microsoft.com/office/drawing/2014/main" id="{E34A6CFC-FD44-4377-845D-990A5B92414F}"/>
                </a:ext>
              </a:extLst>
            </p:cNvPr>
            <p:cNvSpPr/>
            <p:nvPr/>
          </p:nvSpPr>
          <p:spPr>
            <a:xfrm>
              <a:off x="3601675" y="1994425"/>
              <a:ext cx="2011800" cy="2011800"/>
            </a:xfrm>
            <a:prstGeom prst="roundRect">
              <a:avLst>
                <a:gd name="adj" fmla="val 8483"/>
              </a:avLst>
            </a:prstGeom>
            <a:solidFill>
              <a:srgbClr val="FBAC97">
                <a:alpha val="65359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" name="Google Shape;18143;p67">
            <a:extLst>
              <a:ext uri="{FF2B5EF4-FFF2-40B4-BE49-F238E27FC236}">
                <a16:creationId xmlns:a16="http://schemas.microsoft.com/office/drawing/2014/main" id="{7A9E7CC0-7538-4D28-BAE2-0052E74E87AE}"/>
              </a:ext>
            </a:extLst>
          </p:cNvPr>
          <p:cNvSpPr txBox="1"/>
          <p:nvPr/>
        </p:nvSpPr>
        <p:spPr>
          <a:xfrm>
            <a:off x="4826494" y="2673339"/>
            <a:ext cx="650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A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0" name="Google Shape;18145;p67">
            <a:extLst>
              <a:ext uri="{FF2B5EF4-FFF2-40B4-BE49-F238E27FC236}">
                <a16:creationId xmlns:a16="http://schemas.microsoft.com/office/drawing/2014/main" id="{DB69B2DE-8D70-45EA-9EF6-F28293EB8BB0}"/>
              </a:ext>
            </a:extLst>
          </p:cNvPr>
          <p:cNvSpPr txBox="1"/>
          <p:nvPr/>
        </p:nvSpPr>
        <p:spPr>
          <a:xfrm>
            <a:off x="5303030" y="2565793"/>
            <a:ext cx="531409" cy="86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Hammersmith One"/>
                <a:ea typeface="Hammersmith One"/>
                <a:cs typeface="Hammersmith One"/>
                <a:sym typeface="Hammersmith One"/>
              </a:rPr>
              <a:t>X</a:t>
            </a:r>
            <a:endParaRPr sz="6600" dirty="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21" name="Google Shape;18153;p67">
            <a:extLst>
              <a:ext uri="{FF2B5EF4-FFF2-40B4-BE49-F238E27FC236}">
                <a16:creationId xmlns:a16="http://schemas.microsoft.com/office/drawing/2014/main" id="{6A065AE9-11A1-4085-B6DE-E410E20ECE3E}"/>
              </a:ext>
            </a:extLst>
          </p:cNvPr>
          <p:cNvSpPr txBox="1">
            <a:spLocks/>
          </p:cNvSpPr>
          <p:nvPr/>
        </p:nvSpPr>
        <p:spPr>
          <a:xfrm>
            <a:off x="2004035" y="2565793"/>
            <a:ext cx="1463100" cy="365700"/>
          </a:xfrm>
          <a:prstGeom prst="rect">
            <a:avLst/>
          </a:prstGeom>
          <a:solidFill>
            <a:srgbClr val="F6F89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55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0" indent="0" algn="ctr">
              <a:spcAft>
                <a:spcPts val="1600"/>
              </a:spcAft>
              <a:buFont typeface="Hind Vadodara Light"/>
              <a:buNone/>
            </a:pPr>
            <a:r>
              <a:rPr lang="ar-OM" dirty="0"/>
              <a:t>العدد الكتلي</a:t>
            </a:r>
          </a:p>
        </p:txBody>
      </p:sp>
      <p:sp>
        <p:nvSpPr>
          <p:cNvPr id="22" name="Google Shape;18155;p67">
            <a:extLst>
              <a:ext uri="{FF2B5EF4-FFF2-40B4-BE49-F238E27FC236}">
                <a16:creationId xmlns:a16="http://schemas.microsoft.com/office/drawing/2014/main" id="{F82958B0-69E6-4112-9301-34F1E1D3DCAB}"/>
              </a:ext>
            </a:extLst>
          </p:cNvPr>
          <p:cNvSpPr txBox="1">
            <a:spLocks/>
          </p:cNvSpPr>
          <p:nvPr/>
        </p:nvSpPr>
        <p:spPr>
          <a:xfrm>
            <a:off x="1989887" y="3073246"/>
            <a:ext cx="1463100" cy="365700"/>
          </a:xfrm>
          <a:prstGeom prst="rect">
            <a:avLst/>
          </a:prstGeom>
          <a:solidFill>
            <a:srgbClr val="F6F89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55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0" indent="0" algn="ctr">
              <a:spcAft>
                <a:spcPts val="1600"/>
              </a:spcAft>
              <a:buFont typeface="Hind Vadodara Light"/>
              <a:buNone/>
            </a:pPr>
            <a:r>
              <a:rPr lang="ar-OM" dirty="0"/>
              <a:t>العدد الذري</a:t>
            </a:r>
          </a:p>
        </p:txBody>
      </p:sp>
      <p:cxnSp>
        <p:nvCxnSpPr>
          <p:cNvPr id="23" name="Google Shape;18160;p67">
            <a:extLst>
              <a:ext uri="{FF2B5EF4-FFF2-40B4-BE49-F238E27FC236}">
                <a16:creationId xmlns:a16="http://schemas.microsoft.com/office/drawing/2014/main" id="{0D050502-79DD-4ADA-95D6-CE5CB3BF5B7F}"/>
              </a:ext>
            </a:extLst>
          </p:cNvPr>
          <p:cNvCxnSpPr>
            <a:cxnSpLocks/>
          </p:cNvCxnSpPr>
          <p:nvPr/>
        </p:nvCxnSpPr>
        <p:spPr>
          <a:xfrm>
            <a:off x="3598780" y="3256096"/>
            <a:ext cx="1580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18162;p67">
            <a:extLst>
              <a:ext uri="{FF2B5EF4-FFF2-40B4-BE49-F238E27FC236}">
                <a16:creationId xmlns:a16="http://schemas.microsoft.com/office/drawing/2014/main" id="{391B7098-C767-4648-9C92-EDDC389DD5CC}"/>
              </a:ext>
            </a:extLst>
          </p:cNvPr>
          <p:cNvCxnSpPr>
            <a:cxnSpLocks/>
          </p:cNvCxnSpPr>
          <p:nvPr/>
        </p:nvCxnSpPr>
        <p:spPr>
          <a:xfrm flipV="1">
            <a:off x="3574952" y="2778008"/>
            <a:ext cx="1580550" cy="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Google Shape;18143;p67">
            <a:extLst>
              <a:ext uri="{FF2B5EF4-FFF2-40B4-BE49-F238E27FC236}">
                <a16:creationId xmlns:a16="http://schemas.microsoft.com/office/drawing/2014/main" id="{E27F166D-F5C5-4A87-8AAB-A996B72F59BF}"/>
              </a:ext>
            </a:extLst>
          </p:cNvPr>
          <p:cNvSpPr txBox="1"/>
          <p:nvPr/>
        </p:nvSpPr>
        <p:spPr>
          <a:xfrm>
            <a:off x="4793460" y="3132931"/>
            <a:ext cx="650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Z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47503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126;p67">
            <a:extLst>
              <a:ext uri="{FF2B5EF4-FFF2-40B4-BE49-F238E27FC236}">
                <a16:creationId xmlns:a16="http://schemas.microsoft.com/office/drawing/2014/main" id="{D728B1CC-BD00-4131-87BD-C705FAB5A0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200" y="303102"/>
            <a:ext cx="8475600" cy="657900"/>
          </a:xfrm>
          <a:prstGeom prst="rect">
            <a:avLst/>
          </a:prstGeom>
        </p:spPr>
        <p:txBody>
          <a:bodyPr spcFirstLastPara="1" wrap="square" lIns="365750" tIns="0" rIns="36575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طريقة كتابة العدد الذري والعدد الكتلي لذرة عنصر</a:t>
            </a:r>
            <a:endParaRPr dirty="0"/>
          </a:p>
        </p:txBody>
      </p:sp>
      <p:grpSp>
        <p:nvGrpSpPr>
          <p:cNvPr id="4" name="Google Shape;18127;p67">
            <a:extLst>
              <a:ext uri="{FF2B5EF4-FFF2-40B4-BE49-F238E27FC236}">
                <a16:creationId xmlns:a16="http://schemas.microsoft.com/office/drawing/2014/main" id="{C7E2B093-480C-4ACA-9B95-1A409ABC1EF4}"/>
              </a:ext>
            </a:extLst>
          </p:cNvPr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5" name="Google Shape;18128;p67">
              <a:extLst>
                <a:ext uri="{FF2B5EF4-FFF2-40B4-BE49-F238E27FC236}">
                  <a16:creationId xmlns:a16="http://schemas.microsoft.com/office/drawing/2014/main" id="{54BDBFEA-C0E0-4CB2-B0BB-F3FDCD15F813}"/>
                </a:ext>
              </a:extLst>
            </p:cNvPr>
            <p:cNvCxnSpPr>
              <a:stCxn id="10" idx="6"/>
              <a:endCxn id="12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" name="Google Shape;18131;p67">
              <a:extLst>
                <a:ext uri="{FF2B5EF4-FFF2-40B4-BE49-F238E27FC236}">
                  <a16:creationId xmlns:a16="http://schemas.microsoft.com/office/drawing/2014/main" id="{7CFECDA7-F78E-4031-9F52-3934225FC22C}"/>
                </a:ext>
              </a:extLst>
            </p:cNvPr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4" name="Google Shape;18132;p67">
                <a:extLst>
                  <a:ext uri="{FF2B5EF4-FFF2-40B4-BE49-F238E27FC236}">
                    <a16:creationId xmlns:a16="http://schemas.microsoft.com/office/drawing/2014/main" id="{FFD12E1B-31BB-43B7-9952-B9DD3CCE994F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8133;p67">
                <a:extLst>
                  <a:ext uri="{FF2B5EF4-FFF2-40B4-BE49-F238E27FC236}">
                    <a16:creationId xmlns:a16="http://schemas.microsoft.com/office/drawing/2014/main" id="{1B1B52ED-9666-40FD-9BDD-5B0604445F3E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8134;p67">
              <a:extLst>
                <a:ext uri="{FF2B5EF4-FFF2-40B4-BE49-F238E27FC236}">
                  <a16:creationId xmlns:a16="http://schemas.microsoft.com/office/drawing/2014/main" id="{751C2A6F-70BC-42AC-AD24-DA3A75DF98E4}"/>
                </a:ext>
              </a:extLst>
            </p:cNvPr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2" name="Google Shape;18130;p67">
                <a:extLst>
                  <a:ext uri="{FF2B5EF4-FFF2-40B4-BE49-F238E27FC236}">
                    <a16:creationId xmlns:a16="http://schemas.microsoft.com/office/drawing/2014/main" id="{4458E7CA-7166-4F68-885C-F5A3DD917E3D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8135;p67">
                <a:extLst>
                  <a:ext uri="{FF2B5EF4-FFF2-40B4-BE49-F238E27FC236}">
                    <a16:creationId xmlns:a16="http://schemas.microsoft.com/office/drawing/2014/main" id="{FAE68E0D-3431-4B7C-BD7A-175BF590A93A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8136;p67">
              <a:extLst>
                <a:ext uri="{FF2B5EF4-FFF2-40B4-BE49-F238E27FC236}">
                  <a16:creationId xmlns:a16="http://schemas.microsoft.com/office/drawing/2014/main" id="{652836A4-4463-48C6-95A4-A031FC0DD46C}"/>
                </a:ext>
              </a:extLst>
            </p:cNvPr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0" name="Google Shape;18129;p67">
                <a:extLst>
                  <a:ext uri="{FF2B5EF4-FFF2-40B4-BE49-F238E27FC236}">
                    <a16:creationId xmlns:a16="http://schemas.microsoft.com/office/drawing/2014/main" id="{B2B0173A-6052-4B68-A361-26F82BE812F3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8137;p67">
                <a:extLst>
                  <a:ext uri="{FF2B5EF4-FFF2-40B4-BE49-F238E27FC236}">
                    <a16:creationId xmlns:a16="http://schemas.microsoft.com/office/drawing/2014/main" id="{88A8B2BA-B66B-4505-B7F1-8001D5184772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" name="Google Shape;18138;p67">
              <a:extLst>
                <a:ext uri="{FF2B5EF4-FFF2-40B4-BE49-F238E27FC236}">
                  <a16:creationId xmlns:a16="http://schemas.microsoft.com/office/drawing/2014/main" id="{3791B2F1-CA6F-4E9C-8663-E6068D2AE72F}"/>
                </a:ext>
              </a:extLst>
            </p:cNvPr>
            <p:cNvCxnSpPr>
              <a:stCxn id="14" idx="3"/>
              <a:endCxn id="10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" name="Google Shape;18143;p67">
            <a:extLst>
              <a:ext uri="{FF2B5EF4-FFF2-40B4-BE49-F238E27FC236}">
                <a16:creationId xmlns:a16="http://schemas.microsoft.com/office/drawing/2014/main" id="{E9CFCB78-7179-464B-B42A-D7D817A8C452}"/>
              </a:ext>
            </a:extLst>
          </p:cNvPr>
          <p:cNvSpPr txBox="1"/>
          <p:nvPr/>
        </p:nvSpPr>
        <p:spPr>
          <a:xfrm>
            <a:off x="7337447" y="1761656"/>
            <a:ext cx="650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A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7" name="Google Shape;18145;p67">
            <a:extLst>
              <a:ext uri="{FF2B5EF4-FFF2-40B4-BE49-F238E27FC236}">
                <a16:creationId xmlns:a16="http://schemas.microsoft.com/office/drawing/2014/main" id="{50078034-B853-4385-898A-2FAF84315023}"/>
              </a:ext>
            </a:extLst>
          </p:cNvPr>
          <p:cNvSpPr txBox="1"/>
          <p:nvPr/>
        </p:nvSpPr>
        <p:spPr>
          <a:xfrm>
            <a:off x="7813983" y="1654110"/>
            <a:ext cx="531409" cy="86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Hammersmith One"/>
                <a:ea typeface="Hammersmith One"/>
                <a:cs typeface="Hammersmith One"/>
                <a:sym typeface="Hammersmith One"/>
              </a:rPr>
              <a:t>X</a:t>
            </a:r>
            <a:endParaRPr sz="6600" dirty="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cxnSp>
        <p:nvCxnSpPr>
          <p:cNvPr id="18" name="Google Shape;18160;p67">
            <a:extLst>
              <a:ext uri="{FF2B5EF4-FFF2-40B4-BE49-F238E27FC236}">
                <a16:creationId xmlns:a16="http://schemas.microsoft.com/office/drawing/2014/main" id="{745625BD-0DF4-40E0-9048-767B8235FEF8}"/>
              </a:ext>
            </a:extLst>
          </p:cNvPr>
          <p:cNvCxnSpPr>
            <a:cxnSpLocks/>
          </p:cNvCxnSpPr>
          <p:nvPr/>
        </p:nvCxnSpPr>
        <p:spPr>
          <a:xfrm>
            <a:off x="6320457" y="2052645"/>
            <a:ext cx="1580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18162;p67">
            <a:extLst>
              <a:ext uri="{FF2B5EF4-FFF2-40B4-BE49-F238E27FC236}">
                <a16:creationId xmlns:a16="http://schemas.microsoft.com/office/drawing/2014/main" id="{89D30624-D246-462B-8C7C-29406A11B694}"/>
              </a:ext>
            </a:extLst>
          </p:cNvPr>
          <p:cNvCxnSpPr>
            <a:cxnSpLocks/>
          </p:cNvCxnSpPr>
          <p:nvPr/>
        </p:nvCxnSpPr>
        <p:spPr>
          <a:xfrm flipV="1">
            <a:off x="6276580" y="1531084"/>
            <a:ext cx="1580550" cy="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18143;p67">
            <a:extLst>
              <a:ext uri="{FF2B5EF4-FFF2-40B4-BE49-F238E27FC236}">
                <a16:creationId xmlns:a16="http://schemas.microsoft.com/office/drawing/2014/main" id="{E63317C1-508F-4411-886D-5BE2557BD686}"/>
              </a:ext>
            </a:extLst>
          </p:cNvPr>
          <p:cNvSpPr txBox="1"/>
          <p:nvPr/>
        </p:nvSpPr>
        <p:spPr>
          <a:xfrm>
            <a:off x="7304413" y="2221248"/>
            <a:ext cx="650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Z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21" name="Google Shape;18139;p67">
            <a:extLst>
              <a:ext uri="{FF2B5EF4-FFF2-40B4-BE49-F238E27FC236}">
                <a16:creationId xmlns:a16="http://schemas.microsoft.com/office/drawing/2014/main" id="{B207F9C3-9ACD-49D7-9CEA-F1C0D60BCA90}"/>
              </a:ext>
            </a:extLst>
          </p:cNvPr>
          <p:cNvGrpSpPr/>
          <p:nvPr/>
        </p:nvGrpSpPr>
        <p:grpSpPr>
          <a:xfrm>
            <a:off x="7081206" y="1080314"/>
            <a:ext cx="1551850" cy="1491436"/>
            <a:chOff x="3464575" y="1857325"/>
            <a:chExt cx="2286000" cy="2286000"/>
          </a:xfrm>
        </p:grpSpPr>
        <p:sp>
          <p:nvSpPr>
            <p:cNvPr id="22" name="Google Shape;18140;p67">
              <a:extLst>
                <a:ext uri="{FF2B5EF4-FFF2-40B4-BE49-F238E27FC236}">
                  <a16:creationId xmlns:a16="http://schemas.microsoft.com/office/drawing/2014/main" id="{892FC9B9-3433-4548-A4C1-9E7C09B2053A}"/>
                </a:ext>
              </a:extLst>
            </p:cNvPr>
            <p:cNvSpPr/>
            <p:nvPr/>
          </p:nvSpPr>
          <p:spPr>
            <a:xfrm>
              <a:off x="3464575" y="1857325"/>
              <a:ext cx="2286000" cy="228600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18141;p67">
              <a:extLst>
                <a:ext uri="{FF2B5EF4-FFF2-40B4-BE49-F238E27FC236}">
                  <a16:creationId xmlns:a16="http://schemas.microsoft.com/office/drawing/2014/main" id="{C04700B2-1BF9-4D63-ACF6-AFD6B9E9DDC4}"/>
                </a:ext>
              </a:extLst>
            </p:cNvPr>
            <p:cNvSpPr/>
            <p:nvPr/>
          </p:nvSpPr>
          <p:spPr>
            <a:xfrm>
              <a:off x="3601675" y="1994425"/>
              <a:ext cx="2011800" cy="2011800"/>
            </a:xfrm>
            <a:prstGeom prst="roundRect">
              <a:avLst>
                <a:gd name="adj" fmla="val 8483"/>
              </a:avLst>
            </a:prstGeom>
            <a:solidFill>
              <a:srgbClr val="FBAC97">
                <a:alpha val="65359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18143;p67">
            <a:extLst>
              <a:ext uri="{FF2B5EF4-FFF2-40B4-BE49-F238E27FC236}">
                <a16:creationId xmlns:a16="http://schemas.microsoft.com/office/drawing/2014/main" id="{AF761798-30E9-4270-9F6C-26CF96A09F16}"/>
              </a:ext>
            </a:extLst>
          </p:cNvPr>
          <p:cNvSpPr txBox="1"/>
          <p:nvPr/>
        </p:nvSpPr>
        <p:spPr>
          <a:xfrm>
            <a:off x="7408281" y="1495797"/>
            <a:ext cx="441727" cy="1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12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5" name="Google Shape;18145;p67">
            <a:extLst>
              <a:ext uri="{FF2B5EF4-FFF2-40B4-BE49-F238E27FC236}">
                <a16:creationId xmlns:a16="http://schemas.microsoft.com/office/drawing/2014/main" id="{97A4927C-513A-419E-B77B-C634086D1592}"/>
              </a:ext>
            </a:extLst>
          </p:cNvPr>
          <p:cNvSpPr txBox="1"/>
          <p:nvPr/>
        </p:nvSpPr>
        <p:spPr>
          <a:xfrm>
            <a:off x="7720784" y="1525031"/>
            <a:ext cx="360747" cy="56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Hammersmith One"/>
                <a:ea typeface="Hammersmith One"/>
                <a:cs typeface="Hammersmith One"/>
                <a:sym typeface="Hammersmith One"/>
              </a:rPr>
              <a:t>C</a:t>
            </a:r>
            <a:endParaRPr sz="6600" dirty="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26" name="Google Shape;18153;p67">
            <a:extLst>
              <a:ext uri="{FF2B5EF4-FFF2-40B4-BE49-F238E27FC236}">
                <a16:creationId xmlns:a16="http://schemas.microsoft.com/office/drawing/2014/main" id="{180FBD5A-B788-432E-B0B8-EB12AB02861A}"/>
              </a:ext>
            </a:extLst>
          </p:cNvPr>
          <p:cNvSpPr txBox="1">
            <a:spLocks/>
          </p:cNvSpPr>
          <p:nvPr/>
        </p:nvSpPr>
        <p:spPr>
          <a:xfrm>
            <a:off x="5252479" y="1950620"/>
            <a:ext cx="993225" cy="238591"/>
          </a:xfrm>
          <a:prstGeom prst="rect">
            <a:avLst/>
          </a:prstGeom>
          <a:solidFill>
            <a:srgbClr val="F6F89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55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Font typeface="Abel"/>
              <a:buNone/>
            </a:pPr>
            <a:r>
              <a:rPr lang="ar-OM" dirty="0"/>
              <a:t>العدد الذري</a:t>
            </a:r>
          </a:p>
        </p:txBody>
      </p:sp>
      <p:sp>
        <p:nvSpPr>
          <p:cNvPr id="27" name="Google Shape;18155;p67">
            <a:extLst>
              <a:ext uri="{FF2B5EF4-FFF2-40B4-BE49-F238E27FC236}">
                <a16:creationId xmlns:a16="http://schemas.microsoft.com/office/drawing/2014/main" id="{F5238B7E-4167-4305-B6A2-863F95839524}"/>
              </a:ext>
            </a:extLst>
          </p:cNvPr>
          <p:cNvSpPr txBox="1">
            <a:spLocks/>
          </p:cNvSpPr>
          <p:nvPr/>
        </p:nvSpPr>
        <p:spPr>
          <a:xfrm>
            <a:off x="5240207" y="1389266"/>
            <a:ext cx="993225" cy="238591"/>
          </a:xfrm>
          <a:prstGeom prst="rect">
            <a:avLst/>
          </a:prstGeom>
          <a:solidFill>
            <a:srgbClr val="F6F89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55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Font typeface="Abel"/>
              <a:buNone/>
            </a:pPr>
            <a:r>
              <a:rPr lang="ar-OM" dirty="0"/>
              <a:t>العدد الكتلي</a:t>
            </a:r>
          </a:p>
        </p:txBody>
      </p:sp>
      <p:sp>
        <p:nvSpPr>
          <p:cNvPr id="28" name="Google Shape;18143;p67">
            <a:extLst>
              <a:ext uri="{FF2B5EF4-FFF2-40B4-BE49-F238E27FC236}">
                <a16:creationId xmlns:a16="http://schemas.microsoft.com/office/drawing/2014/main" id="{2293CC69-7F05-4F48-8EC2-0BAC52469B93}"/>
              </a:ext>
            </a:extLst>
          </p:cNvPr>
          <p:cNvSpPr txBox="1"/>
          <p:nvPr/>
        </p:nvSpPr>
        <p:spPr>
          <a:xfrm>
            <a:off x="7389033" y="1992949"/>
            <a:ext cx="441727" cy="1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6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9" name="Google Shape;18143;p67">
            <a:extLst>
              <a:ext uri="{FF2B5EF4-FFF2-40B4-BE49-F238E27FC236}">
                <a16:creationId xmlns:a16="http://schemas.microsoft.com/office/drawing/2014/main" id="{10495495-1D64-430C-9DC6-165C41F365A5}"/>
              </a:ext>
            </a:extLst>
          </p:cNvPr>
          <p:cNvSpPr txBox="1"/>
          <p:nvPr/>
        </p:nvSpPr>
        <p:spPr>
          <a:xfrm>
            <a:off x="7294299" y="3647994"/>
            <a:ext cx="650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A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0" name="Google Shape;18145;p67">
            <a:extLst>
              <a:ext uri="{FF2B5EF4-FFF2-40B4-BE49-F238E27FC236}">
                <a16:creationId xmlns:a16="http://schemas.microsoft.com/office/drawing/2014/main" id="{A43D2A0E-2823-4DDD-8314-ABFBB13E0A8E}"/>
              </a:ext>
            </a:extLst>
          </p:cNvPr>
          <p:cNvSpPr txBox="1"/>
          <p:nvPr/>
        </p:nvSpPr>
        <p:spPr>
          <a:xfrm>
            <a:off x="7770835" y="3540448"/>
            <a:ext cx="531409" cy="86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Hammersmith One"/>
                <a:ea typeface="Hammersmith One"/>
                <a:cs typeface="Hammersmith One"/>
                <a:sym typeface="Hammersmith One"/>
              </a:rPr>
              <a:t>X</a:t>
            </a:r>
            <a:endParaRPr sz="6600" dirty="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cxnSp>
        <p:nvCxnSpPr>
          <p:cNvPr id="31" name="Google Shape;18160;p67">
            <a:extLst>
              <a:ext uri="{FF2B5EF4-FFF2-40B4-BE49-F238E27FC236}">
                <a16:creationId xmlns:a16="http://schemas.microsoft.com/office/drawing/2014/main" id="{0670709E-1913-4827-984C-E4F81D1FA896}"/>
              </a:ext>
            </a:extLst>
          </p:cNvPr>
          <p:cNvCxnSpPr>
            <a:cxnSpLocks/>
          </p:cNvCxnSpPr>
          <p:nvPr/>
        </p:nvCxnSpPr>
        <p:spPr>
          <a:xfrm>
            <a:off x="6277309" y="3938983"/>
            <a:ext cx="1580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" name="Google Shape;18162;p67">
            <a:extLst>
              <a:ext uri="{FF2B5EF4-FFF2-40B4-BE49-F238E27FC236}">
                <a16:creationId xmlns:a16="http://schemas.microsoft.com/office/drawing/2014/main" id="{D733CB3A-E893-4940-BF93-F51F5410FFB9}"/>
              </a:ext>
            </a:extLst>
          </p:cNvPr>
          <p:cNvCxnSpPr>
            <a:cxnSpLocks/>
          </p:cNvCxnSpPr>
          <p:nvPr/>
        </p:nvCxnSpPr>
        <p:spPr>
          <a:xfrm flipV="1">
            <a:off x="6233432" y="3417422"/>
            <a:ext cx="1580550" cy="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" name="Google Shape;18143;p67">
            <a:extLst>
              <a:ext uri="{FF2B5EF4-FFF2-40B4-BE49-F238E27FC236}">
                <a16:creationId xmlns:a16="http://schemas.microsoft.com/office/drawing/2014/main" id="{17CEDF95-E91E-4439-8569-E0D1B89CB341}"/>
              </a:ext>
            </a:extLst>
          </p:cNvPr>
          <p:cNvSpPr txBox="1"/>
          <p:nvPr/>
        </p:nvSpPr>
        <p:spPr>
          <a:xfrm>
            <a:off x="7261265" y="4107586"/>
            <a:ext cx="650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Z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34" name="Google Shape;18139;p67">
            <a:extLst>
              <a:ext uri="{FF2B5EF4-FFF2-40B4-BE49-F238E27FC236}">
                <a16:creationId xmlns:a16="http://schemas.microsoft.com/office/drawing/2014/main" id="{8C529447-F486-47CD-9516-1E7251003670}"/>
              </a:ext>
            </a:extLst>
          </p:cNvPr>
          <p:cNvGrpSpPr/>
          <p:nvPr/>
        </p:nvGrpSpPr>
        <p:grpSpPr>
          <a:xfrm>
            <a:off x="7038058" y="2966652"/>
            <a:ext cx="1551850" cy="1491436"/>
            <a:chOff x="3464575" y="1857325"/>
            <a:chExt cx="2286000" cy="2286000"/>
          </a:xfrm>
        </p:grpSpPr>
        <p:sp>
          <p:nvSpPr>
            <p:cNvPr id="35" name="Google Shape;18140;p67">
              <a:extLst>
                <a:ext uri="{FF2B5EF4-FFF2-40B4-BE49-F238E27FC236}">
                  <a16:creationId xmlns:a16="http://schemas.microsoft.com/office/drawing/2014/main" id="{CEBE5CB3-52C4-4667-8475-CD74CED83218}"/>
                </a:ext>
              </a:extLst>
            </p:cNvPr>
            <p:cNvSpPr/>
            <p:nvPr/>
          </p:nvSpPr>
          <p:spPr>
            <a:xfrm>
              <a:off x="3464575" y="1857325"/>
              <a:ext cx="2286000" cy="228600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141;p67">
              <a:extLst>
                <a:ext uri="{FF2B5EF4-FFF2-40B4-BE49-F238E27FC236}">
                  <a16:creationId xmlns:a16="http://schemas.microsoft.com/office/drawing/2014/main" id="{A251176C-E43F-4074-8B06-C7AA0E41C3A0}"/>
                </a:ext>
              </a:extLst>
            </p:cNvPr>
            <p:cNvSpPr/>
            <p:nvPr/>
          </p:nvSpPr>
          <p:spPr>
            <a:xfrm>
              <a:off x="3601675" y="1994425"/>
              <a:ext cx="2011800" cy="2011800"/>
            </a:xfrm>
            <a:prstGeom prst="roundRect">
              <a:avLst>
                <a:gd name="adj" fmla="val 8483"/>
              </a:avLst>
            </a:prstGeom>
            <a:solidFill>
              <a:srgbClr val="FBAC97">
                <a:alpha val="65359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7" name="Google Shape;18143;p67">
            <a:extLst>
              <a:ext uri="{FF2B5EF4-FFF2-40B4-BE49-F238E27FC236}">
                <a16:creationId xmlns:a16="http://schemas.microsoft.com/office/drawing/2014/main" id="{372C063F-0072-4842-A8A6-AC708E864A72}"/>
              </a:ext>
            </a:extLst>
          </p:cNvPr>
          <p:cNvSpPr txBox="1"/>
          <p:nvPr/>
        </p:nvSpPr>
        <p:spPr>
          <a:xfrm>
            <a:off x="7365133" y="3382135"/>
            <a:ext cx="441727" cy="1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16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8" name="Google Shape;18145;p67">
            <a:extLst>
              <a:ext uri="{FF2B5EF4-FFF2-40B4-BE49-F238E27FC236}">
                <a16:creationId xmlns:a16="http://schemas.microsoft.com/office/drawing/2014/main" id="{27A4C44D-630A-4D34-AA30-F0BC78C112D8}"/>
              </a:ext>
            </a:extLst>
          </p:cNvPr>
          <p:cNvSpPr txBox="1"/>
          <p:nvPr/>
        </p:nvSpPr>
        <p:spPr>
          <a:xfrm>
            <a:off x="7677636" y="3411369"/>
            <a:ext cx="360747" cy="56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Hammersmith One"/>
                <a:ea typeface="Hammersmith One"/>
                <a:cs typeface="Hammersmith One"/>
                <a:sym typeface="Hammersmith One"/>
              </a:rPr>
              <a:t>O</a:t>
            </a:r>
            <a:endParaRPr sz="6600" dirty="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39" name="Google Shape;18153;p67">
            <a:extLst>
              <a:ext uri="{FF2B5EF4-FFF2-40B4-BE49-F238E27FC236}">
                <a16:creationId xmlns:a16="http://schemas.microsoft.com/office/drawing/2014/main" id="{588F0953-1804-4A24-B98B-59AC36B94928}"/>
              </a:ext>
            </a:extLst>
          </p:cNvPr>
          <p:cNvSpPr txBox="1">
            <a:spLocks/>
          </p:cNvSpPr>
          <p:nvPr/>
        </p:nvSpPr>
        <p:spPr>
          <a:xfrm>
            <a:off x="5228367" y="3822699"/>
            <a:ext cx="993225" cy="238591"/>
          </a:xfrm>
          <a:prstGeom prst="rect">
            <a:avLst/>
          </a:prstGeom>
          <a:solidFill>
            <a:srgbClr val="F6F89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55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Font typeface="Abel"/>
              <a:buNone/>
            </a:pPr>
            <a:r>
              <a:rPr lang="ar-OM"/>
              <a:t>العدد الذري</a:t>
            </a:r>
            <a:endParaRPr lang="ar-OM" dirty="0"/>
          </a:p>
        </p:txBody>
      </p:sp>
      <p:sp>
        <p:nvSpPr>
          <p:cNvPr id="40" name="Google Shape;18155;p67">
            <a:extLst>
              <a:ext uri="{FF2B5EF4-FFF2-40B4-BE49-F238E27FC236}">
                <a16:creationId xmlns:a16="http://schemas.microsoft.com/office/drawing/2014/main" id="{D7638CFF-3E4D-43EA-A3B5-D67583B1DE5E}"/>
              </a:ext>
            </a:extLst>
          </p:cNvPr>
          <p:cNvSpPr txBox="1">
            <a:spLocks/>
          </p:cNvSpPr>
          <p:nvPr/>
        </p:nvSpPr>
        <p:spPr>
          <a:xfrm>
            <a:off x="5220224" y="3270037"/>
            <a:ext cx="993225" cy="238591"/>
          </a:xfrm>
          <a:prstGeom prst="rect">
            <a:avLst/>
          </a:prstGeom>
          <a:solidFill>
            <a:srgbClr val="F6F89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55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Font typeface="Abel"/>
              <a:buNone/>
            </a:pPr>
            <a:r>
              <a:rPr lang="ar-OM" dirty="0"/>
              <a:t>العدد الكتلي</a:t>
            </a:r>
          </a:p>
        </p:txBody>
      </p:sp>
      <p:sp>
        <p:nvSpPr>
          <p:cNvPr id="41" name="Google Shape;18143;p67">
            <a:extLst>
              <a:ext uri="{FF2B5EF4-FFF2-40B4-BE49-F238E27FC236}">
                <a16:creationId xmlns:a16="http://schemas.microsoft.com/office/drawing/2014/main" id="{D6C17621-53A1-47F5-A66B-AB31D11B0E23}"/>
              </a:ext>
            </a:extLst>
          </p:cNvPr>
          <p:cNvSpPr txBox="1"/>
          <p:nvPr/>
        </p:nvSpPr>
        <p:spPr>
          <a:xfrm>
            <a:off x="7345885" y="3879287"/>
            <a:ext cx="441727" cy="1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8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2" name="Google Shape;18143;p67">
            <a:extLst>
              <a:ext uri="{FF2B5EF4-FFF2-40B4-BE49-F238E27FC236}">
                <a16:creationId xmlns:a16="http://schemas.microsoft.com/office/drawing/2014/main" id="{AFEBD5F6-4148-4016-A37A-763F66A063B2}"/>
              </a:ext>
            </a:extLst>
          </p:cNvPr>
          <p:cNvSpPr txBox="1"/>
          <p:nvPr/>
        </p:nvSpPr>
        <p:spPr>
          <a:xfrm>
            <a:off x="2672555" y="1826032"/>
            <a:ext cx="650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A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3" name="Google Shape;18145;p67">
            <a:extLst>
              <a:ext uri="{FF2B5EF4-FFF2-40B4-BE49-F238E27FC236}">
                <a16:creationId xmlns:a16="http://schemas.microsoft.com/office/drawing/2014/main" id="{DEAC9BCE-83E2-4C91-8AE3-9FCE9BA54BAF}"/>
              </a:ext>
            </a:extLst>
          </p:cNvPr>
          <p:cNvSpPr txBox="1"/>
          <p:nvPr/>
        </p:nvSpPr>
        <p:spPr>
          <a:xfrm>
            <a:off x="3149091" y="1718486"/>
            <a:ext cx="531409" cy="86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Hammersmith One"/>
                <a:ea typeface="Hammersmith One"/>
                <a:cs typeface="Hammersmith One"/>
                <a:sym typeface="Hammersmith One"/>
              </a:rPr>
              <a:t>X</a:t>
            </a:r>
            <a:endParaRPr sz="6600" dirty="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cxnSp>
        <p:nvCxnSpPr>
          <p:cNvPr id="44" name="Google Shape;18160;p67">
            <a:extLst>
              <a:ext uri="{FF2B5EF4-FFF2-40B4-BE49-F238E27FC236}">
                <a16:creationId xmlns:a16="http://schemas.microsoft.com/office/drawing/2014/main" id="{1C4A9AD5-6F91-4781-A397-F031EF73130D}"/>
              </a:ext>
            </a:extLst>
          </p:cNvPr>
          <p:cNvCxnSpPr>
            <a:cxnSpLocks/>
          </p:cNvCxnSpPr>
          <p:nvPr/>
        </p:nvCxnSpPr>
        <p:spPr>
          <a:xfrm>
            <a:off x="1655565" y="2117021"/>
            <a:ext cx="1580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" name="Google Shape;18162;p67">
            <a:extLst>
              <a:ext uri="{FF2B5EF4-FFF2-40B4-BE49-F238E27FC236}">
                <a16:creationId xmlns:a16="http://schemas.microsoft.com/office/drawing/2014/main" id="{AD4EDC70-832F-4472-8EF5-10FFBD3BED70}"/>
              </a:ext>
            </a:extLst>
          </p:cNvPr>
          <p:cNvCxnSpPr>
            <a:cxnSpLocks/>
          </p:cNvCxnSpPr>
          <p:nvPr/>
        </p:nvCxnSpPr>
        <p:spPr>
          <a:xfrm flipV="1">
            <a:off x="1611688" y="1595460"/>
            <a:ext cx="1580550" cy="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" name="Google Shape;18143;p67">
            <a:extLst>
              <a:ext uri="{FF2B5EF4-FFF2-40B4-BE49-F238E27FC236}">
                <a16:creationId xmlns:a16="http://schemas.microsoft.com/office/drawing/2014/main" id="{907880DB-39CA-4667-8FDC-A9B87DA84FFE}"/>
              </a:ext>
            </a:extLst>
          </p:cNvPr>
          <p:cNvSpPr txBox="1"/>
          <p:nvPr/>
        </p:nvSpPr>
        <p:spPr>
          <a:xfrm>
            <a:off x="2639521" y="2285624"/>
            <a:ext cx="650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Z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47" name="Google Shape;18139;p67">
            <a:extLst>
              <a:ext uri="{FF2B5EF4-FFF2-40B4-BE49-F238E27FC236}">
                <a16:creationId xmlns:a16="http://schemas.microsoft.com/office/drawing/2014/main" id="{6123BD22-F420-475B-A7BA-DE4CDF4913CC}"/>
              </a:ext>
            </a:extLst>
          </p:cNvPr>
          <p:cNvGrpSpPr/>
          <p:nvPr/>
        </p:nvGrpSpPr>
        <p:grpSpPr>
          <a:xfrm>
            <a:off x="2416314" y="1144690"/>
            <a:ext cx="1551850" cy="1491436"/>
            <a:chOff x="3464575" y="1857325"/>
            <a:chExt cx="2286000" cy="2286000"/>
          </a:xfrm>
          <a:solidFill>
            <a:srgbClr val="FBAC97"/>
          </a:solidFill>
        </p:grpSpPr>
        <p:sp>
          <p:nvSpPr>
            <p:cNvPr id="48" name="Google Shape;18140;p67">
              <a:extLst>
                <a:ext uri="{FF2B5EF4-FFF2-40B4-BE49-F238E27FC236}">
                  <a16:creationId xmlns:a16="http://schemas.microsoft.com/office/drawing/2014/main" id="{04E776E7-1266-4882-B48E-795C3FC6DF87}"/>
                </a:ext>
              </a:extLst>
            </p:cNvPr>
            <p:cNvSpPr/>
            <p:nvPr/>
          </p:nvSpPr>
          <p:spPr>
            <a:xfrm>
              <a:off x="3464575" y="1857325"/>
              <a:ext cx="2286000" cy="228600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18141;p67">
              <a:extLst>
                <a:ext uri="{FF2B5EF4-FFF2-40B4-BE49-F238E27FC236}">
                  <a16:creationId xmlns:a16="http://schemas.microsoft.com/office/drawing/2014/main" id="{65CCB742-F928-4EB5-833A-8859DF40BFC6}"/>
                </a:ext>
              </a:extLst>
            </p:cNvPr>
            <p:cNvSpPr/>
            <p:nvPr/>
          </p:nvSpPr>
          <p:spPr>
            <a:xfrm>
              <a:off x="3601675" y="1994425"/>
              <a:ext cx="2011800" cy="2011800"/>
            </a:xfrm>
            <a:prstGeom prst="roundRect">
              <a:avLst>
                <a:gd name="adj" fmla="val 8483"/>
              </a:avLst>
            </a:prstGeom>
            <a:solidFill>
              <a:srgbClr val="FBAC97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0" name="Google Shape;18143;p67">
            <a:extLst>
              <a:ext uri="{FF2B5EF4-FFF2-40B4-BE49-F238E27FC236}">
                <a16:creationId xmlns:a16="http://schemas.microsoft.com/office/drawing/2014/main" id="{93699DDF-416A-4B6F-8318-0730FA6108C9}"/>
              </a:ext>
            </a:extLst>
          </p:cNvPr>
          <p:cNvSpPr txBox="1"/>
          <p:nvPr/>
        </p:nvSpPr>
        <p:spPr>
          <a:xfrm>
            <a:off x="2743389" y="1560173"/>
            <a:ext cx="441727" cy="1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Abel"/>
                <a:ea typeface="Abel"/>
                <a:cs typeface="Abel"/>
                <a:sym typeface="Abel"/>
              </a:rPr>
              <a:t>238</a:t>
            </a:r>
            <a:endParaRPr sz="18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1" name="Google Shape;18145;p67">
            <a:extLst>
              <a:ext uri="{FF2B5EF4-FFF2-40B4-BE49-F238E27FC236}">
                <a16:creationId xmlns:a16="http://schemas.microsoft.com/office/drawing/2014/main" id="{B438012F-BCE8-4078-9E54-1A026DDFA67C}"/>
              </a:ext>
            </a:extLst>
          </p:cNvPr>
          <p:cNvSpPr txBox="1"/>
          <p:nvPr/>
        </p:nvSpPr>
        <p:spPr>
          <a:xfrm>
            <a:off x="3055892" y="1589407"/>
            <a:ext cx="360747" cy="56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Hammersmith One"/>
                <a:ea typeface="Hammersmith One"/>
                <a:cs typeface="Hammersmith One"/>
                <a:sym typeface="Hammersmith One"/>
              </a:rPr>
              <a:t>U</a:t>
            </a:r>
            <a:endParaRPr sz="6600" dirty="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52" name="Google Shape;18153;p67">
            <a:extLst>
              <a:ext uri="{FF2B5EF4-FFF2-40B4-BE49-F238E27FC236}">
                <a16:creationId xmlns:a16="http://schemas.microsoft.com/office/drawing/2014/main" id="{8C3A0F47-59AD-4DEC-BAC0-020B1D36A03C}"/>
              </a:ext>
            </a:extLst>
          </p:cNvPr>
          <p:cNvSpPr txBox="1">
            <a:spLocks/>
          </p:cNvSpPr>
          <p:nvPr/>
        </p:nvSpPr>
        <p:spPr>
          <a:xfrm>
            <a:off x="572101" y="1998862"/>
            <a:ext cx="993225" cy="238591"/>
          </a:xfrm>
          <a:prstGeom prst="rect">
            <a:avLst/>
          </a:prstGeom>
          <a:solidFill>
            <a:srgbClr val="F6F89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55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Font typeface="Abel"/>
              <a:buNone/>
            </a:pPr>
            <a:r>
              <a:rPr lang="ar-OM" dirty="0"/>
              <a:t>العدد الذري</a:t>
            </a:r>
          </a:p>
        </p:txBody>
      </p:sp>
      <p:sp>
        <p:nvSpPr>
          <p:cNvPr id="53" name="Google Shape;18155;p67">
            <a:extLst>
              <a:ext uri="{FF2B5EF4-FFF2-40B4-BE49-F238E27FC236}">
                <a16:creationId xmlns:a16="http://schemas.microsoft.com/office/drawing/2014/main" id="{23B29A97-FCA3-4DDE-AC94-69EF075CD026}"/>
              </a:ext>
            </a:extLst>
          </p:cNvPr>
          <p:cNvSpPr txBox="1">
            <a:spLocks/>
          </p:cNvSpPr>
          <p:nvPr/>
        </p:nvSpPr>
        <p:spPr>
          <a:xfrm>
            <a:off x="560017" y="1459786"/>
            <a:ext cx="993225" cy="238591"/>
          </a:xfrm>
          <a:prstGeom prst="rect">
            <a:avLst/>
          </a:prstGeom>
          <a:solidFill>
            <a:srgbClr val="F6F89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55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Font typeface="Abel"/>
              <a:buNone/>
            </a:pPr>
            <a:r>
              <a:rPr lang="ar-OM" dirty="0"/>
              <a:t>العدد الكتلي</a:t>
            </a:r>
          </a:p>
        </p:txBody>
      </p:sp>
      <p:sp>
        <p:nvSpPr>
          <p:cNvPr id="54" name="Google Shape;18143;p67">
            <a:extLst>
              <a:ext uri="{FF2B5EF4-FFF2-40B4-BE49-F238E27FC236}">
                <a16:creationId xmlns:a16="http://schemas.microsoft.com/office/drawing/2014/main" id="{B72CC50F-842E-42EF-99B8-348C378DA47B}"/>
              </a:ext>
            </a:extLst>
          </p:cNvPr>
          <p:cNvSpPr txBox="1"/>
          <p:nvPr/>
        </p:nvSpPr>
        <p:spPr>
          <a:xfrm>
            <a:off x="2724141" y="2057325"/>
            <a:ext cx="441727" cy="1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92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5" name="Google Shape;18143;p67">
            <a:extLst>
              <a:ext uri="{FF2B5EF4-FFF2-40B4-BE49-F238E27FC236}">
                <a16:creationId xmlns:a16="http://schemas.microsoft.com/office/drawing/2014/main" id="{1F6CB04A-D557-4CBD-89A4-99E013C29FD3}"/>
              </a:ext>
            </a:extLst>
          </p:cNvPr>
          <p:cNvSpPr txBox="1"/>
          <p:nvPr/>
        </p:nvSpPr>
        <p:spPr>
          <a:xfrm>
            <a:off x="2717669" y="3675258"/>
            <a:ext cx="650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A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6" name="Google Shape;18145;p67">
            <a:extLst>
              <a:ext uri="{FF2B5EF4-FFF2-40B4-BE49-F238E27FC236}">
                <a16:creationId xmlns:a16="http://schemas.microsoft.com/office/drawing/2014/main" id="{07DB9ED8-2E3B-4F29-A777-B4BFDB1BC097}"/>
              </a:ext>
            </a:extLst>
          </p:cNvPr>
          <p:cNvSpPr txBox="1"/>
          <p:nvPr/>
        </p:nvSpPr>
        <p:spPr>
          <a:xfrm>
            <a:off x="3194205" y="3567712"/>
            <a:ext cx="531409" cy="86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Hammersmith One"/>
                <a:ea typeface="Hammersmith One"/>
                <a:cs typeface="Hammersmith One"/>
                <a:sym typeface="Hammersmith One"/>
              </a:rPr>
              <a:t>X</a:t>
            </a:r>
            <a:endParaRPr sz="6600" dirty="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cxnSp>
        <p:nvCxnSpPr>
          <p:cNvPr id="57" name="Google Shape;18160;p67">
            <a:extLst>
              <a:ext uri="{FF2B5EF4-FFF2-40B4-BE49-F238E27FC236}">
                <a16:creationId xmlns:a16="http://schemas.microsoft.com/office/drawing/2014/main" id="{D893FC93-DCA3-4029-AABD-030B2ECD21D0}"/>
              </a:ext>
            </a:extLst>
          </p:cNvPr>
          <p:cNvCxnSpPr>
            <a:cxnSpLocks/>
          </p:cNvCxnSpPr>
          <p:nvPr/>
        </p:nvCxnSpPr>
        <p:spPr>
          <a:xfrm>
            <a:off x="1630282" y="3962573"/>
            <a:ext cx="1580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" name="Google Shape;18162;p67">
            <a:extLst>
              <a:ext uri="{FF2B5EF4-FFF2-40B4-BE49-F238E27FC236}">
                <a16:creationId xmlns:a16="http://schemas.microsoft.com/office/drawing/2014/main" id="{E128AE5C-8174-4C60-9D09-B84C9277751E}"/>
              </a:ext>
            </a:extLst>
          </p:cNvPr>
          <p:cNvCxnSpPr>
            <a:cxnSpLocks/>
          </p:cNvCxnSpPr>
          <p:nvPr/>
        </p:nvCxnSpPr>
        <p:spPr>
          <a:xfrm flipV="1">
            <a:off x="1656802" y="3444686"/>
            <a:ext cx="1580550" cy="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" name="Google Shape;18143;p67">
            <a:extLst>
              <a:ext uri="{FF2B5EF4-FFF2-40B4-BE49-F238E27FC236}">
                <a16:creationId xmlns:a16="http://schemas.microsoft.com/office/drawing/2014/main" id="{2BD9C6AC-27D0-4952-8DF8-6EDAD9E22EC6}"/>
              </a:ext>
            </a:extLst>
          </p:cNvPr>
          <p:cNvSpPr txBox="1"/>
          <p:nvPr/>
        </p:nvSpPr>
        <p:spPr>
          <a:xfrm>
            <a:off x="2684635" y="4134850"/>
            <a:ext cx="6507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Z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60" name="Google Shape;18139;p67">
            <a:extLst>
              <a:ext uri="{FF2B5EF4-FFF2-40B4-BE49-F238E27FC236}">
                <a16:creationId xmlns:a16="http://schemas.microsoft.com/office/drawing/2014/main" id="{41E2D31E-0CBC-485C-B5BA-EA0D3B61BC5D}"/>
              </a:ext>
            </a:extLst>
          </p:cNvPr>
          <p:cNvGrpSpPr/>
          <p:nvPr/>
        </p:nvGrpSpPr>
        <p:grpSpPr>
          <a:xfrm>
            <a:off x="2461428" y="2993916"/>
            <a:ext cx="1551850" cy="1491436"/>
            <a:chOff x="3464575" y="1857325"/>
            <a:chExt cx="2286000" cy="2286000"/>
          </a:xfrm>
        </p:grpSpPr>
        <p:sp>
          <p:nvSpPr>
            <p:cNvPr id="61" name="Google Shape;18140;p67">
              <a:extLst>
                <a:ext uri="{FF2B5EF4-FFF2-40B4-BE49-F238E27FC236}">
                  <a16:creationId xmlns:a16="http://schemas.microsoft.com/office/drawing/2014/main" id="{3355532F-886E-4C9C-9F8E-2FDA9C908DF7}"/>
                </a:ext>
              </a:extLst>
            </p:cNvPr>
            <p:cNvSpPr/>
            <p:nvPr/>
          </p:nvSpPr>
          <p:spPr>
            <a:xfrm>
              <a:off x="3464575" y="1857325"/>
              <a:ext cx="2286000" cy="228600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8141;p67">
              <a:extLst>
                <a:ext uri="{FF2B5EF4-FFF2-40B4-BE49-F238E27FC236}">
                  <a16:creationId xmlns:a16="http://schemas.microsoft.com/office/drawing/2014/main" id="{0DCDA868-7CA1-4D44-84CF-D4B248E4D230}"/>
                </a:ext>
              </a:extLst>
            </p:cNvPr>
            <p:cNvSpPr/>
            <p:nvPr/>
          </p:nvSpPr>
          <p:spPr>
            <a:xfrm>
              <a:off x="3601675" y="1994425"/>
              <a:ext cx="2011800" cy="2011800"/>
            </a:xfrm>
            <a:prstGeom prst="roundRect">
              <a:avLst>
                <a:gd name="adj" fmla="val 8483"/>
              </a:avLst>
            </a:prstGeom>
            <a:solidFill>
              <a:srgbClr val="FBAC97">
                <a:alpha val="65359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3" name="Google Shape;18143;p67">
            <a:extLst>
              <a:ext uri="{FF2B5EF4-FFF2-40B4-BE49-F238E27FC236}">
                <a16:creationId xmlns:a16="http://schemas.microsoft.com/office/drawing/2014/main" id="{0EF7A835-54C8-4CEC-B494-AC0D184CA84C}"/>
              </a:ext>
            </a:extLst>
          </p:cNvPr>
          <p:cNvSpPr txBox="1"/>
          <p:nvPr/>
        </p:nvSpPr>
        <p:spPr>
          <a:xfrm>
            <a:off x="2756439" y="3421614"/>
            <a:ext cx="441727" cy="1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23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4" name="Google Shape;18145;p67">
            <a:extLst>
              <a:ext uri="{FF2B5EF4-FFF2-40B4-BE49-F238E27FC236}">
                <a16:creationId xmlns:a16="http://schemas.microsoft.com/office/drawing/2014/main" id="{133AA36A-7042-49BF-9BE6-F1A3015E64B0}"/>
              </a:ext>
            </a:extLst>
          </p:cNvPr>
          <p:cNvSpPr txBox="1"/>
          <p:nvPr/>
        </p:nvSpPr>
        <p:spPr>
          <a:xfrm>
            <a:off x="3020140" y="3441831"/>
            <a:ext cx="1118524" cy="56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Hammersmith One"/>
                <a:ea typeface="Hammersmith One"/>
                <a:cs typeface="Hammersmith One"/>
                <a:sym typeface="Hammersmith One"/>
              </a:rPr>
              <a:t>Na</a:t>
            </a:r>
            <a:endParaRPr sz="5400" dirty="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65" name="Google Shape;18153;p67">
            <a:extLst>
              <a:ext uri="{FF2B5EF4-FFF2-40B4-BE49-F238E27FC236}">
                <a16:creationId xmlns:a16="http://schemas.microsoft.com/office/drawing/2014/main" id="{E2BE6262-9780-42AA-B951-94381E0A515A}"/>
              </a:ext>
            </a:extLst>
          </p:cNvPr>
          <p:cNvSpPr txBox="1">
            <a:spLocks/>
          </p:cNvSpPr>
          <p:nvPr/>
        </p:nvSpPr>
        <p:spPr>
          <a:xfrm>
            <a:off x="588085" y="3854169"/>
            <a:ext cx="993225" cy="238591"/>
          </a:xfrm>
          <a:prstGeom prst="rect">
            <a:avLst/>
          </a:prstGeom>
          <a:solidFill>
            <a:srgbClr val="F6F89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55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Font typeface="Abel"/>
              <a:buNone/>
            </a:pPr>
            <a:r>
              <a:rPr lang="ar-OM"/>
              <a:t>العدد الذري</a:t>
            </a:r>
            <a:endParaRPr lang="ar-OM" dirty="0"/>
          </a:p>
        </p:txBody>
      </p:sp>
      <p:sp>
        <p:nvSpPr>
          <p:cNvPr id="66" name="Google Shape;18155;p67">
            <a:extLst>
              <a:ext uri="{FF2B5EF4-FFF2-40B4-BE49-F238E27FC236}">
                <a16:creationId xmlns:a16="http://schemas.microsoft.com/office/drawing/2014/main" id="{9A455497-7229-4229-B6C3-DBDF853EC3F7}"/>
              </a:ext>
            </a:extLst>
          </p:cNvPr>
          <p:cNvSpPr txBox="1">
            <a:spLocks/>
          </p:cNvSpPr>
          <p:nvPr/>
        </p:nvSpPr>
        <p:spPr>
          <a:xfrm>
            <a:off x="583570" y="3339675"/>
            <a:ext cx="993225" cy="238591"/>
          </a:xfrm>
          <a:prstGeom prst="rect">
            <a:avLst/>
          </a:prstGeom>
          <a:solidFill>
            <a:srgbClr val="F6F89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55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Font typeface="Abel"/>
              <a:buNone/>
            </a:pPr>
            <a:r>
              <a:rPr lang="ar-OM" dirty="0"/>
              <a:t>العدد الكتلي</a:t>
            </a:r>
          </a:p>
        </p:txBody>
      </p:sp>
      <p:sp>
        <p:nvSpPr>
          <p:cNvPr id="67" name="Google Shape;18143;p67">
            <a:extLst>
              <a:ext uri="{FF2B5EF4-FFF2-40B4-BE49-F238E27FC236}">
                <a16:creationId xmlns:a16="http://schemas.microsoft.com/office/drawing/2014/main" id="{46DA2A4C-229A-4C5B-A24E-7E1847E6937C}"/>
              </a:ext>
            </a:extLst>
          </p:cNvPr>
          <p:cNvSpPr txBox="1"/>
          <p:nvPr/>
        </p:nvSpPr>
        <p:spPr>
          <a:xfrm>
            <a:off x="2769255" y="3906551"/>
            <a:ext cx="441727" cy="1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bel"/>
                <a:ea typeface="Abel"/>
                <a:cs typeface="Abel"/>
                <a:sym typeface="Abel"/>
              </a:rPr>
              <a:t>11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30522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5" name="Google Shape;15025;p50"/>
          <p:cNvSpPr txBox="1">
            <a:spLocks noGrp="1"/>
          </p:cNvSpPr>
          <p:nvPr>
            <p:ph type="subTitle" idx="1"/>
          </p:nvPr>
        </p:nvSpPr>
        <p:spPr>
          <a:xfrm>
            <a:off x="130591" y="1255707"/>
            <a:ext cx="3114864" cy="457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200" b="1" dirty="0"/>
              <a:t>عدد البروتونات الموجودة في النواة  </a:t>
            </a:r>
            <a:r>
              <a:rPr lang="en-US" sz="1200" b="1" dirty="0"/>
              <a:t> = ( Z</a:t>
            </a:r>
            <a:r>
              <a:rPr lang="ar-OM" sz="1200" b="1" dirty="0"/>
              <a:t>العدد الذري ( </a:t>
            </a:r>
            <a:endParaRPr sz="1200" b="1" dirty="0"/>
          </a:p>
        </p:txBody>
      </p:sp>
      <p:sp>
        <p:nvSpPr>
          <p:cNvPr id="15029" name="Google Shape;15029;p50"/>
          <p:cNvSpPr txBox="1">
            <a:spLocks noGrp="1"/>
          </p:cNvSpPr>
          <p:nvPr>
            <p:ph type="subTitle" idx="5"/>
          </p:nvPr>
        </p:nvSpPr>
        <p:spPr>
          <a:xfrm>
            <a:off x="154128" y="3887793"/>
            <a:ext cx="3242466" cy="4572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600" b="1" dirty="0"/>
              <a:t>عدد النيترونات = العدد الكتلي _ العدد الذري </a:t>
            </a:r>
            <a:endParaRPr sz="1600" b="1" dirty="0"/>
          </a:p>
        </p:txBody>
      </p:sp>
      <p:grpSp>
        <p:nvGrpSpPr>
          <p:cNvPr id="15130" name="Google Shape;15130;p50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5131" name="Google Shape;15131;p50"/>
            <p:cNvCxnSpPr>
              <a:stCxn id="15132" idx="6"/>
              <a:endCxn id="15133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34" name="Google Shape;15134;p50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5135" name="Google Shape;15135;p50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6" name="Google Shape;15136;p50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37" name="Google Shape;15137;p50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5133" name="Google Shape;15133;p50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8" name="Google Shape;15138;p50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39" name="Google Shape;15139;p50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5132" name="Google Shape;15132;p50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0" name="Google Shape;15140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41" name="Google Shape;15141;p50"/>
            <p:cNvCxnSpPr>
              <a:stCxn id="15135" idx="3"/>
              <a:endCxn id="15132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6" name="Google Shape;18139;p67">
            <a:extLst>
              <a:ext uri="{FF2B5EF4-FFF2-40B4-BE49-F238E27FC236}">
                <a16:creationId xmlns:a16="http://schemas.microsoft.com/office/drawing/2014/main" id="{D51F3E23-E559-43E9-8A29-763EAB38F5F7}"/>
              </a:ext>
            </a:extLst>
          </p:cNvPr>
          <p:cNvGrpSpPr/>
          <p:nvPr/>
        </p:nvGrpSpPr>
        <p:grpSpPr>
          <a:xfrm>
            <a:off x="6874889" y="1873044"/>
            <a:ext cx="1208611" cy="1397412"/>
            <a:chOff x="3464575" y="1857325"/>
            <a:chExt cx="2286000" cy="2286000"/>
          </a:xfrm>
        </p:grpSpPr>
        <p:sp>
          <p:nvSpPr>
            <p:cNvPr id="127" name="Google Shape;18140;p67">
              <a:extLst>
                <a:ext uri="{FF2B5EF4-FFF2-40B4-BE49-F238E27FC236}">
                  <a16:creationId xmlns:a16="http://schemas.microsoft.com/office/drawing/2014/main" id="{7FC357B0-89B9-493F-AF47-A3BCAABB4816}"/>
                </a:ext>
              </a:extLst>
            </p:cNvPr>
            <p:cNvSpPr/>
            <p:nvPr/>
          </p:nvSpPr>
          <p:spPr>
            <a:xfrm>
              <a:off x="3464575" y="1857325"/>
              <a:ext cx="2286000" cy="228600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8141;p67">
              <a:extLst>
                <a:ext uri="{FF2B5EF4-FFF2-40B4-BE49-F238E27FC236}">
                  <a16:creationId xmlns:a16="http://schemas.microsoft.com/office/drawing/2014/main" id="{F7E05C78-B69B-4F84-B809-18B44C2EB378}"/>
                </a:ext>
              </a:extLst>
            </p:cNvPr>
            <p:cNvSpPr/>
            <p:nvPr/>
          </p:nvSpPr>
          <p:spPr>
            <a:xfrm>
              <a:off x="3601675" y="1994425"/>
              <a:ext cx="2011800" cy="2011800"/>
            </a:xfrm>
            <a:prstGeom prst="roundRect">
              <a:avLst>
                <a:gd name="adj" fmla="val 8483"/>
              </a:avLst>
            </a:prstGeom>
            <a:solidFill>
              <a:srgbClr val="FBAC97">
                <a:alpha val="65359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9" name="Google Shape;18143;p67">
            <a:extLst>
              <a:ext uri="{FF2B5EF4-FFF2-40B4-BE49-F238E27FC236}">
                <a16:creationId xmlns:a16="http://schemas.microsoft.com/office/drawing/2014/main" id="{2702DD8E-1CF0-4C62-B919-F34847F42CD9}"/>
              </a:ext>
            </a:extLst>
          </p:cNvPr>
          <p:cNvSpPr txBox="1"/>
          <p:nvPr/>
        </p:nvSpPr>
        <p:spPr>
          <a:xfrm>
            <a:off x="6964630" y="2317617"/>
            <a:ext cx="344026" cy="11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bel"/>
                <a:ea typeface="Abel"/>
                <a:cs typeface="Abel"/>
                <a:sym typeface="Abel"/>
              </a:rPr>
              <a:t>4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30" name="Google Shape;18145;p67">
            <a:extLst>
              <a:ext uri="{FF2B5EF4-FFF2-40B4-BE49-F238E27FC236}">
                <a16:creationId xmlns:a16="http://schemas.microsoft.com/office/drawing/2014/main" id="{08DF5F8C-E48B-4B83-89D3-B9BC35CF3CAA}"/>
              </a:ext>
            </a:extLst>
          </p:cNvPr>
          <p:cNvSpPr txBox="1"/>
          <p:nvPr/>
        </p:nvSpPr>
        <p:spPr>
          <a:xfrm>
            <a:off x="7136643" y="2307050"/>
            <a:ext cx="761816" cy="52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Hammersmith One"/>
                <a:ea typeface="Hammersmith One"/>
                <a:cs typeface="Hammersmith One"/>
                <a:sym typeface="Hammersmith One"/>
              </a:rPr>
              <a:t>He</a:t>
            </a:r>
            <a:endParaRPr sz="4400" dirty="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31" name="Google Shape;18143;p67">
            <a:extLst>
              <a:ext uri="{FF2B5EF4-FFF2-40B4-BE49-F238E27FC236}">
                <a16:creationId xmlns:a16="http://schemas.microsoft.com/office/drawing/2014/main" id="{146B2E17-524D-47FC-96F3-1A5111849243}"/>
              </a:ext>
            </a:extLst>
          </p:cNvPr>
          <p:cNvSpPr txBox="1"/>
          <p:nvPr/>
        </p:nvSpPr>
        <p:spPr>
          <a:xfrm>
            <a:off x="6964630" y="2741363"/>
            <a:ext cx="344026" cy="11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bel"/>
                <a:ea typeface="Abel"/>
                <a:cs typeface="Abel"/>
                <a:sym typeface="Abel"/>
              </a:rPr>
              <a:t>2</a:t>
            </a:r>
            <a:endParaRPr sz="20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34" name="Google Shape;15025;p50">
            <a:extLst>
              <a:ext uri="{FF2B5EF4-FFF2-40B4-BE49-F238E27FC236}">
                <a16:creationId xmlns:a16="http://schemas.microsoft.com/office/drawing/2014/main" id="{C4720CB4-ECB8-4A55-9B1D-CEB59ADCDF35}"/>
              </a:ext>
            </a:extLst>
          </p:cNvPr>
          <p:cNvSpPr txBox="1">
            <a:spLocks/>
          </p:cNvSpPr>
          <p:nvPr/>
        </p:nvSpPr>
        <p:spPr>
          <a:xfrm>
            <a:off x="207426" y="1650516"/>
            <a:ext cx="288619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/>
            <a:r>
              <a:rPr lang="ar-OM" sz="1200" b="1" dirty="0"/>
              <a:t>العدد الذري = عدد البروتونات = عدد الإلكترونات </a:t>
            </a:r>
          </a:p>
        </p:txBody>
      </p:sp>
      <p:sp>
        <p:nvSpPr>
          <p:cNvPr id="139" name="Google Shape;15025;p50">
            <a:extLst>
              <a:ext uri="{FF2B5EF4-FFF2-40B4-BE49-F238E27FC236}">
                <a16:creationId xmlns:a16="http://schemas.microsoft.com/office/drawing/2014/main" id="{6AE7F13D-949A-4AB7-BA8B-89F8E7F5511D}"/>
              </a:ext>
            </a:extLst>
          </p:cNvPr>
          <p:cNvSpPr txBox="1">
            <a:spLocks/>
          </p:cNvSpPr>
          <p:nvPr/>
        </p:nvSpPr>
        <p:spPr>
          <a:xfrm>
            <a:off x="-151139" y="2783544"/>
            <a:ext cx="339659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/>
            <a:r>
              <a:rPr lang="ar-OM" sz="1200" b="1" dirty="0"/>
              <a:t> </a:t>
            </a:r>
            <a:r>
              <a:rPr lang="en-US" sz="1200" b="1" dirty="0"/>
              <a:t>  </a:t>
            </a:r>
            <a:r>
              <a:rPr lang="ar-OM" sz="1200" b="1" dirty="0"/>
              <a:t> = عدد البروتونات + عدد النيترونات</a:t>
            </a:r>
            <a:r>
              <a:rPr lang="en-US" sz="1200" b="1" dirty="0"/>
              <a:t>(A</a:t>
            </a:r>
            <a:r>
              <a:rPr lang="ar-OM" sz="1200" b="1" dirty="0"/>
              <a:t>العدد الكتلي (</a:t>
            </a:r>
          </a:p>
        </p:txBody>
      </p:sp>
      <p:cxnSp>
        <p:nvCxnSpPr>
          <p:cNvPr id="29" name="Google Shape;15020;p50">
            <a:extLst>
              <a:ext uri="{FF2B5EF4-FFF2-40B4-BE49-F238E27FC236}">
                <a16:creationId xmlns:a16="http://schemas.microsoft.com/office/drawing/2014/main" id="{636B5CCD-CD92-42B4-AC94-5B0FE38A2209}"/>
              </a:ext>
            </a:extLst>
          </p:cNvPr>
          <p:cNvCxnSpPr>
            <a:cxnSpLocks/>
          </p:cNvCxnSpPr>
          <p:nvPr/>
        </p:nvCxnSpPr>
        <p:spPr>
          <a:xfrm flipH="1">
            <a:off x="7415184" y="1329988"/>
            <a:ext cx="1" cy="103075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15025;p50">
            <a:extLst>
              <a:ext uri="{FF2B5EF4-FFF2-40B4-BE49-F238E27FC236}">
                <a16:creationId xmlns:a16="http://schemas.microsoft.com/office/drawing/2014/main" id="{3C53E9C8-BB36-49F3-9E73-A4F8511AEEA6}"/>
              </a:ext>
            </a:extLst>
          </p:cNvPr>
          <p:cNvSpPr txBox="1">
            <a:spLocks/>
          </p:cNvSpPr>
          <p:nvPr/>
        </p:nvSpPr>
        <p:spPr>
          <a:xfrm>
            <a:off x="4706984" y="993338"/>
            <a:ext cx="321682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/>
            <a:r>
              <a:rPr lang="ar-OM" sz="2000" b="1" dirty="0"/>
              <a:t>رمز الهيليوم</a:t>
            </a:r>
          </a:p>
        </p:txBody>
      </p:sp>
      <p:cxnSp>
        <p:nvCxnSpPr>
          <p:cNvPr id="32" name="Google Shape;15020;p50">
            <a:extLst>
              <a:ext uri="{FF2B5EF4-FFF2-40B4-BE49-F238E27FC236}">
                <a16:creationId xmlns:a16="http://schemas.microsoft.com/office/drawing/2014/main" id="{178BC006-2CF7-41D1-A0DC-A11CDC71182C}"/>
              </a:ext>
            </a:extLst>
          </p:cNvPr>
          <p:cNvCxnSpPr>
            <a:cxnSpLocks/>
          </p:cNvCxnSpPr>
          <p:nvPr/>
        </p:nvCxnSpPr>
        <p:spPr>
          <a:xfrm>
            <a:off x="6015237" y="2357922"/>
            <a:ext cx="1026772" cy="1697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15020;p50">
            <a:extLst>
              <a:ext uri="{FF2B5EF4-FFF2-40B4-BE49-F238E27FC236}">
                <a16:creationId xmlns:a16="http://schemas.microsoft.com/office/drawing/2014/main" id="{73F09FFB-8306-44E6-9C47-07E2A302EB4C}"/>
              </a:ext>
            </a:extLst>
          </p:cNvPr>
          <p:cNvCxnSpPr>
            <a:cxnSpLocks/>
          </p:cNvCxnSpPr>
          <p:nvPr/>
        </p:nvCxnSpPr>
        <p:spPr>
          <a:xfrm>
            <a:off x="6073629" y="2809238"/>
            <a:ext cx="1026772" cy="1697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15021;p50">
            <a:extLst>
              <a:ext uri="{FF2B5EF4-FFF2-40B4-BE49-F238E27FC236}">
                <a16:creationId xmlns:a16="http://schemas.microsoft.com/office/drawing/2014/main" id="{E7D56207-D342-4902-9BC4-40373F132989}"/>
              </a:ext>
            </a:extLst>
          </p:cNvPr>
          <p:cNvSpPr txBox="1">
            <a:spLocks/>
          </p:cNvSpPr>
          <p:nvPr/>
        </p:nvSpPr>
        <p:spPr>
          <a:xfrm>
            <a:off x="3977176" y="1824200"/>
            <a:ext cx="1948593" cy="682058"/>
          </a:xfrm>
          <a:prstGeom prst="rect">
            <a:avLst/>
          </a:prstGeom>
          <a:solidFill>
            <a:srgbClr val="F6F89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ar-OM" b="1" dirty="0"/>
              <a:t>العدد الكتلي , وهو مجموع عدد البروتونات والنيترونات</a:t>
            </a:r>
            <a:endParaRPr lang="en-US" b="1" dirty="0"/>
          </a:p>
        </p:txBody>
      </p:sp>
      <p:sp>
        <p:nvSpPr>
          <p:cNvPr id="37" name="Google Shape;15021;p50">
            <a:extLst>
              <a:ext uri="{FF2B5EF4-FFF2-40B4-BE49-F238E27FC236}">
                <a16:creationId xmlns:a16="http://schemas.microsoft.com/office/drawing/2014/main" id="{EAFEB7C2-FD36-4074-9E19-FBD792EF3693}"/>
              </a:ext>
            </a:extLst>
          </p:cNvPr>
          <p:cNvSpPr txBox="1">
            <a:spLocks/>
          </p:cNvSpPr>
          <p:nvPr/>
        </p:nvSpPr>
        <p:spPr>
          <a:xfrm>
            <a:off x="3977168" y="2637243"/>
            <a:ext cx="1948593" cy="537352"/>
          </a:xfrm>
          <a:prstGeom prst="rect">
            <a:avLst/>
          </a:prstGeom>
          <a:solidFill>
            <a:srgbClr val="F6F89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ar-OM" b="1" dirty="0"/>
              <a:t>العدد الذري هو عدد البروتونات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491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686;p43">
            <a:extLst>
              <a:ext uri="{FF2B5EF4-FFF2-40B4-BE49-F238E27FC236}">
                <a16:creationId xmlns:a16="http://schemas.microsoft.com/office/drawing/2014/main" id="{41BBE0EE-C9DD-42B7-BF52-FCFD03A1BD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1371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تركيب بعض الذرات</a:t>
            </a:r>
            <a:endParaRPr dirty="0"/>
          </a:p>
        </p:txBody>
      </p:sp>
      <p:grpSp>
        <p:nvGrpSpPr>
          <p:cNvPr id="4" name="Google Shape;14689;p43">
            <a:extLst>
              <a:ext uri="{FF2B5EF4-FFF2-40B4-BE49-F238E27FC236}">
                <a16:creationId xmlns:a16="http://schemas.microsoft.com/office/drawing/2014/main" id="{8EE43B97-421C-4B2D-8F79-E2F28FD6ADB4}"/>
              </a:ext>
            </a:extLst>
          </p:cNvPr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5" name="Google Shape;14690;p43">
              <a:extLst>
                <a:ext uri="{FF2B5EF4-FFF2-40B4-BE49-F238E27FC236}">
                  <a16:creationId xmlns:a16="http://schemas.microsoft.com/office/drawing/2014/main" id="{F0A1EF4A-DC09-475E-8003-3710D613A2A1}"/>
                </a:ext>
              </a:extLst>
            </p:cNvPr>
            <p:cNvCxnSpPr>
              <a:stCxn id="10" idx="6"/>
              <a:endCxn id="12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" name="Google Shape;14693;p43">
              <a:extLst>
                <a:ext uri="{FF2B5EF4-FFF2-40B4-BE49-F238E27FC236}">
                  <a16:creationId xmlns:a16="http://schemas.microsoft.com/office/drawing/2014/main" id="{B6EEA6DE-4289-4E7F-B138-F27B9871859E}"/>
                </a:ext>
              </a:extLst>
            </p:cNvPr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4" name="Google Shape;14694;p43">
                <a:extLst>
                  <a:ext uri="{FF2B5EF4-FFF2-40B4-BE49-F238E27FC236}">
                    <a16:creationId xmlns:a16="http://schemas.microsoft.com/office/drawing/2014/main" id="{E7B69C58-1962-499E-894A-63176D7188CB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4695;p43">
                <a:extLst>
                  <a:ext uri="{FF2B5EF4-FFF2-40B4-BE49-F238E27FC236}">
                    <a16:creationId xmlns:a16="http://schemas.microsoft.com/office/drawing/2014/main" id="{8E318908-EBAD-4058-8BB0-985AE8805CC7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4696;p43">
              <a:extLst>
                <a:ext uri="{FF2B5EF4-FFF2-40B4-BE49-F238E27FC236}">
                  <a16:creationId xmlns:a16="http://schemas.microsoft.com/office/drawing/2014/main" id="{2BDE7CA1-0450-41DF-BC35-16E1509AA82E}"/>
                </a:ext>
              </a:extLst>
            </p:cNvPr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2" name="Google Shape;14692;p43">
                <a:extLst>
                  <a:ext uri="{FF2B5EF4-FFF2-40B4-BE49-F238E27FC236}">
                    <a16:creationId xmlns:a16="http://schemas.microsoft.com/office/drawing/2014/main" id="{1E0CAB22-0942-4CDD-840B-E8C729C8DFFD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4697;p43">
                <a:extLst>
                  <a:ext uri="{FF2B5EF4-FFF2-40B4-BE49-F238E27FC236}">
                    <a16:creationId xmlns:a16="http://schemas.microsoft.com/office/drawing/2014/main" id="{47F32551-EAEC-4B09-9E2D-FA8B374F87D3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4698;p43">
              <a:extLst>
                <a:ext uri="{FF2B5EF4-FFF2-40B4-BE49-F238E27FC236}">
                  <a16:creationId xmlns:a16="http://schemas.microsoft.com/office/drawing/2014/main" id="{4B15C608-3399-4B7C-A1A4-3DAC1EDA135D}"/>
                </a:ext>
              </a:extLst>
            </p:cNvPr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0" name="Google Shape;14691;p43">
                <a:extLst>
                  <a:ext uri="{FF2B5EF4-FFF2-40B4-BE49-F238E27FC236}">
                    <a16:creationId xmlns:a16="http://schemas.microsoft.com/office/drawing/2014/main" id="{B407EF79-A0E9-48C7-A188-FB6A53A2658A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4699;p43">
                <a:extLst>
                  <a:ext uri="{FF2B5EF4-FFF2-40B4-BE49-F238E27FC236}">
                    <a16:creationId xmlns:a16="http://schemas.microsoft.com/office/drawing/2014/main" id="{6D99D05A-CAC7-4D8F-BD3A-138A7885DB44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" name="Google Shape;14700;p43">
              <a:extLst>
                <a:ext uri="{FF2B5EF4-FFF2-40B4-BE49-F238E27FC236}">
                  <a16:creationId xmlns:a16="http://schemas.microsoft.com/office/drawing/2014/main" id="{28D2A93E-4006-4B15-881B-E69AF579EA1D}"/>
                </a:ext>
              </a:extLst>
            </p:cNvPr>
            <p:cNvCxnSpPr>
              <a:stCxn id="14" idx="3"/>
              <a:endCxn id="10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0C9618C4-47E5-478B-BBEC-BEC2F261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14" y="1296946"/>
            <a:ext cx="7049385" cy="363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54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>
            <a:extLst>
              <a:ext uri="{FF2B5EF4-FFF2-40B4-BE49-F238E27FC236}">
                <a16:creationId xmlns:a16="http://schemas.microsoft.com/office/drawing/2014/main" id="{A1A052FC-CE1F-4F02-86BF-1A6D2427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</p:spPr>
        <p:txBody>
          <a:bodyPr/>
          <a:lstStyle/>
          <a:p>
            <a:pPr algn="ctr"/>
            <a:r>
              <a:rPr lang="ar-OM" sz="3600" b="1" dirty="0"/>
              <a:t>النظائر</a:t>
            </a:r>
            <a:endParaRPr lang="en-US" b="1" dirty="0"/>
          </a:p>
        </p:txBody>
      </p:sp>
      <p:sp>
        <p:nvSpPr>
          <p:cNvPr id="4" name="Google Shape;18293;p70">
            <a:extLst>
              <a:ext uri="{FF2B5EF4-FFF2-40B4-BE49-F238E27FC236}">
                <a16:creationId xmlns:a16="http://schemas.microsoft.com/office/drawing/2014/main" id="{7E6DF28D-B5DF-4FC2-9EF7-8C87A6AE1288}"/>
              </a:ext>
            </a:extLst>
          </p:cNvPr>
          <p:cNvSpPr txBox="1">
            <a:spLocks/>
          </p:cNvSpPr>
          <p:nvPr/>
        </p:nvSpPr>
        <p:spPr>
          <a:xfrm>
            <a:off x="6224647" y="2245800"/>
            <a:ext cx="1863115" cy="15075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None/>
            </a:pPr>
            <a:r>
              <a:rPr lang="ar-OM" sz="1600" b="1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اكتشاف الكتل لبعض العناصر التي استخدم فيها مطياف الكتلة محيرة بعض الشيء </a:t>
            </a:r>
          </a:p>
          <a:p>
            <a:pPr marL="0" lvl="0" indent="0" algn="ctr">
              <a:spcAft>
                <a:spcPts val="1600"/>
              </a:spcAft>
              <a:buNone/>
            </a:pPr>
            <a:endParaRPr lang="ar-OM" b="1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ctr">
              <a:spcAft>
                <a:spcPts val="1600"/>
              </a:spcAft>
              <a:buFont typeface="Abel"/>
              <a:buNone/>
            </a:pPr>
            <a:endParaRPr lang="en-US" b="1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Google Shape;18295;p70">
            <a:extLst>
              <a:ext uri="{FF2B5EF4-FFF2-40B4-BE49-F238E27FC236}">
                <a16:creationId xmlns:a16="http://schemas.microsoft.com/office/drawing/2014/main" id="{6834BEF3-8951-41BE-91EB-31BCB6938495}"/>
              </a:ext>
            </a:extLst>
          </p:cNvPr>
          <p:cNvSpPr txBox="1">
            <a:spLocks/>
          </p:cNvSpPr>
          <p:nvPr/>
        </p:nvSpPr>
        <p:spPr>
          <a:xfrm>
            <a:off x="3752598" y="2232041"/>
            <a:ext cx="1942932" cy="1543457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Font typeface="Abel"/>
              <a:buNone/>
            </a:pPr>
            <a:r>
              <a:rPr lang="ar-OM" b="1" dirty="0">
                <a:latin typeface="+mn-lt"/>
                <a:cs typeface="Dubai" panose="020B0503030403030204" pitchFamily="34" charset="-78"/>
              </a:rPr>
              <a:t>اكتشف أن العناصر النقية مثل الكربون والكلور تحتوي على ذرات مختلفة بالرغم من أنها تحتوي على العدد نفسه من البروتونات والإلكترونات</a:t>
            </a:r>
          </a:p>
        </p:txBody>
      </p:sp>
      <p:grpSp>
        <p:nvGrpSpPr>
          <p:cNvPr id="6" name="Google Shape;18345;p70">
            <a:extLst>
              <a:ext uri="{FF2B5EF4-FFF2-40B4-BE49-F238E27FC236}">
                <a16:creationId xmlns:a16="http://schemas.microsoft.com/office/drawing/2014/main" id="{0537F556-A9FE-4140-A51F-D635C830C022}"/>
              </a:ext>
            </a:extLst>
          </p:cNvPr>
          <p:cNvGrpSpPr/>
          <p:nvPr/>
        </p:nvGrpSpPr>
        <p:grpSpPr>
          <a:xfrm>
            <a:off x="6758988" y="1595312"/>
            <a:ext cx="550089" cy="548589"/>
            <a:chOff x="6721050" y="1572575"/>
            <a:chExt cx="356275" cy="356250"/>
          </a:xfrm>
        </p:grpSpPr>
        <p:sp>
          <p:nvSpPr>
            <p:cNvPr id="7" name="Google Shape;18346;p70">
              <a:extLst>
                <a:ext uri="{FF2B5EF4-FFF2-40B4-BE49-F238E27FC236}">
                  <a16:creationId xmlns:a16="http://schemas.microsoft.com/office/drawing/2014/main" id="{699F7993-A184-4274-98D7-0400D26C37A1}"/>
                </a:ext>
              </a:extLst>
            </p:cNvPr>
            <p:cNvSpPr/>
            <p:nvPr/>
          </p:nvSpPr>
          <p:spPr>
            <a:xfrm>
              <a:off x="6727975" y="1579525"/>
              <a:ext cx="342325" cy="342350"/>
            </a:xfrm>
            <a:custGeom>
              <a:avLst/>
              <a:gdLst/>
              <a:ahLst/>
              <a:cxnLst/>
              <a:rect l="l" t="t" r="r" b="b"/>
              <a:pathLst>
                <a:path w="13693" h="13694" extrusionOk="0">
                  <a:moveTo>
                    <a:pt x="1" y="1"/>
                  </a:moveTo>
                  <a:lnTo>
                    <a:pt x="1" y="13693"/>
                  </a:lnTo>
                  <a:lnTo>
                    <a:pt x="13693" y="13693"/>
                  </a:lnTo>
                  <a:lnTo>
                    <a:pt x="13693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8" name="Google Shape;18347;p70">
              <a:extLst>
                <a:ext uri="{FF2B5EF4-FFF2-40B4-BE49-F238E27FC236}">
                  <a16:creationId xmlns:a16="http://schemas.microsoft.com/office/drawing/2014/main" id="{E78D7A22-BB34-41D2-AA5F-D7DB6C5AB08B}"/>
                </a:ext>
              </a:extLst>
            </p:cNvPr>
            <p:cNvSpPr/>
            <p:nvPr/>
          </p:nvSpPr>
          <p:spPr>
            <a:xfrm>
              <a:off x="6758575" y="1610125"/>
              <a:ext cx="281175" cy="281175"/>
            </a:xfrm>
            <a:custGeom>
              <a:avLst/>
              <a:gdLst/>
              <a:ahLst/>
              <a:cxnLst/>
              <a:rect l="l" t="t" r="r" b="b"/>
              <a:pathLst>
                <a:path w="11247" h="11247" extrusionOk="0">
                  <a:moveTo>
                    <a:pt x="1093" y="1"/>
                  </a:moveTo>
                  <a:cubicBezTo>
                    <a:pt x="490" y="1"/>
                    <a:pt x="1" y="491"/>
                    <a:pt x="1" y="1093"/>
                  </a:cubicBezTo>
                  <a:lnTo>
                    <a:pt x="1" y="10154"/>
                  </a:lnTo>
                  <a:cubicBezTo>
                    <a:pt x="1" y="10759"/>
                    <a:pt x="491" y="11247"/>
                    <a:pt x="1093" y="11247"/>
                  </a:cubicBezTo>
                  <a:lnTo>
                    <a:pt x="10154" y="11247"/>
                  </a:lnTo>
                  <a:cubicBezTo>
                    <a:pt x="10756" y="11247"/>
                    <a:pt x="11245" y="10759"/>
                    <a:pt x="11246" y="10154"/>
                  </a:cubicBezTo>
                  <a:lnTo>
                    <a:pt x="11246" y="1093"/>
                  </a:lnTo>
                  <a:cubicBezTo>
                    <a:pt x="11246" y="490"/>
                    <a:pt x="10756" y="1"/>
                    <a:pt x="10154" y="1"/>
                  </a:cubicBezTo>
                  <a:close/>
                </a:path>
              </a:pathLst>
            </a:custGeom>
            <a:solidFill>
              <a:srgbClr val="FBAC97">
                <a:alpha val="653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OM" dirty="0">
                  <a:solidFill>
                    <a:schemeClr val="accent2"/>
                  </a:solidFill>
                </a:rPr>
                <a:t>       </a:t>
              </a:r>
            </a:p>
          </p:txBody>
        </p:sp>
        <p:sp>
          <p:nvSpPr>
            <p:cNvPr id="9" name="Google Shape;18348;p70">
              <a:extLst>
                <a:ext uri="{FF2B5EF4-FFF2-40B4-BE49-F238E27FC236}">
                  <a16:creationId xmlns:a16="http://schemas.microsoft.com/office/drawing/2014/main" id="{6588AFAD-79F1-449A-BF67-4D96CC6137C8}"/>
                </a:ext>
              </a:extLst>
            </p:cNvPr>
            <p:cNvSpPr/>
            <p:nvPr/>
          </p:nvSpPr>
          <p:spPr>
            <a:xfrm>
              <a:off x="6751625" y="1603175"/>
              <a:ext cx="295075" cy="295075"/>
            </a:xfrm>
            <a:custGeom>
              <a:avLst/>
              <a:gdLst/>
              <a:ahLst/>
              <a:cxnLst/>
              <a:rect l="l" t="t" r="r" b="b"/>
              <a:pathLst>
                <a:path w="11803" h="11803" extrusionOk="0">
                  <a:moveTo>
                    <a:pt x="10432" y="558"/>
                  </a:moveTo>
                  <a:cubicBezTo>
                    <a:pt x="10880" y="558"/>
                    <a:pt x="11245" y="923"/>
                    <a:pt x="11245" y="1371"/>
                  </a:cubicBezTo>
                  <a:lnTo>
                    <a:pt x="11245" y="10432"/>
                  </a:lnTo>
                  <a:cubicBezTo>
                    <a:pt x="11245" y="10880"/>
                    <a:pt x="10880" y="11245"/>
                    <a:pt x="10432" y="11245"/>
                  </a:cubicBezTo>
                  <a:lnTo>
                    <a:pt x="1371" y="11245"/>
                  </a:lnTo>
                  <a:cubicBezTo>
                    <a:pt x="923" y="11245"/>
                    <a:pt x="558" y="10880"/>
                    <a:pt x="558" y="10432"/>
                  </a:cubicBezTo>
                  <a:lnTo>
                    <a:pt x="558" y="1371"/>
                  </a:lnTo>
                  <a:cubicBezTo>
                    <a:pt x="558" y="923"/>
                    <a:pt x="923" y="558"/>
                    <a:pt x="1371" y="558"/>
                  </a:cubicBezTo>
                  <a:close/>
                  <a:moveTo>
                    <a:pt x="1371" y="1"/>
                  </a:moveTo>
                  <a:cubicBezTo>
                    <a:pt x="615" y="1"/>
                    <a:pt x="0" y="616"/>
                    <a:pt x="0" y="1371"/>
                  </a:cubicBezTo>
                  <a:lnTo>
                    <a:pt x="0" y="10432"/>
                  </a:lnTo>
                  <a:cubicBezTo>
                    <a:pt x="0" y="11188"/>
                    <a:pt x="615" y="11803"/>
                    <a:pt x="1371" y="11803"/>
                  </a:cubicBezTo>
                  <a:lnTo>
                    <a:pt x="10432" y="11803"/>
                  </a:lnTo>
                  <a:cubicBezTo>
                    <a:pt x="11188" y="11803"/>
                    <a:pt x="11803" y="11188"/>
                    <a:pt x="11803" y="10432"/>
                  </a:cubicBezTo>
                  <a:lnTo>
                    <a:pt x="11803" y="1371"/>
                  </a:lnTo>
                  <a:cubicBezTo>
                    <a:pt x="11803" y="616"/>
                    <a:pt x="11188" y="1"/>
                    <a:pt x="104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" name="Google Shape;18352;p70">
              <a:extLst>
                <a:ext uri="{FF2B5EF4-FFF2-40B4-BE49-F238E27FC236}">
                  <a16:creationId xmlns:a16="http://schemas.microsoft.com/office/drawing/2014/main" id="{E7D48578-8DC2-44AD-B1A3-8D9F629FF199}"/>
                </a:ext>
              </a:extLst>
            </p:cNvPr>
            <p:cNvSpPr/>
            <p:nvPr/>
          </p:nvSpPr>
          <p:spPr>
            <a:xfrm>
              <a:off x="6721050" y="1572575"/>
              <a:ext cx="356275" cy="356250"/>
            </a:xfrm>
            <a:custGeom>
              <a:avLst/>
              <a:gdLst/>
              <a:ahLst/>
              <a:cxnLst/>
              <a:rect l="l" t="t" r="r" b="b"/>
              <a:pathLst>
                <a:path w="14251" h="14250" extrusionOk="0">
                  <a:moveTo>
                    <a:pt x="279" y="1"/>
                  </a:moveTo>
                  <a:cubicBezTo>
                    <a:pt x="125" y="1"/>
                    <a:pt x="1" y="125"/>
                    <a:pt x="1" y="279"/>
                  </a:cubicBezTo>
                  <a:lnTo>
                    <a:pt x="1" y="13971"/>
                  </a:lnTo>
                  <a:cubicBezTo>
                    <a:pt x="1" y="14125"/>
                    <a:pt x="125" y="14249"/>
                    <a:pt x="279" y="14249"/>
                  </a:cubicBezTo>
                  <a:lnTo>
                    <a:pt x="13973" y="14249"/>
                  </a:lnTo>
                  <a:cubicBezTo>
                    <a:pt x="14127" y="14249"/>
                    <a:pt x="14251" y="14125"/>
                    <a:pt x="14251" y="13971"/>
                  </a:cubicBezTo>
                  <a:lnTo>
                    <a:pt x="14251" y="279"/>
                  </a:lnTo>
                  <a:cubicBezTo>
                    <a:pt x="14251" y="125"/>
                    <a:pt x="14127" y="1"/>
                    <a:pt x="13973" y="1"/>
                  </a:cubicBezTo>
                  <a:lnTo>
                    <a:pt x="8377" y="1"/>
                  </a:lnTo>
                  <a:cubicBezTo>
                    <a:pt x="8223" y="1"/>
                    <a:pt x="8099" y="125"/>
                    <a:pt x="8099" y="279"/>
                  </a:cubicBezTo>
                  <a:cubicBezTo>
                    <a:pt x="8099" y="433"/>
                    <a:pt x="8223" y="557"/>
                    <a:pt x="8377" y="557"/>
                  </a:cubicBezTo>
                  <a:lnTo>
                    <a:pt x="13695" y="557"/>
                  </a:lnTo>
                  <a:lnTo>
                    <a:pt x="13695" y="13693"/>
                  </a:lnTo>
                  <a:lnTo>
                    <a:pt x="557" y="13693"/>
                  </a:lnTo>
                  <a:lnTo>
                    <a:pt x="557" y="557"/>
                  </a:lnTo>
                  <a:lnTo>
                    <a:pt x="5873" y="557"/>
                  </a:lnTo>
                  <a:cubicBezTo>
                    <a:pt x="6027" y="557"/>
                    <a:pt x="6152" y="433"/>
                    <a:pt x="6152" y="279"/>
                  </a:cubicBezTo>
                  <a:cubicBezTo>
                    <a:pt x="6152" y="125"/>
                    <a:pt x="6027" y="1"/>
                    <a:pt x="5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" name="Google Shape;18353;p70">
              <a:extLst>
                <a:ext uri="{FF2B5EF4-FFF2-40B4-BE49-F238E27FC236}">
                  <a16:creationId xmlns:a16="http://schemas.microsoft.com/office/drawing/2014/main" id="{443B2C88-12B8-4CCE-B7EF-24A3F5E2486A}"/>
                </a:ext>
              </a:extLst>
            </p:cNvPr>
            <p:cNvSpPr/>
            <p:nvPr/>
          </p:nvSpPr>
          <p:spPr>
            <a:xfrm>
              <a:off x="6892200" y="1572575"/>
              <a:ext cx="13950" cy="13950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279" y="1"/>
                  </a:moveTo>
                  <a:cubicBezTo>
                    <a:pt x="125" y="1"/>
                    <a:pt x="1" y="125"/>
                    <a:pt x="1" y="279"/>
                  </a:cubicBezTo>
                  <a:cubicBezTo>
                    <a:pt x="1" y="433"/>
                    <a:pt x="125" y="557"/>
                    <a:pt x="279" y="557"/>
                  </a:cubicBezTo>
                  <a:cubicBezTo>
                    <a:pt x="433" y="557"/>
                    <a:pt x="557" y="433"/>
                    <a:pt x="557" y="279"/>
                  </a:cubicBezTo>
                  <a:cubicBezTo>
                    <a:pt x="557" y="125"/>
                    <a:pt x="431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4" name="Google Shape;18295;p70">
            <a:extLst>
              <a:ext uri="{FF2B5EF4-FFF2-40B4-BE49-F238E27FC236}">
                <a16:creationId xmlns:a16="http://schemas.microsoft.com/office/drawing/2014/main" id="{737C9DBE-84DB-4FC3-AB1F-C7516C38DF86}"/>
              </a:ext>
            </a:extLst>
          </p:cNvPr>
          <p:cNvSpPr txBox="1">
            <a:spLocks/>
          </p:cNvSpPr>
          <p:nvPr/>
        </p:nvSpPr>
        <p:spPr>
          <a:xfrm>
            <a:off x="1254268" y="2218905"/>
            <a:ext cx="1863115" cy="1543457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Font typeface="Abel"/>
              <a:buNone/>
            </a:pPr>
            <a:r>
              <a:rPr lang="ar-OM" b="1" dirty="0">
                <a:latin typeface="+mn-lt"/>
                <a:cs typeface="Dubai" panose="020B0503030403030204" pitchFamily="34" charset="-78"/>
              </a:rPr>
              <a:t>اكتشف سبب الاختلاف في هذه الكتل بسبب الأعداد المختلفة في النيترونات في نواتها . </a:t>
            </a:r>
          </a:p>
          <a:p>
            <a:pPr marL="0" indent="0" algn="ctr">
              <a:spcAft>
                <a:spcPts val="1600"/>
              </a:spcAft>
              <a:buFont typeface="Abel"/>
              <a:buNone/>
            </a:pPr>
            <a:r>
              <a:rPr lang="ar-OM" b="1" dirty="0">
                <a:latin typeface="+mn-lt"/>
                <a:cs typeface="Dubai" panose="020B0503030403030204" pitchFamily="34" charset="-78"/>
              </a:rPr>
              <a:t>وأطلق عليها باسم </a:t>
            </a:r>
            <a:r>
              <a:rPr lang="ar-OM" b="1" dirty="0">
                <a:solidFill>
                  <a:schemeClr val="accent2"/>
                </a:solidFill>
                <a:latin typeface="+mn-lt"/>
                <a:cs typeface="Dubai" panose="020B0503030403030204" pitchFamily="34" charset="-78"/>
              </a:rPr>
              <a:t>النظائر</a:t>
            </a:r>
          </a:p>
        </p:txBody>
      </p:sp>
      <p:grpSp>
        <p:nvGrpSpPr>
          <p:cNvPr id="15" name="Google Shape;18345;p70">
            <a:extLst>
              <a:ext uri="{FF2B5EF4-FFF2-40B4-BE49-F238E27FC236}">
                <a16:creationId xmlns:a16="http://schemas.microsoft.com/office/drawing/2014/main" id="{7956D76C-2246-4A60-BAB6-37C849BC1BCF}"/>
              </a:ext>
            </a:extLst>
          </p:cNvPr>
          <p:cNvGrpSpPr/>
          <p:nvPr/>
        </p:nvGrpSpPr>
        <p:grpSpPr>
          <a:xfrm>
            <a:off x="1900031" y="1570311"/>
            <a:ext cx="550089" cy="548589"/>
            <a:chOff x="6721050" y="1572575"/>
            <a:chExt cx="356275" cy="356250"/>
          </a:xfrm>
        </p:grpSpPr>
        <p:sp>
          <p:nvSpPr>
            <p:cNvPr id="16" name="Google Shape;18346;p70">
              <a:extLst>
                <a:ext uri="{FF2B5EF4-FFF2-40B4-BE49-F238E27FC236}">
                  <a16:creationId xmlns:a16="http://schemas.microsoft.com/office/drawing/2014/main" id="{E8455943-B324-4426-A3F1-419DD0AE4FCE}"/>
                </a:ext>
              </a:extLst>
            </p:cNvPr>
            <p:cNvSpPr/>
            <p:nvPr/>
          </p:nvSpPr>
          <p:spPr>
            <a:xfrm>
              <a:off x="6727975" y="1579525"/>
              <a:ext cx="342325" cy="342350"/>
            </a:xfrm>
            <a:custGeom>
              <a:avLst/>
              <a:gdLst/>
              <a:ahLst/>
              <a:cxnLst/>
              <a:rect l="l" t="t" r="r" b="b"/>
              <a:pathLst>
                <a:path w="13693" h="13694" extrusionOk="0">
                  <a:moveTo>
                    <a:pt x="1" y="1"/>
                  </a:moveTo>
                  <a:lnTo>
                    <a:pt x="1" y="13693"/>
                  </a:lnTo>
                  <a:lnTo>
                    <a:pt x="13693" y="13693"/>
                  </a:lnTo>
                  <a:lnTo>
                    <a:pt x="13693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8347;p70">
              <a:extLst>
                <a:ext uri="{FF2B5EF4-FFF2-40B4-BE49-F238E27FC236}">
                  <a16:creationId xmlns:a16="http://schemas.microsoft.com/office/drawing/2014/main" id="{FE477FBE-6EDD-4896-AF00-C45080A75C40}"/>
                </a:ext>
              </a:extLst>
            </p:cNvPr>
            <p:cNvSpPr/>
            <p:nvPr/>
          </p:nvSpPr>
          <p:spPr>
            <a:xfrm>
              <a:off x="6758575" y="1610125"/>
              <a:ext cx="281175" cy="281175"/>
            </a:xfrm>
            <a:custGeom>
              <a:avLst/>
              <a:gdLst/>
              <a:ahLst/>
              <a:cxnLst/>
              <a:rect l="l" t="t" r="r" b="b"/>
              <a:pathLst>
                <a:path w="11247" h="11247" extrusionOk="0">
                  <a:moveTo>
                    <a:pt x="1093" y="1"/>
                  </a:moveTo>
                  <a:cubicBezTo>
                    <a:pt x="490" y="1"/>
                    <a:pt x="1" y="491"/>
                    <a:pt x="1" y="1093"/>
                  </a:cubicBezTo>
                  <a:lnTo>
                    <a:pt x="1" y="10154"/>
                  </a:lnTo>
                  <a:cubicBezTo>
                    <a:pt x="1" y="10759"/>
                    <a:pt x="491" y="11247"/>
                    <a:pt x="1093" y="11247"/>
                  </a:cubicBezTo>
                  <a:lnTo>
                    <a:pt x="10154" y="11247"/>
                  </a:lnTo>
                  <a:cubicBezTo>
                    <a:pt x="10756" y="11247"/>
                    <a:pt x="11245" y="10759"/>
                    <a:pt x="11246" y="10154"/>
                  </a:cubicBezTo>
                  <a:lnTo>
                    <a:pt x="11246" y="1093"/>
                  </a:lnTo>
                  <a:cubicBezTo>
                    <a:pt x="11246" y="490"/>
                    <a:pt x="10756" y="1"/>
                    <a:pt x="10154" y="1"/>
                  </a:cubicBezTo>
                  <a:close/>
                </a:path>
              </a:pathLst>
            </a:custGeom>
            <a:solidFill>
              <a:srgbClr val="FFC000">
                <a:alpha val="653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OM" dirty="0"/>
                <a:t>       </a:t>
              </a:r>
            </a:p>
          </p:txBody>
        </p:sp>
        <p:sp>
          <p:nvSpPr>
            <p:cNvPr id="18" name="Google Shape;18348;p70">
              <a:extLst>
                <a:ext uri="{FF2B5EF4-FFF2-40B4-BE49-F238E27FC236}">
                  <a16:creationId xmlns:a16="http://schemas.microsoft.com/office/drawing/2014/main" id="{C28709FB-4878-4D79-A862-FEBE1CBC4115}"/>
                </a:ext>
              </a:extLst>
            </p:cNvPr>
            <p:cNvSpPr/>
            <p:nvPr/>
          </p:nvSpPr>
          <p:spPr>
            <a:xfrm>
              <a:off x="6751625" y="1603175"/>
              <a:ext cx="295075" cy="295075"/>
            </a:xfrm>
            <a:custGeom>
              <a:avLst/>
              <a:gdLst/>
              <a:ahLst/>
              <a:cxnLst/>
              <a:rect l="l" t="t" r="r" b="b"/>
              <a:pathLst>
                <a:path w="11803" h="11803" extrusionOk="0">
                  <a:moveTo>
                    <a:pt x="10432" y="558"/>
                  </a:moveTo>
                  <a:cubicBezTo>
                    <a:pt x="10880" y="558"/>
                    <a:pt x="11245" y="923"/>
                    <a:pt x="11245" y="1371"/>
                  </a:cubicBezTo>
                  <a:lnTo>
                    <a:pt x="11245" y="10432"/>
                  </a:lnTo>
                  <a:cubicBezTo>
                    <a:pt x="11245" y="10880"/>
                    <a:pt x="10880" y="11245"/>
                    <a:pt x="10432" y="11245"/>
                  </a:cubicBezTo>
                  <a:lnTo>
                    <a:pt x="1371" y="11245"/>
                  </a:lnTo>
                  <a:cubicBezTo>
                    <a:pt x="923" y="11245"/>
                    <a:pt x="558" y="10880"/>
                    <a:pt x="558" y="10432"/>
                  </a:cubicBezTo>
                  <a:lnTo>
                    <a:pt x="558" y="1371"/>
                  </a:lnTo>
                  <a:cubicBezTo>
                    <a:pt x="558" y="923"/>
                    <a:pt x="923" y="558"/>
                    <a:pt x="1371" y="558"/>
                  </a:cubicBezTo>
                  <a:close/>
                  <a:moveTo>
                    <a:pt x="1371" y="1"/>
                  </a:moveTo>
                  <a:cubicBezTo>
                    <a:pt x="615" y="1"/>
                    <a:pt x="0" y="616"/>
                    <a:pt x="0" y="1371"/>
                  </a:cubicBezTo>
                  <a:lnTo>
                    <a:pt x="0" y="10432"/>
                  </a:lnTo>
                  <a:cubicBezTo>
                    <a:pt x="0" y="11188"/>
                    <a:pt x="615" y="11803"/>
                    <a:pt x="1371" y="11803"/>
                  </a:cubicBezTo>
                  <a:lnTo>
                    <a:pt x="10432" y="11803"/>
                  </a:lnTo>
                  <a:cubicBezTo>
                    <a:pt x="11188" y="11803"/>
                    <a:pt x="11803" y="11188"/>
                    <a:pt x="11803" y="10432"/>
                  </a:cubicBezTo>
                  <a:lnTo>
                    <a:pt x="11803" y="1371"/>
                  </a:lnTo>
                  <a:cubicBezTo>
                    <a:pt x="11803" y="616"/>
                    <a:pt x="11188" y="1"/>
                    <a:pt x="104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352;p70">
              <a:extLst>
                <a:ext uri="{FF2B5EF4-FFF2-40B4-BE49-F238E27FC236}">
                  <a16:creationId xmlns:a16="http://schemas.microsoft.com/office/drawing/2014/main" id="{7EF96B96-2E2C-4C70-B3B1-804DA3E00BB2}"/>
                </a:ext>
              </a:extLst>
            </p:cNvPr>
            <p:cNvSpPr/>
            <p:nvPr/>
          </p:nvSpPr>
          <p:spPr>
            <a:xfrm>
              <a:off x="6721050" y="1572575"/>
              <a:ext cx="356275" cy="356250"/>
            </a:xfrm>
            <a:custGeom>
              <a:avLst/>
              <a:gdLst/>
              <a:ahLst/>
              <a:cxnLst/>
              <a:rect l="l" t="t" r="r" b="b"/>
              <a:pathLst>
                <a:path w="14251" h="14250" extrusionOk="0">
                  <a:moveTo>
                    <a:pt x="279" y="1"/>
                  </a:moveTo>
                  <a:cubicBezTo>
                    <a:pt x="125" y="1"/>
                    <a:pt x="1" y="125"/>
                    <a:pt x="1" y="279"/>
                  </a:cubicBezTo>
                  <a:lnTo>
                    <a:pt x="1" y="13971"/>
                  </a:lnTo>
                  <a:cubicBezTo>
                    <a:pt x="1" y="14125"/>
                    <a:pt x="125" y="14249"/>
                    <a:pt x="279" y="14249"/>
                  </a:cubicBezTo>
                  <a:lnTo>
                    <a:pt x="13973" y="14249"/>
                  </a:lnTo>
                  <a:cubicBezTo>
                    <a:pt x="14127" y="14249"/>
                    <a:pt x="14251" y="14125"/>
                    <a:pt x="14251" y="13971"/>
                  </a:cubicBezTo>
                  <a:lnTo>
                    <a:pt x="14251" y="279"/>
                  </a:lnTo>
                  <a:cubicBezTo>
                    <a:pt x="14251" y="125"/>
                    <a:pt x="14127" y="1"/>
                    <a:pt x="13973" y="1"/>
                  </a:cubicBezTo>
                  <a:lnTo>
                    <a:pt x="8377" y="1"/>
                  </a:lnTo>
                  <a:cubicBezTo>
                    <a:pt x="8223" y="1"/>
                    <a:pt x="8099" y="125"/>
                    <a:pt x="8099" y="279"/>
                  </a:cubicBezTo>
                  <a:cubicBezTo>
                    <a:pt x="8099" y="433"/>
                    <a:pt x="8223" y="557"/>
                    <a:pt x="8377" y="557"/>
                  </a:cubicBezTo>
                  <a:lnTo>
                    <a:pt x="13695" y="557"/>
                  </a:lnTo>
                  <a:lnTo>
                    <a:pt x="13695" y="13693"/>
                  </a:lnTo>
                  <a:lnTo>
                    <a:pt x="557" y="13693"/>
                  </a:lnTo>
                  <a:lnTo>
                    <a:pt x="557" y="557"/>
                  </a:lnTo>
                  <a:lnTo>
                    <a:pt x="5873" y="557"/>
                  </a:lnTo>
                  <a:cubicBezTo>
                    <a:pt x="6027" y="557"/>
                    <a:pt x="6152" y="433"/>
                    <a:pt x="6152" y="279"/>
                  </a:cubicBezTo>
                  <a:cubicBezTo>
                    <a:pt x="6152" y="125"/>
                    <a:pt x="6027" y="1"/>
                    <a:pt x="5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18353;p70">
              <a:extLst>
                <a:ext uri="{FF2B5EF4-FFF2-40B4-BE49-F238E27FC236}">
                  <a16:creationId xmlns:a16="http://schemas.microsoft.com/office/drawing/2014/main" id="{636B65A9-1334-4966-BFE3-6E034DA17A38}"/>
                </a:ext>
              </a:extLst>
            </p:cNvPr>
            <p:cNvSpPr/>
            <p:nvPr/>
          </p:nvSpPr>
          <p:spPr>
            <a:xfrm>
              <a:off x="6892200" y="1572575"/>
              <a:ext cx="13950" cy="13950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279" y="1"/>
                  </a:moveTo>
                  <a:cubicBezTo>
                    <a:pt x="125" y="1"/>
                    <a:pt x="1" y="125"/>
                    <a:pt x="1" y="279"/>
                  </a:cubicBezTo>
                  <a:cubicBezTo>
                    <a:pt x="1" y="433"/>
                    <a:pt x="125" y="557"/>
                    <a:pt x="279" y="557"/>
                  </a:cubicBezTo>
                  <a:cubicBezTo>
                    <a:pt x="433" y="557"/>
                    <a:pt x="557" y="433"/>
                    <a:pt x="557" y="279"/>
                  </a:cubicBezTo>
                  <a:cubicBezTo>
                    <a:pt x="557" y="125"/>
                    <a:pt x="431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8345;p70">
            <a:extLst>
              <a:ext uri="{FF2B5EF4-FFF2-40B4-BE49-F238E27FC236}">
                <a16:creationId xmlns:a16="http://schemas.microsoft.com/office/drawing/2014/main" id="{5FDE0F49-8AAB-48B9-8271-44E6A948111E}"/>
              </a:ext>
            </a:extLst>
          </p:cNvPr>
          <p:cNvGrpSpPr/>
          <p:nvPr/>
        </p:nvGrpSpPr>
        <p:grpSpPr>
          <a:xfrm>
            <a:off x="4449019" y="1573261"/>
            <a:ext cx="550089" cy="548589"/>
            <a:chOff x="6721050" y="1572575"/>
            <a:chExt cx="356275" cy="356250"/>
          </a:xfrm>
        </p:grpSpPr>
        <p:sp>
          <p:nvSpPr>
            <p:cNvPr id="22" name="Google Shape;18346;p70">
              <a:extLst>
                <a:ext uri="{FF2B5EF4-FFF2-40B4-BE49-F238E27FC236}">
                  <a16:creationId xmlns:a16="http://schemas.microsoft.com/office/drawing/2014/main" id="{5508037B-2B5F-43A6-BE15-C721B7466A0A}"/>
                </a:ext>
              </a:extLst>
            </p:cNvPr>
            <p:cNvSpPr/>
            <p:nvPr/>
          </p:nvSpPr>
          <p:spPr>
            <a:xfrm>
              <a:off x="6727975" y="1579525"/>
              <a:ext cx="342325" cy="342350"/>
            </a:xfrm>
            <a:custGeom>
              <a:avLst/>
              <a:gdLst/>
              <a:ahLst/>
              <a:cxnLst/>
              <a:rect l="l" t="t" r="r" b="b"/>
              <a:pathLst>
                <a:path w="13693" h="13694" extrusionOk="0">
                  <a:moveTo>
                    <a:pt x="1" y="1"/>
                  </a:moveTo>
                  <a:lnTo>
                    <a:pt x="1" y="13693"/>
                  </a:lnTo>
                  <a:lnTo>
                    <a:pt x="13693" y="13693"/>
                  </a:lnTo>
                  <a:lnTo>
                    <a:pt x="13693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18347;p70">
              <a:extLst>
                <a:ext uri="{FF2B5EF4-FFF2-40B4-BE49-F238E27FC236}">
                  <a16:creationId xmlns:a16="http://schemas.microsoft.com/office/drawing/2014/main" id="{E64CAB4F-994A-4072-AC15-6B255EF51264}"/>
                </a:ext>
              </a:extLst>
            </p:cNvPr>
            <p:cNvSpPr/>
            <p:nvPr/>
          </p:nvSpPr>
          <p:spPr>
            <a:xfrm>
              <a:off x="6758575" y="1610125"/>
              <a:ext cx="281175" cy="281175"/>
            </a:xfrm>
            <a:custGeom>
              <a:avLst/>
              <a:gdLst/>
              <a:ahLst/>
              <a:cxnLst/>
              <a:rect l="l" t="t" r="r" b="b"/>
              <a:pathLst>
                <a:path w="11247" h="11247" extrusionOk="0">
                  <a:moveTo>
                    <a:pt x="1093" y="1"/>
                  </a:moveTo>
                  <a:cubicBezTo>
                    <a:pt x="490" y="1"/>
                    <a:pt x="1" y="491"/>
                    <a:pt x="1" y="1093"/>
                  </a:cubicBezTo>
                  <a:lnTo>
                    <a:pt x="1" y="10154"/>
                  </a:lnTo>
                  <a:cubicBezTo>
                    <a:pt x="1" y="10759"/>
                    <a:pt x="491" y="11247"/>
                    <a:pt x="1093" y="11247"/>
                  </a:cubicBezTo>
                  <a:lnTo>
                    <a:pt x="10154" y="11247"/>
                  </a:lnTo>
                  <a:cubicBezTo>
                    <a:pt x="10756" y="11247"/>
                    <a:pt x="11245" y="10759"/>
                    <a:pt x="11246" y="10154"/>
                  </a:cubicBezTo>
                  <a:lnTo>
                    <a:pt x="11246" y="1093"/>
                  </a:lnTo>
                  <a:cubicBezTo>
                    <a:pt x="11246" y="490"/>
                    <a:pt x="10756" y="1"/>
                    <a:pt x="10154" y="1"/>
                  </a:cubicBezTo>
                  <a:close/>
                </a:path>
              </a:pathLst>
            </a:custGeom>
            <a:solidFill>
              <a:srgbClr val="F6F892">
                <a:alpha val="653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OM" dirty="0"/>
                <a:t>       </a:t>
              </a:r>
            </a:p>
          </p:txBody>
        </p:sp>
        <p:sp>
          <p:nvSpPr>
            <p:cNvPr id="24" name="Google Shape;18348;p70">
              <a:extLst>
                <a:ext uri="{FF2B5EF4-FFF2-40B4-BE49-F238E27FC236}">
                  <a16:creationId xmlns:a16="http://schemas.microsoft.com/office/drawing/2014/main" id="{999A5222-3E94-400E-A1A4-565BD9669FBE}"/>
                </a:ext>
              </a:extLst>
            </p:cNvPr>
            <p:cNvSpPr/>
            <p:nvPr/>
          </p:nvSpPr>
          <p:spPr>
            <a:xfrm>
              <a:off x="6751625" y="1603175"/>
              <a:ext cx="295075" cy="295075"/>
            </a:xfrm>
            <a:custGeom>
              <a:avLst/>
              <a:gdLst/>
              <a:ahLst/>
              <a:cxnLst/>
              <a:rect l="l" t="t" r="r" b="b"/>
              <a:pathLst>
                <a:path w="11803" h="11803" extrusionOk="0">
                  <a:moveTo>
                    <a:pt x="10432" y="558"/>
                  </a:moveTo>
                  <a:cubicBezTo>
                    <a:pt x="10880" y="558"/>
                    <a:pt x="11245" y="923"/>
                    <a:pt x="11245" y="1371"/>
                  </a:cubicBezTo>
                  <a:lnTo>
                    <a:pt x="11245" y="10432"/>
                  </a:lnTo>
                  <a:cubicBezTo>
                    <a:pt x="11245" y="10880"/>
                    <a:pt x="10880" y="11245"/>
                    <a:pt x="10432" y="11245"/>
                  </a:cubicBezTo>
                  <a:lnTo>
                    <a:pt x="1371" y="11245"/>
                  </a:lnTo>
                  <a:cubicBezTo>
                    <a:pt x="923" y="11245"/>
                    <a:pt x="558" y="10880"/>
                    <a:pt x="558" y="10432"/>
                  </a:cubicBezTo>
                  <a:lnTo>
                    <a:pt x="558" y="1371"/>
                  </a:lnTo>
                  <a:cubicBezTo>
                    <a:pt x="558" y="923"/>
                    <a:pt x="923" y="558"/>
                    <a:pt x="1371" y="558"/>
                  </a:cubicBezTo>
                  <a:close/>
                  <a:moveTo>
                    <a:pt x="1371" y="1"/>
                  </a:moveTo>
                  <a:cubicBezTo>
                    <a:pt x="615" y="1"/>
                    <a:pt x="0" y="616"/>
                    <a:pt x="0" y="1371"/>
                  </a:cubicBezTo>
                  <a:lnTo>
                    <a:pt x="0" y="10432"/>
                  </a:lnTo>
                  <a:cubicBezTo>
                    <a:pt x="0" y="11188"/>
                    <a:pt x="615" y="11803"/>
                    <a:pt x="1371" y="11803"/>
                  </a:cubicBezTo>
                  <a:lnTo>
                    <a:pt x="10432" y="11803"/>
                  </a:lnTo>
                  <a:cubicBezTo>
                    <a:pt x="11188" y="11803"/>
                    <a:pt x="11803" y="11188"/>
                    <a:pt x="11803" y="10432"/>
                  </a:cubicBezTo>
                  <a:lnTo>
                    <a:pt x="11803" y="1371"/>
                  </a:lnTo>
                  <a:cubicBezTo>
                    <a:pt x="11803" y="616"/>
                    <a:pt x="11188" y="1"/>
                    <a:pt x="104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352;p70">
              <a:extLst>
                <a:ext uri="{FF2B5EF4-FFF2-40B4-BE49-F238E27FC236}">
                  <a16:creationId xmlns:a16="http://schemas.microsoft.com/office/drawing/2014/main" id="{ADA58786-E9B4-4FA8-BBDF-7EC74B8D7A54}"/>
                </a:ext>
              </a:extLst>
            </p:cNvPr>
            <p:cNvSpPr/>
            <p:nvPr/>
          </p:nvSpPr>
          <p:spPr>
            <a:xfrm>
              <a:off x="6721050" y="1572575"/>
              <a:ext cx="356275" cy="356250"/>
            </a:xfrm>
            <a:custGeom>
              <a:avLst/>
              <a:gdLst/>
              <a:ahLst/>
              <a:cxnLst/>
              <a:rect l="l" t="t" r="r" b="b"/>
              <a:pathLst>
                <a:path w="14251" h="14250" extrusionOk="0">
                  <a:moveTo>
                    <a:pt x="279" y="1"/>
                  </a:moveTo>
                  <a:cubicBezTo>
                    <a:pt x="125" y="1"/>
                    <a:pt x="1" y="125"/>
                    <a:pt x="1" y="279"/>
                  </a:cubicBezTo>
                  <a:lnTo>
                    <a:pt x="1" y="13971"/>
                  </a:lnTo>
                  <a:cubicBezTo>
                    <a:pt x="1" y="14125"/>
                    <a:pt x="125" y="14249"/>
                    <a:pt x="279" y="14249"/>
                  </a:cubicBezTo>
                  <a:lnTo>
                    <a:pt x="13973" y="14249"/>
                  </a:lnTo>
                  <a:cubicBezTo>
                    <a:pt x="14127" y="14249"/>
                    <a:pt x="14251" y="14125"/>
                    <a:pt x="14251" y="13971"/>
                  </a:cubicBezTo>
                  <a:lnTo>
                    <a:pt x="14251" y="279"/>
                  </a:lnTo>
                  <a:cubicBezTo>
                    <a:pt x="14251" y="125"/>
                    <a:pt x="14127" y="1"/>
                    <a:pt x="13973" y="1"/>
                  </a:cubicBezTo>
                  <a:lnTo>
                    <a:pt x="8377" y="1"/>
                  </a:lnTo>
                  <a:cubicBezTo>
                    <a:pt x="8223" y="1"/>
                    <a:pt x="8099" y="125"/>
                    <a:pt x="8099" y="279"/>
                  </a:cubicBezTo>
                  <a:cubicBezTo>
                    <a:pt x="8099" y="433"/>
                    <a:pt x="8223" y="557"/>
                    <a:pt x="8377" y="557"/>
                  </a:cubicBezTo>
                  <a:lnTo>
                    <a:pt x="13695" y="557"/>
                  </a:lnTo>
                  <a:lnTo>
                    <a:pt x="13695" y="13693"/>
                  </a:lnTo>
                  <a:lnTo>
                    <a:pt x="557" y="13693"/>
                  </a:lnTo>
                  <a:lnTo>
                    <a:pt x="557" y="557"/>
                  </a:lnTo>
                  <a:lnTo>
                    <a:pt x="5873" y="557"/>
                  </a:lnTo>
                  <a:cubicBezTo>
                    <a:pt x="6027" y="557"/>
                    <a:pt x="6152" y="433"/>
                    <a:pt x="6152" y="279"/>
                  </a:cubicBezTo>
                  <a:cubicBezTo>
                    <a:pt x="6152" y="125"/>
                    <a:pt x="6027" y="1"/>
                    <a:pt x="5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8353;p70">
              <a:extLst>
                <a:ext uri="{FF2B5EF4-FFF2-40B4-BE49-F238E27FC236}">
                  <a16:creationId xmlns:a16="http://schemas.microsoft.com/office/drawing/2014/main" id="{DB7A6AB8-ED87-4193-8F9F-ED5B7DD1F95C}"/>
                </a:ext>
              </a:extLst>
            </p:cNvPr>
            <p:cNvSpPr/>
            <p:nvPr/>
          </p:nvSpPr>
          <p:spPr>
            <a:xfrm>
              <a:off x="6892200" y="1572575"/>
              <a:ext cx="13950" cy="13950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279" y="1"/>
                  </a:moveTo>
                  <a:cubicBezTo>
                    <a:pt x="125" y="1"/>
                    <a:pt x="1" y="125"/>
                    <a:pt x="1" y="279"/>
                  </a:cubicBezTo>
                  <a:cubicBezTo>
                    <a:pt x="1" y="433"/>
                    <a:pt x="125" y="557"/>
                    <a:pt x="279" y="557"/>
                  </a:cubicBezTo>
                  <a:cubicBezTo>
                    <a:pt x="433" y="557"/>
                    <a:pt x="557" y="433"/>
                    <a:pt x="557" y="279"/>
                  </a:cubicBezTo>
                  <a:cubicBezTo>
                    <a:pt x="557" y="125"/>
                    <a:pt x="431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8CAE51E-7D23-4424-BB39-FBC57EE4D7B1}"/>
              </a:ext>
            </a:extLst>
          </p:cNvPr>
          <p:cNvSpPr txBox="1"/>
          <p:nvPr/>
        </p:nvSpPr>
        <p:spPr>
          <a:xfrm>
            <a:off x="6860299" y="1700329"/>
            <a:ext cx="591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B113B5D-53E9-4A16-9E12-AC2FE45D3E92}"/>
              </a:ext>
            </a:extLst>
          </p:cNvPr>
          <p:cNvSpPr txBox="1"/>
          <p:nvPr/>
        </p:nvSpPr>
        <p:spPr>
          <a:xfrm>
            <a:off x="2043066" y="1681019"/>
            <a:ext cx="591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8E673D2-1818-4F9E-B332-7444AE7B24A2}"/>
              </a:ext>
            </a:extLst>
          </p:cNvPr>
          <p:cNvSpPr txBox="1"/>
          <p:nvPr/>
        </p:nvSpPr>
        <p:spPr>
          <a:xfrm>
            <a:off x="4571975" y="1640478"/>
            <a:ext cx="591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8639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994;p49">
            <a:extLst>
              <a:ext uri="{FF2B5EF4-FFF2-40B4-BE49-F238E27FC236}">
                <a16:creationId xmlns:a16="http://schemas.microsoft.com/office/drawing/2014/main" id="{08CBB54B-9EF2-49E3-B863-E00B1FA4F5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0440" y="1603072"/>
            <a:ext cx="5669400" cy="777300"/>
          </a:xfrm>
          <a:prstGeom prst="rect">
            <a:avLst/>
          </a:prstGeom>
          <a:noFill/>
          <a:ln>
            <a:solidFill>
              <a:srgbClr val="FBAC97"/>
            </a:solidFill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 dirty="0">
                <a:solidFill>
                  <a:schemeClr val="accent3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النظائر</a:t>
            </a:r>
            <a:endParaRPr sz="2800" b="1" dirty="0">
              <a:solidFill>
                <a:schemeClr val="accent3">
                  <a:lumMod val="7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Google Shape;14995;p49">
            <a:extLst>
              <a:ext uri="{FF2B5EF4-FFF2-40B4-BE49-F238E27FC236}">
                <a16:creationId xmlns:a16="http://schemas.microsoft.com/office/drawing/2014/main" id="{4E2510AC-DECE-40FB-A8A1-D80734EF1D5D}"/>
              </a:ext>
            </a:extLst>
          </p:cNvPr>
          <p:cNvSpPr txBox="1">
            <a:spLocks/>
          </p:cNvSpPr>
          <p:nvPr/>
        </p:nvSpPr>
        <p:spPr>
          <a:xfrm>
            <a:off x="1670440" y="2380372"/>
            <a:ext cx="5669400" cy="1185424"/>
          </a:xfrm>
          <a:prstGeom prst="rect">
            <a:avLst/>
          </a:prstGeom>
          <a:solidFill>
            <a:srgbClr val="FBAC97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OM" sz="2000" b="1" dirty="0">
                <a:latin typeface="Dubai" panose="020B0503030403030204" pitchFamily="34" charset="-78"/>
                <a:cs typeface="Dubai" panose="020B0503030403030204" pitchFamily="34" charset="-78"/>
              </a:rPr>
              <a:t>ذرات للعنصر نفسه , تملك العدد الذري نفسه , لكنها تختلف في العدد الكتلي.</a:t>
            </a:r>
          </a:p>
        </p:txBody>
      </p:sp>
      <p:grpSp>
        <p:nvGrpSpPr>
          <p:cNvPr id="5" name="Google Shape;14996;p49">
            <a:extLst>
              <a:ext uri="{FF2B5EF4-FFF2-40B4-BE49-F238E27FC236}">
                <a16:creationId xmlns:a16="http://schemas.microsoft.com/office/drawing/2014/main" id="{B4726FD6-3BDA-4E1D-9B05-488FD1CD8266}"/>
              </a:ext>
            </a:extLst>
          </p:cNvPr>
          <p:cNvGrpSpPr/>
          <p:nvPr/>
        </p:nvGrpSpPr>
        <p:grpSpPr>
          <a:xfrm rot="10800000">
            <a:off x="6665672" y="3030252"/>
            <a:ext cx="1348335" cy="1071087"/>
            <a:chOff x="343445" y="291733"/>
            <a:chExt cx="1348335" cy="1071087"/>
          </a:xfrm>
        </p:grpSpPr>
        <p:cxnSp>
          <p:nvCxnSpPr>
            <p:cNvPr id="6" name="Google Shape;14997;p49">
              <a:extLst>
                <a:ext uri="{FF2B5EF4-FFF2-40B4-BE49-F238E27FC236}">
                  <a16:creationId xmlns:a16="http://schemas.microsoft.com/office/drawing/2014/main" id="{2731288C-2D62-4CF2-8ADB-C781DB8731D8}"/>
                </a:ext>
              </a:extLst>
            </p:cNvPr>
            <p:cNvCxnSpPr/>
            <p:nvPr/>
          </p:nvCxnSpPr>
          <p:spPr>
            <a:xfrm flipH="1">
              <a:off x="564606" y="847494"/>
              <a:ext cx="477900" cy="99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14998;p49">
              <a:extLst>
                <a:ext uri="{FF2B5EF4-FFF2-40B4-BE49-F238E27FC236}">
                  <a16:creationId xmlns:a16="http://schemas.microsoft.com/office/drawing/2014/main" id="{C38D668E-9B66-4FE2-A39C-E056628FCEAD}"/>
                </a:ext>
              </a:extLst>
            </p:cNvPr>
            <p:cNvCxnSpPr>
              <a:stCxn id="19" idx="6"/>
            </p:cNvCxnSpPr>
            <p:nvPr/>
          </p:nvCxnSpPr>
          <p:spPr>
            <a:xfrm flipH="1">
              <a:off x="439918" y="1041721"/>
              <a:ext cx="52200" cy="174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" name="Google Shape;15000;p49">
              <a:extLst>
                <a:ext uri="{FF2B5EF4-FFF2-40B4-BE49-F238E27FC236}">
                  <a16:creationId xmlns:a16="http://schemas.microsoft.com/office/drawing/2014/main" id="{1EEE924C-6199-4B66-9457-B5CB48BE3566}"/>
                </a:ext>
              </a:extLst>
            </p:cNvPr>
            <p:cNvGrpSpPr/>
            <p:nvPr/>
          </p:nvGrpSpPr>
          <p:grpSpPr>
            <a:xfrm rot="5400000">
              <a:off x="752644" y="639830"/>
              <a:ext cx="530713" cy="530713"/>
              <a:chOff x="6804422" y="-316297"/>
              <a:chExt cx="252600" cy="252600"/>
            </a:xfrm>
          </p:grpSpPr>
          <p:sp>
            <p:nvSpPr>
              <p:cNvPr id="23" name="Google Shape;15001;p49">
                <a:extLst>
                  <a:ext uri="{FF2B5EF4-FFF2-40B4-BE49-F238E27FC236}">
                    <a16:creationId xmlns:a16="http://schemas.microsoft.com/office/drawing/2014/main" id="{D929B977-4BD8-463D-A636-24083C56B6EE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5002;p49">
                <a:extLst>
                  <a:ext uri="{FF2B5EF4-FFF2-40B4-BE49-F238E27FC236}">
                    <a16:creationId xmlns:a16="http://schemas.microsoft.com/office/drawing/2014/main" id="{48ED6C07-F2E5-4338-B185-ED920FC68412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5003;p49">
              <a:extLst>
                <a:ext uri="{FF2B5EF4-FFF2-40B4-BE49-F238E27FC236}">
                  <a16:creationId xmlns:a16="http://schemas.microsoft.com/office/drawing/2014/main" id="{730BF34B-10B9-4BE0-9AE2-8BA1733DB275}"/>
                </a:ext>
              </a:extLst>
            </p:cNvPr>
            <p:cNvGrpSpPr/>
            <p:nvPr/>
          </p:nvGrpSpPr>
          <p:grpSpPr>
            <a:xfrm rot="5400000">
              <a:off x="343445" y="1149300"/>
              <a:ext cx="192600" cy="192600"/>
              <a:chOff x="7291941" y="112804"/>
              <a:chExt cx="192600" cy="192600"/>
            </a:xfrm>
          </p:grpSpPr>
          <p:sp>
            <p:nvSpPr>
              <p:cNvPr id="21" name="Google Shape;15004;p49">
                <a:extLst>
                  <a:ext uri="{FF2B5EF4-FFF2-40B4-BE49-F238E27FC236}">
                    <a16:creationId xmlns:a16="http://schemas.microsoft.com/office/drawing/2014/main" id="{950B4F5D-FB87-442D-8A64-541FDD70DF96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5005;p49">
                <a:extLst>
                  <a:ext uri="{FF2B5EF4-FFF2-40B4-BE49-F238E27FC236}">
                    <a16:creationId xmlns:a16="http://schemas.microsoft.com/office/drawing/2014/main" id="{5986845C-F057-4C46-A802-59474D43ED82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15006;p49">
              <a:extLst>
                <a:ext uri="{FF2B5EF4-FFF2-40B4-BE49-F238E27FC236}">
                  <a16:creationId xmlns:a16="http://schemas.microsoft.com/office/drawing/2014/main" id="{081B8585-079A-44EF-BC03-92664B95A8C7}"/>
                </a:ext>
              </a:extLst>
            </p:cNvPr>
            <p:cNvGrpSpPr/>
            <p:nvPr/>
          </p:nvGrpSpPr>
          <p:grpSpPr>
            <a:xfrm rot="5400000">
              <a:off x="406618" y="826471"/>
              <a:ext cx="259500" cy="259500"/>
              <a:chOff x="6969112" y="-17269"/>
              <a:chExt cx="259500" cy="259500"/>
            </a:xfrm>
          </p:grpSpPr>
          <p:sp>
            <p:nvSpPr>
              <p:cNvPr id="19" name="Google Shape;14999;p49">
                <a:extLst>
                  <a:ext uri="{FF2B5EF4-FFF2-40B4-BE49-F238E27FC236}">
                    <a16:creationId xmlns:a16="http://schemas.microsoft.com/office/drawing/2014/main" id="{36A7C970-4E93-435E-AAD7-580939EBEBC4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5007;p49">
                <a:extLst>
                  <a:ext uri="{FF2B5EF4-FFF2-40B4-BE49-F238E27FC236}">
                    <a16:creationId xmlns:a16="http://schemas.microsoft.com/office/drawing/2014/main" id="{9F2B2483-2126-4D8F-A10A-1F01B5019B77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5008;p49">
              <a:extLst>
                <a:ext uri="{FF2B5EF4-FFF2-40B4-BE49-F238E27FC236}">
                  <a16:creationId xmlns:a16="http://schemas.microsoft.com/office/drawing/2014/main" id="{E36FC698-C15D-4C5C-84D7-E914CD80B711}"/>
                </a:ext>
              </a:extLst>
            </p:cNvPr>
            <p:cNvGrpSpPr/>
            <p:nvPr/>
          </p:nvGrpSpPr>
          <p:grpSpPr>
            <a:xfrm rot="5400000">
              <a:off x="1325788" y="996827"/>
              <a:ext cx="365992" cy="365992"/>
              <a:chOff x="6804422" y="-316297"/>
              <a:chExt cx="252600" cy="252600"/>
            </a:xfrm>
          </p:grpSpPr>
          <p:sp>
            <p:nvSpPr>
              <p:cNvPr id="17" name="Google Shape;15009;p49">
                <a:extLst>
                  <a:ext uri="{FF2B5EF4-FFF2-40B4-BE49-F238E27FC236}">
                    <a16:creationId xmlns:a16="http://schemas.microsoft.com/office/drawing/2014/main" id="{8A53402E-222B-4C7E-B434-38CA75B2687F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5010;p49">
                <a:extLst>
                  <a:ext uri="{FF2B5EF4-FFF2-40B4-BE49-F238E27FC236}">
                    <a16:creationId xmlns:a16="http://schemas.microsoft.com/office/drawing/2014/main" id="{61506D41-5546-499D-AAEB-ACF2752A5BCF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" name="Google Shape;15011;p49">
              <a:extLst>
                <a:ext uri="{FF2B5EF4-FFF2-40B4-BE49-F238E27FC236}">
                  <a16:creationId xmlns:a16="http://schemas.microsoft.com/office/drawing/2014/main" id="{4FDA105E-6109-44A9-9D5C-F7EF0A7F97D4}"/>
                </a:ext>
              </a:extLst>
            </p:cNvPr>
            <p:cNvCxnSpPr>
              <a:stCxn id="23" idx="0"/>
              <a:endCxn id="17" idx="4"/>
            </p:cNvCxnSpPr>
            <p:nvPr/>
          </p:nvCxnSpPr>
          <p:spPr>
            <a:xfrm>
              <a:off x="1204569" y="983974"/>
              <a:ext cx="175500" cy="141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" name="Google Shape;15012;p49">
              <a:extLst>
                <a:ext uri="{FF2B5EF4-FFF2-40B4-BE49-F238E27FC236}">
                  <a16:creationId xmlns:a16="http://schemas.microsoft.com/office/drawing/2014/main" id="{EE495E1F-0A8A-4CB5-BFD4-413D150EFA25}"/>
                </a:ext>
              </a:extLst>
            </p:cNvPr>
            <p:cNvGrpSpPr/>
            <p:nvPr/>
          </p:nvGrpSpPr>
          <p:grpSpPr>
            <a:xfrm rot="5400000">
              <a:off x="1055529" y="291733"/>
              <a:ext cx="274500" cy="274500"/>
              <a:chOff x="6804422" y="-316297"/>
              <a:chExt cx="252600" cy="252600"/>
            </a:xfrm>
          </p:grpSpPr>
          <p:sp>
            <p:nvSpPr>
              <p:cNvPr id="15" name="Google Shape;15013;p49">
                <a:extLst>
                  <a:ext uri="{FF2B5EF4-FFF2-40B4-BE49-F238E27FC236}">
                    <a16:creationId xmlns:a16="http://schemas.microsoft.com/office/drawing/2014/main" id="{177E95C2-80C5-4916-800D-DCC414EA734A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5014;p49">
                <a:extLst>
                  <a:ext uri="{FF2B5EF4-FFF2-40B4-BE49-F238E27FC236}">
                    <a16:creationId xmlns:a16="http://schemas.microsoft.com/office/drawing/2014/main" id="{DCF3E978-EA12-43CA-9BD6-B18D03AD265F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" name="Google Shape;15015;p49">
              <a:extLst>
                <a:ext uri="{FF2B5EF4-FFF2-40B4-BE49-F238E27FC236}">
                  <a16:creationId xmlns:a16="http://schemas.microsoft.com/office/drawing/2014/main" id="{E4F444F0-2158-4B25-A7B8-2F7E51CACE49}"/>
                </a:ext>
              </a:extLst>
            </p:cNvPr>
            <p:cNvCxnSpPr>
              <a:stCxn id="23" idx="2"/>
              <a:endCxn id="15" idx="6"/>
            </p:cNvCxnSpPr>
            <p:nvPr/>
          </p:nvCxnSpPr>
          <p:spPr>
            <a:xfrm rot="10800000" flipH="1">
              <a:off x="1096788" y="525417"/>
              <a:ext cx="55200" cy="19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144308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5" name="Google Shape;17645;p63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0" rIns="36575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 dirty="0"/>
              <a:t>النظائر</a:t>
            </a:r>
            <a:endParaRPr sz="3200" dirty="0"/>
          </a:p>
        </p:txBody>
      </p:sp>
      <p:sp>
        <p:nvSpPr>
          <p:cNvPr id="17646" name="Google Shape;17646;p63"/>
          <p:cNvSpPr txBox="1">
            <a:spLocks noGrp="1"/>
          </p:cNvSpPr>
          <p:nvPr>
            <p:ph type="subTitle" idx="1"/>
          </p:nvPr>
        </p:nvSpPr>
        <p:spPr>
          <a:xfrm>
            <a:off x="574718" y="1940737"/>
            <a:ext cx="3662792" cy="1429783"/>
          </a:xfrm>
          <a:prstGeom prst="rect">
            <a:avLst/>
          </a:prstGeom>
          <a:ln w="28575">
            <a:solidFill>
              <a:srgbClr val="FBAC97"/>
            </a:solidFill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-OM" sz="2000" b="1" u="sng" dirty="0">
                <a:solidFill>
                  <a:schemeClr val="tx1"/>
                </a:solidFill>
              </a:rPr>
              <a:t>الخصائص الفيزيائية للنظائر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-OM" sz="2000" b="1" dirty="0">
                <a:latin typeface="Dubai" panose="020B0503030403030204" pitchFamily="34" charset="-78"/>
                <a:cs typeface="Dubai" panose="020B0503030403030204" pitchFamily="34" charset="-78"/>
              </a:rPr>
              <a:t>تختلف باختلاف كتل الذرات , تختلف في الكثافة وسرعة الانتشار .</a:t>
            </a:r>
            <a:endParaRPr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7647" name="Google Shape;17647;p63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7648" name="Google Shape;17648;p63"/>
            <p:cNvCxnSpPr>
              <a:stCxn id="17649" idx="6"/>
              <a:endCxn id="17650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651" name="Google Shape;17651;p63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7652" name="Google Shape;17652;p63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3" name="Google Shape;17653;p63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54" name="Google Shape;17654;p63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7650" name="Google Shape;17650;p63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5" name="Google Shape;17655;p63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56" name="Google Shape;17656;p63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7649" name="Google Shape;17649;p63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7" name="Google Shape;17657;p63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7658" name="Google Shape;17658;p63"/>
            <p:cNvCxnSpPr>
              <a:stCxn id="17652" idx="3"/>
              <a:endCxn id="17649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7659" name="Google Shape;17659;p63"/>
          <p:cNvCxnSpPr/>
          <p:nvPr/>
        </p:nvCxnSpPr>
        <p:spPr>
          <a:xfrm>
            <a:off x="4571975" y="950125"/>
            <a:ext cx="0" cy="3894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17646;p63">
            <a:extLst>
              <a:ext uri="{FF2B5EF4-FFF2-40B4-BE49-F238E27FC236}">
                <a16:creationId xmlns:a16="http://schemas.microsoft.com/office/drawing/2014/main" id="{59437652-C2CB-430C-BAD1-FCC67B457AB9}"/>
              </a:ext>
            </a:extLst>
          </p:cNvPr>
          <p:cNvSpPr txBox="1">
            <a:spLocks/>
          </p:cNvSpPr>
          <p:nvPr/>
        </p:nvSpPr>
        <p:spPr>
          <a:xfrm>
            <a:off x="4906490" y="1634656"/>
            <a:ext cx="3662792" cy="2524937"/>
          </a:xfrm>
          <a:prstGeom prst="rect">
            <a:avLst/>
          </a:prstGeom>
          <a:noFill/>
          <a:ln w="19050">
            <a:solidFill>
              <a:srgbClr val="FBAC97"/>
            </a:solidFill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ar-OM" sz="2000" b="1" u="sng" dirty="0">
                <a:solidFill>
                  <a:schemeClr val="tx1"/>
                </a:solidFill>
              </a:rPr>
              <a:t>الخصائص الكيميائية للنظائر </a:t>
            </a:r>
          </a:p>
          <a:p>
            <a:pPr marL="0" indent="0" algn="ctr">
              <a:spcAft>
                <a:spcPts val="1600"/>
              </a:spcAft>
            </a:pPr>
            <a:r>
              <a:rPr lang="ar-OM" sz="2000" b="1" dirty="0">
                <a:latin typeface="Dubai" panose="020B0503030403030204" pitchFamily="34" charset="-78"/>
                <a:cs typeface="Dubai" panose="020B0503030403030204" pitchFamily="34" charset="-78"/>
              </a:rPr>
              <a:t>تمتلك جميع النظائر على نفس الخصائص الكيميائية لأنها تحتوي على العدد نفسه من الإلكترونات . فالعدد الإلكترونات في العنصر هو الذي يحدد الطريقة التي تكون بها الذرة الروابط, وكيفية تفاعلها مع الذرات الأخرى.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1"/>
          <p:cNvSpPr txBox="1">
            <a:spLocks noGrp="1"/>
          </p:cNvSpPr>
          <p:nvPr>
            <p:ph type="title" idx="8"/>
          </p:nvPr>
        </p:nvSpPr>
        <p:spPr>
          <a:xfrm>
            <a:off x="2482931" y="74404"/>
            <a:ext cx="4302000" cy="63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 dirty="0"/>
              <a:t>تاريخ تركيب الذرة</a:t>
            </a:r>
            <a:endParaRPr sz="3200" dirty="0"/>
          </a:p>
        </p:txBody>
      </p:sp>
      <p:sp>
        <p:nvSpPr>
          <p:cNvPr id="354" name="Google Shape;354;p41"/>
          <p:cNvSpPr/>
          <p:nvPr/>
        </p:nvSpPr>
        <p:spPr>
          <a:xfrm rot="10800000">
            <a:off x="4673471" y="1434619"/>
            <a:ext cx="2952600" cy="1313100"/>
          </a:xfrm>
          <a:prstGeom prst="roundRect">
            <a:avLst>
              <a:gd name="adj" fmla="val 92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1"/>
          <p:cNvSpPr/>
          <p:nvPr/>
        </p:nvSpPr>
        <p:spPr>
          <a:xfrm rot="10800000">
            <a:off x="2627426" y="3509775"/>
            <a:ext cx="3686205" cy="1313100"/>
          </a:xfrm>
          <a:prstGeom prst="roundRect">
            <a:avLst>
              <a:gd name="adj" fmla="val 92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6" name="Google Shape;356;p41"/>
          <p:cNvSpPr/>
          <p:nvPr/>
        </p:nvSpPr>
        <p:spPr>
          <a:xfrm rot="10800000">
            <a:off x="5842331" y="3695025"/>
            <a:ext cx="942600" cy="942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41"/>
          <p:cNvSpPr/>
          <p:nvPr/>
        </p:nvSpPr>
        <p:spPr>
          <a:xfrm rot="10800000">
            <a:off x="7281796" y="3099525"/>
            <a:ext cx="820500" cy="82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1"/>
          <p:cNvSpPr/>
          <p:nvPr/>
        </p:nvSpPr>
        <p:spPr>
          <a:xfrm rot="10800000">
            <a:off x="7235335" y="1627146"/>
            <a:ext cx="942600" cy="942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1"/>
          <p:cNvSpPr/>
          <p:nvPr/>
        </p:nvSpPr>
        <p:spPr>
          <a:xfrm>
            <a:off x="1517929" y="1434618"/>
            <a:ext cx="2952600" cy="1313100"/>
          </a:xfrm>
          <a:prstGeom prst="roundRect">
            <a:avLst>
              <a:gd name="adj" fmla="val 92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1"/>
          <p:cNvSpPr/>
          <p:nvPr/>
        </p:nvSpPr>
        <p:spPr>
          <a:xfrm>
            <a:off x="966065" y="1631479"/>
            <a:ext cx="942600" cy="942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1"/>
          <p:cNvSpPr txBox="1">
            <a:spLocks noGrp="1"/>
          </p:cNvSpPr>
          <p:nvPr>
            <p:ph type="subTitle" idx="1"/>
          </p:nvPr>
        </p:nvSpPr>
        <p:spPr>
          <a:xfrm flipH="1">
            <a:off x="2843221" y="3591740"/>
            <a:ext cx="2952602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ar-OM" b="1" dirty="0">
                <a:latin typeface="Dubai" panose="020B0503030403030204" pitchFamily="34" charset="-78"/>
                <a:cs typeface="Dubai" panose="020B0503030403030204" pitchFamily="34" charset="-78"/>
              </a:rPr>
              <a:t>اكتشف </a:t>
            </a:r>
            <a:r>
              <a:rPr lang="ar-OM" b="1" dirty="0" err="1">
                <a:latin typeface="Dubai" panose="020B0503030403030204" pitchFamily="34" charset="-78"/>
                <a:cs typeface="Dubai" panose="020B0503030403030204" pitchFamily="34" charset="-78"/>
              </a:rPr>
              <a:t>البرتون</a:t>
            </a:r>
            <a:r>
              <a:rPr lang="ar-OM" b="1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ar-OM" b="1" u="sng" dirty="0">
                <a:latin typeface="Dubai" panose="020B0503030403030204" pitchFamily="34" charset="-78"/>
                <a:cs typeface="Dubai" panose="020B0503030403030204" pitchFamily="34" charset="-78"/>
              </a:rPr>
              <a:t>عام 1913م </a:t>
            </a:r>
          </a:p>
          <a:p>
            <a:pPr marL="0" lvl="0" indent="0"/>
            <a:r>
              <a:rPr lang="ar-OM" b="1" dirty="0">
                <a:latin typeface="Dubai" panose="020B0503030403030204" pitchFamily="34" charset="-78"/>
                <a:cs typeface="Dubai" panose="020B0503030403030204" pitchFamily="34" charset="-78"/>
              </a:rPr>
              <a:t>فرضية رذرفورد بأن الذرة معظمها حيز فارغ تشغله وتتحرك فيه إلكترونات تحمل شحنة سالبة , وهي تحيط بنواة صغيرة جدا تحمل شحنة موجبة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63" name="Google Shape;363;p41"/>
          <p:cNvSpPr txBox="1">
            <a:spLocks noGrp="1"/>
          </p:cNvSpPr>
          <p:nvPr>
            <p:ph type="subTitle" idx="3"/>
          </p:nvPr>
        </p:nvSpPr>
        <p:spPr>
          <a:xfrm flipH="1">
            <a:off x="5126168" y="15171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ar-OM" b="1" dirty="0"/>
              <a:t>الذرة عبارة عن جسيمات صلبة وغير قابلة للتجزئة </a:t>
            </a:r>
          </a:p>
          <a:p>
            <a:pPr marL="0" lvl="0" indent="0"/>
            <a:r>
              <a:rPr lang="ar-OM" b="1" dirty="0"/>
              <a:t>ولكن اكتشف بعدها تتكون من جسيمات دون الذرية و متنوعة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" name="Google Shape;364;p41"/>
          <p:cNvSpPr txBox="1">
            <a:spLocks noGrp="1"/>
          </p:cNvSpPr>
          <p:nvPr>
            <p:ph type="subTitle" idx="5"/>
          </p:nvPr>
        </p:nvSpPr>
        <p:spPr>
          <a:xfrm flipH="1">
            <a:off x="1989688" y="1872825"/>
            <a:ext cx="2329834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ar-OM" sz="1800" b="1" dirty="0">
                <a:latin typeface="Dubai" panose="020B0503030403030204" pitchFamily="34" charset="-78"/>
                <a:cs typeface="Dubai" panose="020B0503030403030204" pitchFamily="34" charset="-78"/>
              </a:rPr>
              <a:t>اكتشف الإلكترون </a:t>
            </a:r>
            <a:r>
              <a:rPr lang="ar-OM" sz="1800" b="1" u="sng" dirty="0">
                <a:latin typeface="Dubai" panose="020B0503030403030204" pitchFamily="34" charset="-78"/>
                <a:cs typeface="Dubai" panose="020B0503030403030204" pitchFamily="34" charset="-78"/>
              </a:rPr>
              <a:t>عام 1897م </a:t>
            </a:r>
          </a:p>
        </p:txBody>
      </p:sp>
      <p:sp>
        <p:nvSpPr>
          <p:cNvPr id="365" name="Google Shape;365;p41"/>
          <p:cNvSpPr txBox="1">
            <a:spLocks noGrp="1"/>
          </p:cNvSpPr>
          <p:nvPr>
            <p:ph type="ctrTitle"/>
          </p:nvPr>
        </p:nvSpPr>
        <p:spPr>
          <a:xfrm flipH="1">
            <a:off x="5098053" y="911560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000" b="1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العالم دالتون</a:t>
            </a:r>
            <a:endParaRPr sz="2000" b="1" u="sng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370" name="Google Shape;370;p41"/>
          <p:cNvSpPr/>
          <p:nvPr/>
        </p:nvSpPr>
        <p:spPr>
          <a:xfrm>
            <a:off x="1041704" y="1692525"/>
            <a:ext cx="820500" cy="82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1"/>
          <p:cNvSpPr/>
          <p:nvPr/>
        </p:nvSpPr>
        <p:spPr>
          <a:xfrm>
            <a:off x="1079741" y="1752525"/>
            <a:ext cx="700500" cy="70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dirty="0"/>
              <a:t>2</a:t>
            </a:r>
            <a:endParaRPr sz="2800" dirty="0"/>
          </a:p>
        </p:txBody>
      </p:sp>
      <p:sp>
        <p:nvSpPr>
          <p:cNvPr id="374" name="Google Shape;374;p41"/>
          <p:cNvSpPr/>
          <p:nvPr/>
        </p:nvSpPr>
        <p:spPr>
          <a:xfrm>
            <a:off x="5961132" y="3816075"/>
            <a:ext cx="700500" cy="70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400" dirty="0"/>
              <a:t>3</a:t>
            </a:r>
            <a:endParaRPr sz="2400" dirty="0"/>
          </a:p>
        </p:txBody>
      </p:sp>
      <p:sp>
        <p:nvSpPr>
          <p:cNvPr id="375" name="Google Shape;375;p41"/>
          <p:cNvSpPr/>
          <p:nvPr/>
        </p:nvSpPr>
        <p:spPr>
          <a:xfrm>
            <a:off x="7314293" y="1765005"/>
            <a:ext cx="700500" cy="70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200" dirty="0"/>
              <a:t>1</a:t>
            </a:r>
            <a:endParaRPr sz="3200" dirty="0"/>
          </a:p>
        </p:txBody>
      </p:sp>
      <p:sp>
        <p:nvSpPr>
          <p:cNvPr id="55" name="Google Shape;365;p41">
            <a:extLst>
              <a:ext uri="{FF2B5EF4-FFF2-40B4-BE49-F238E27FC236}">
                <a16:creationId xmlns:a16="http://schemas.microsoft.com/office/drawing/2014/main" id="{E3DC79DD-3751-4AE2-AA70-1095E4668DF8}"/>
              </a:ext>
            </a:extLst>
          </p:cNvPr>
          <p:cNvSpPr txBox="1">
            <a:spLocks/>
          </p:cNvSpPr>
          <p:nvPr/>
        </p:nvSpPr>
        <p:spPr>
          <a:xfrm flipH="1">
            <a:off x="1980341" y="863057"/>
            <a:ext cx="1869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ar-OM" sz="2000" b="1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العالم طومسون</a:t>
            </a:r>
          </a:p>
        </p:txBody>
      </p:sp>
      <p:sp>
        <p:nvSpPr>
          <p:cNvPr id="60" name="Google Shape;365;p41">
            <a:extLst>
              <a:ext uri="{FF2B5EF4-FFF2-40B4-BE49-F238E27FC236}">
                <a16:creationId xmlns:a16="http://schemas.microsoft.com/office/drawing/2014/main" id="{713A9AF8-284A-4478-9641-5BE3B5D4DE77}"/>
              </a:ext>
            </a:extLst>
          </p:cNvPr>
          <p:cNvSpPr txBox="1">
            <a:spLocks/>
          </p:cNvSpPr>
          <p:nvPr/>
        </p:nvSpPr>
        <p:spPr>
          <a:xfrm flipH="1">
            <a:off x="3637350" y="2981877"/>
            <a:ext cx="1869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ar-OM" sz="2000" b="1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العالم رذرفورد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994;p49">
            <a:extLst>
              <a:ext uri="{FF2B5EF4-FFF2-40B4-BE49-F238E27FC236}">
                <a16:creationId xmlns:a16="http://schemas.microsoft.com/office/drawing/2014/main" id="{166DE7A8-403A-40D6-9443-4AB1866F1D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3272" y="525951"/>
            <a:ext cx="5669400" cy="777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 dirty="0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النظائر الطبيعية والصناعية</a:t>
            </a:r>
            <a:endParaRPr sz="2800" b="1" dirty="0">
              <a:solidFill>
                <a:schemeClr val="accen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Google Shape;14995;p49">
            <a:extLst>
              <a:ext uri="{FF2B5EF4-FFF2-40B4-BE49-F238E27FC236}">
                <a16:creationId xmlns:a16="http://schemas.microsoft.com/office/drawing/2014/main" id="{2A02F048-D00C-4AA6-9C10-7DDDD914C442}"/>
              </a:ext>
            </a:extLst>
          </p:cNvPr>
          <p:cNvSpPr txBox="1">
            <a:spLocks/>
          </p:cNvSpPr>
          <p:nvPr/>
        </p:nvSpPr>
        <p:spPr>
          <a:xfrm>
            <a:off x="1993272" y="1303251"/>
            <a:ext cx="5669400" cy="11854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OM" dirty="0">
                <a:latin typeface="Dubai" panose="020B0503030403030204" pitchFamily="34" charset="-78"/>
                <a:cs typeface="Dubai" panose="020B0503030403030204" pitchFamily="34" charset="-78"/>
              </a:rPr>
              <a:t>يوضح مطياف الكتلة أن معظم العناصر تملك العديد من النظائر المختلفة الموجودة طبيعيا. أما بعض العناصر يمكن إنتاجها صناعيا مثل </a:t>
            </a:r>
            <a:r>
              <a:rPr lang="ar-OM" dirty="0" err="1">
                <a:latin typeface="Dubai" panose="020B0503030403030204" pitchFamily="34" charset="-78"/>
                <a:cs typeface="Dubai" panose="020B0503030403030204" pitchFamily="34" charset="-78"/>
              </a:rPr>
              <a:t>التريتيوم</a:t>
            </a:r>
            <a:r>
              <a:rPr lang="ar-OM" dirty="0">
                <a:latin typeface="Dubai" panose="020B0503030403030204" pitchFamily="34" charset="-78"/>
                <a:cs typeface="Dubai" panose="020B0503030403030204" pitchFamily="34" charset="-78"/>
              </a:rPr>
              <a:t> , وهو أحد نظائر الهيدروجين.</a:t>
            </a:r>
          </a:p>
        </p:txBody>
      </p:sp>
      <p:grpSp>
        <p:nvGrpSpPr>
          <p:cNvPr id="5" name="Google Shape;14996;p49">
            <a:extLst>
              <a:ext uri="{FF2B5EF4-FFF2-40B4-BE49-F238E27FC236}">
                <a16:creationId xmlns:a16="http://schemas.microsoft.com/office/drawing/2014/main" id="{C02226AB-95DB-4600-B7F6-7CF2CD0535A4}"/>
              </a:ext>
            </a:extLst>
          </p:cNvPr>
          <p:cNvGrpSpPr/>
          <p:nvPr/>
        </p:nvGrpSpPr>
        <p:grpSpPr>
          <a:xfrm rot="10800000">
            <a:off x="7099518" y="2010299"/>
            <a:ext cx="1348335" cy="1071087"/>
            <a:chOff x="343445" y="291733"/>
            <a:chExt cx="1348335" cy="1071087"/>
          </a:xfrm>
        </p:grpSpPr>
        <p:cxnSp>
          <p:nvCxnSpPr>
            <p:cNvPr id="6" name="Google Shape;14997;p49">
              <a:extLst>
                <a:ext uri="{FF2B5EF4-FFF2-40B4-BE49-F238E27FC236}">
                  <a16:creationId xmlns:a16="http://schemas.microsoft.com/office/drawing/2014/main" id="{D7A5E998-1AAF-48A2-83CA-6E609411AEEC}"/>
                </a:ext>
              </a:extLst>
            </p:cNvPr>
            <p:cNvCxnSpPr/>
            <p:nvPr/>
          </p:nvCxnSpPr>
          <p:spPr>
            <a:xfrm flipH="1">
              <a:off x="564606" y="847494"/>
              <a:ext cx="477900" cy="99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14998;p49">
              <a:extLst>
                <a:ext uri="{FF2B5EF4-FFF2-40B4-BE49-F238E27FC236}">
                  <a16:creationId xmlns:a16="http://schemas.microsoft.com/office/drawing/2014/main" id="{FF2F6BE2-20F4-460A-93B6-EAEB6A302273}"/>
                </a:ext>
              </a:extLst>
            </p:cNvPr>
            <p:cNvCxnSpPr>
              <a:stCxn id="19" idx="6"/>
            </p:cNvCxnSpPr>
            <p:nvPr/>
          </p:nvCxnSpPr>
          <p:spPr>
            <a:xfrm flipH="1">
              <a:off x="439918" y="1041721"/>
              <a:ext cx="52200" cy="174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" name="Google Shape;15000;p49">
              <a:extLst>
                <a:ext uri="{FF2B5EF4-FFF2-40B4-BE49-F238E27FC236}">
                  <a16:creationId xmlns:a16="http://schemas.microsoft.com/office/drawing/2014/main" id="{549C56EB-ABD8-41EF-B1C4-CEBA05C459A4}"/>
                </a:ext>
              </a:extLst>
            </p:cNvPr>
            <p:cNvGrpSpPr/>
            <p:nvPr/>
          </p:nvGrpSpPr>
          <p:grpSpPr>
            <a:xfrm rot="5400000">
              <a:off x="752644" y="639830"/>
              <a:ext cx="530713" cy="530713"/>
              <a:chOff x="6804422" y="-316297"/>
              <a:chExt cx="252600" cy="252600"/>
            </a:xfrm>
          </p:grpSpPr>
          <p:sp>
            <p:nvSpPr>
              <p:cNvPr id="23" name="Google Shape;15001;p49">
                <a:extLst>
                  <a:ext uri="{FF2B5EF4-FFF2-40B4-BE49-F238E27FC236}">
                    <a16:creationId xmlns:a16="http://schemas.microsoft.com/office/drawing/2014/main" id="{0699FB90-7DBC-4C43-B98C-451D328A405F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" name="Google Shape;15002;p49">
                <a:extLst>
                  <a:ext uri="{FF2B5EF4-FFF2-40B4-BE49-F238E27FC236}">
                    <a16:creationId xmlns:a16="http://schemas.microsoft.com/office/drawing/2014/main" id="{EDB422A3-66EC-406E-9EC6-9621A317BD16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5003;p49">
              <a:extLst>
                <a:ext uri="{FF2B5EF4-FFF2-40B4-BE49-F238E27FC236}">
                  <a16:creationId xmlns:a16="http://schemas.microsoft.com/office/drawing/2014/main" id="{5078CEB3-94A3-41DA-8EA6-8D6A31F0E4B2}"/>
                </a:ext>
              </a:extLst>
            </p:cNvPr>
            <p:cNvGrpSpPr/>
            <p:nvPr/>
          </p:nvGrpSpPr>
          <p:grpSpPr>
            <a:xfrm rot="5400000">
              <a:off x="343445" y="1149300"/>
              <a:ext cx="192600" cy="192600"/>
              <a:chOff x="7291941" y="112804"/>
              <a:chExt cx="192600" cy="192600"/>
            </a:xfrm>
          </p:grpSpPr>
          <p:sp>
            <p:nvSpPr>
              <p:cNvPr id="21" name="Google Shape;15004;p49">
                <a:extLst>
                  <a:ext uri="{FF2B5EF4-FFF2-40B4-BE49-F238E27FC236}">
                    <a16:creationId xmlns:a16="http://schemas.microsoft.com/office/drawing/2014/main" id="{0CCC90CB-848F-4B5B-AC64-589EC0468BC0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5005;p49">
                <a:extLst>
                  <a:ext uri="{FF2B5EF4-FFF2-40B4-BE49-F238E27FC236}">
                    <a16:creationId xmlns:a16="http://schemas.microsoft.com/office/drawing/2014/main" id="{A262F598-6DC0-417D-9476-8222C08A4E43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15006;p49">
              <a:extLst>
                <a:ext uri="{FF2B5EF4-FFF2-40B4-BE49-F238E27FC236}">
                  <a16:creationId xmlns:a16="http://schemas.microsoft.com/office/drawing/2014/main" id="{0CB121C8-3D45-41E6-910E-26E058B4BEEC}"/>
                </a:ext>
              </a:extLst>
            </p:cNvPr>
            <p:cNvGrpSpPr/>
            <p:nvPr/>
          </p:nvGrpSpPr>
          <p:grpSpPr>
            <a:xfrm rot="5400000">
              <a:off x="406618" y="826471"/>
              <a:ext cx="259500" cy="259500"/>
              <a:chOff x="6969112" y="-17269"/>
              <a:chExt cx="259500" cy="259500"/>
            </a:xfrm>
          </p:grpSpPr>
          <p:sp>
            <p:nvSpPr>
              <p:cNvPr id="19" name="Google Shape;14999;p49">
                <a:extLst>
                  <a:ext uri="{FF2B5EF4-FFF2-40B4-BE49-F238E27FC236}">
                    <a16:creationId xmlns:a16="http://schemas.microsoft.com/office/drawing/2014/main" id="{3BA77F74-CF7F-4D9D-96F8-693FCCDC8C64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5007;p49">
                <a:extLst>
                  <a:ext uri="{FF2B5EF4-FFF2-40B4-BE49-F238E27FC236}">
                    <a16:creationId xmlns:a16="http://schemas.microsoft.com/office/drawing/2014/main" id="{B89D2E3B-3605-454F-BF26-3A6D0597CF7C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5008;p49">
              <a:extLst>
                <a:ext uri="{FF2B5EF4-FFF2-40B4-BE49-F238E27FC236}">
                  <a16:creationId xmlns:a16="http://schemas.microsoft.com/office/drawing/2014/main" id="{4825E115-4553-4203-9AA4-567A0D9AB04D}"/>
                </a:ext>
              </a:extLst>
            </p:cNvPr>
            <p:cNvGrpSpPr/>
            <p:nvPr/>
          </p:nvGrpSpPr>
          <p:grpSpPr>
            <a:xfrm rot="5400000">
              <a:off x="1325788" y="996827"/>
              <a:ext cx="365992" cy="365992"/>
              <a:chOff x="6804422" y="-316297"/>
              <a:chExt cx="252600" cy="252600"/>
            </a:xfrm>
          </p:grpSpPr>
          <p:sp>
            <p:nvSpPr>
              <p:cNvPr id="17" name="Google Shape;15009;p49">
                <a:extLst>
                  <a:ext uri="{FF2B5EF4-FFF2-40B4-BE49-F238E27FC236}">
                    <a16:creationId xmlns:a16="http://schemas.microsoft.com/office/drawing/2014/main" id="{584D1F25-B9BC-4089-8F05-D4EB4120655D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5010;p49">
                <a:extLst>
                  <a:ext uri="{FF2B5EF4-FFF2-40B4-BE49-F238E27FC236}">
                    <a16:creationId xmlns:a16="http://schemas.microsoft.com/office/drawing/2014/main" id="{C2CF13B3-9C2A-440E-992C-57035FB23AA7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" name="Google Shape;15011;p49">
              <a:extLst>
                <a:ext uri="{FF2B5EF4-FFF2-40B4-BE49-F238E27FC236}">
                  <a16:creationId xmlns:a16="http://schemas.microsoft.com/office/drawing/2014/main" id="{AACADDAD-4971-4344-A604-EDAA044F49DA}"/>
                </a:ext>
              </a:extLst>
            </p:cNvPr>
            <p:cNvCxnSpPr>
              <a:stCxn id="23" idx="0"/>
              <a:endCxn id="17" idx="4"/>
            </p:cNvCxnSpPr>
            <p:nvPr/>
          </p:nvCxnSpPr>
          <p:spPr>
            <a:xfrm>
              <a:off x="1204569" y="983974"/>
              <a:ext cx="175500" cy="141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" name="Google Shape;15012;p49">
              <a:extLst>
                <a:ext uri="{FF2B5EF4-FFF2-40B4-BE49-F238E27FC236}">
                  <a16:creationId xmlns:a16="http://schemas.microsoft.com/office/drawing/2014/main" id="{874DC88D-5775-4FD1-A184-95EA6EE36C1E}"/>
                </a:ext>
              </a:extLst>
            </p:cNvPr>
            <p:cNvGrpSpPr/>
            <p:nvPr/>
          </p:nvGrpSpPr>
          <p:grpSpPr>
            <a:xfrm rot="5400000">
              <a:off x="1055529" y="291733"/>
              <a:ext cx="274500" cy="274500"/>
              <a:chOff x="6804422" y="-316297"/>
              <a:chExt cx="252600" cy="252600"/>
            </a:xfrm>
          </p:grpSpPr>
          <p:sp>
            <p:nvSpPr>
              <p:cNvPr id="15" name="Google Shape;15013;p49">
                <a:extLst>
                  <a:ext uri="{FF2B5EF4-FFF2-40B4-BE49-F238E27FC236}">
                    <a16:creationId xmlns:a16="http://schemas.microsoft.com/office/drawing/2014/main" id="{ED12D4F6-7A33-4787-8177-4FEA38D42352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5014;p49">
                <a:extLst>
                  <a:ext uri="{FF2B5EF4-FFF2-40B4-BE49-F238E27FC236}">
                    <a16:creationId xmlns:a16="http://schemas.microsoft.com/office/drawing/2014/main" id="{5F919850-A7B2-4AB1-9F9B-43B354FBEBDF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" name="Google Shape;15015;p49">
              <a:extLst>
                <a:ext uri="{FF2B5EF4-FFF2-40B4-BE49-F238E27FC236}">
                  <a16:creationId xmlns:a16="http://schemas.microsoft.com/office/drawing/2014/main" id="{AA37BB3E-02E0-44AF-AB3E-3A3DAC676C69}"/>
                </a:ext>
              </a:extLst>
            </p:cNvPr>
            <p:cNvCxnSpPr>
              <a:stCxn id="23" idx="2"/>
              <a:endCxn id="15" idx="6"/>
            </p:cNvCxnSpPr>
            <p:nvPr/>
          </p:nvCxnSpPr>
          <p:spPr>
            <a:xfrm rot="10800000" flipH="1">
              <a:off x="1096788" y="525417"/>
              <a:ext cx="55200" cy="19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" name="Google Shape;14994;p49">
            <a:extLst>
              <a:ext uri="{FF2B5EF4-FFF2-40B4-BE49-F238E27FC236}">
                <a16:creationId xmlns:a16="http://schemas.microsoft.com/office/drawing/2014/main" id="{01A857C2-9743-4402-B7AB-E785A36080E2}"/>
              </a:ext>
            </a:extLst>
          </p:cNvPr>
          <p:cNvSpPr txBox="1">
            <a:spLocks/>
          </p:cNvSpPr>
          <p:nvPr/>
        </p:nvSpPr>
        <p:spPr>
          <a:xfrm>
            <a:off x="1969910" y="2778259"/>
            <a:ext cx="5669400" cy="77730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0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ar-OM" sz="2400" b="1" dirty="0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الخصائص الفيزيائية </a:t>
            </a:r>
            <a:r>
              <a:rPr lang="ar-OM" sz="2400" b="1" dirty="0" err="1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للتريتيوم</a:t>
            </a:r>
            <a:r>
              <a:rPr lang="ar-OM" sz="2400" b="1" dirty="0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والكربون_14</a:t>
            </a:r>
          </a:p>
        </p:txBody>
      </p:sp>
      <p:sp>
        <p:nvSpPr>
          <p:cNvPr id="26" name="Google Shape;14995;p49">
            <a:extLst>
              <a:ext uri="{FF2B5EF4-FFF2-40B4-BE49-F238E27FC236}">
                <a16:creationId xmlns:a16="http://schemas.microsoft.com/office/drawing/2014/main" id="{1CDE82F1-B189-4A37-9549-1F5CC606ECD9}"/>
              </a:ext>
            </a:extLst>
          </p:cNvPr>
          <p:cNvSpPr txBox="1">
            <a:spLocks/>
          </p:cNvSpPr>
          <p:nvPr/>
        </p:nvSpPr>
        <p:spPr>
          <a:xfrm>
            <a:off x="1969910" y="3555559"/>
            <a:ext cx="5669400" cy="1185424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/>
            <a:r>
              <a:rPr lang="ar-OM" dirty="0">
                <a:latin typeface="Dubai" panose="020B0503030403030204" pitchFamily="34" charset="-78"/>
                <a:cs typeface="Dubai" panose="020B0503030403030204" pitchFamily="34" charset="-78"/>
              </a:rPr>
              <a:t>يعتبران نظيران مشعان . ويسهم عدم التوازن بين النيترونات والبروتونات الموجودة في كل منهما في جعلهما غير مستقرين , فتنشطر نواتهما تلقائيا (ويتم دون توفر طاقة خارجية) </a:t>
            </a:r>
            <a:r>
              <a:rPr lang="ar-OM" dirty="0" err="1">
                <a:latin typeface="Dubai" panose="020B0503030403030204" pitchFamily="34" charset="-78"/>
                <a:cs typeface="Dubai" panose="020B0503030403030204" pitchFamily="34" charset="-78"/>
              </a:rPr>
              <a:t>وتتطق</a:t>
            </a:r>
            <a:r>
              <a:rPr lang="ar-OM" dirty="0">
                <a:latin typeface="Dubai" panose="020B0503030403030204" pitchFamily="34" charset="-78"/>
                <a:cs typeface="Dubai" panose="020B0503030403030204" pitchFamily="34" charset="-78"/>
              </a:rPr>
              <a:t> أنواع مختلفة من الإشعاع. يسمى هذا النوع من النظائر (النظائر المشعة).</a:t>
            </a:r>
          </a:p>
        </p:txBody>
      </p:sp>
    </p:spTree>
    <p:extLst>
      <p:ext uri="{BB962C8B-B14F-4D97-AF65-F5344CB8AC3E}">
        <p14:creationId xmlns:p14="http://schemas.microsoft.com/office/powerpoint/2010/main" val="2460483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4686;p43">
            <a:extLst>
              <a:ext uri="{FF2B5EF4-FFF2-40B4-BE49-F238E27FC236}">
                <a16:creationId xmlns:a16="http://schemas.microsoft.com/office/drawing/2014/main" id="{3AF4E3FD-58E3-4589-AED1-AEE270077A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1371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نظائر بعض العناصر</a:t>
            </a:r>
            <a:endParaRPr dirty="0"/>
          </a:p>
        </p:txBody>
      </p:sp>
      <p:grpSp>
        <p:nvGrpSpPr>
          <p:cNvPr id="20" name="Google Shape;14689;p43">
            <a:extLst>
              <a:ext uri="{FF2B5EF4-FFF2-40B4-BE49-F238E27FC236}">
                <a16:creationId xmlns:a16="http://schemas.microsoft.com/office/drawing/2014/main" id="{0DDE7ACC-DCA9-4B6F-A9DB-31684565B524}"/>
              </a:ext>
            </a:extLst>
          </p:cNvPr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21" name="Google Shape;14690;p43">
              <a:extLst>
                <a:ext uri="{FF2B5EF4-FFF2-40B4-BE49-F238E27FC236}">
                  <a16:creationId xmlns:a16="http://schemas.microsoft.com/office/drawing/2014/main" id="{D950E332-3A46-4C1F-AF8A-7C1970A375A4}"/>
                </a:ext>
              </a:extLst>
            </p:cNvPr>
            <p:cNvCxnSpPr>
              <a:stCxn id="26" idx="6"/>
              <a:endCxn id="28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2" name="Google Shape;14693;p43">
              <a:extLst>
                <a:ext uri="{FF2B5EF4-FFF2-40B4-BE49-F238E27FC236}">
                  <a16:creationId xmlns:a16="http://schemas.microsoft.com/office/drawing/2014/main" id="{A33464BD-772B-4B37-9E97-4AC59486A1AE}"/>
                </a:ext>
              </a:extLst>
            </p:cNvPr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30" name="Google Shape;14694;p43">
                <a:extLst>
                  <a:ext uri="{FF2B5EF4-FFF2-40B4-BE49-F238E27FC236}">
                    <a16:creationId xmlns:a16="http://schemas.microsoft.com/office/drawing/2014/main" id="{AE557FB0-D192-4299-87D3-0553BEC158A7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4695;p43">
                <a:extLst>
                  <a:ext uri="{FF2B5EF4-FFF2-40B4-BE49-F238E27FC236}">
                    <a16:creationId xmlns:a16="http://schemas.microsoft.com/office/drawing/2014/main" id="{687A9E3B-210F-46A2-AB4E-E14F8D563F71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14696;p43">
              <a:extLst>
                <a:ext uri="{FF2B5EF4-FFF2-40B4-BE49-F238E27FC236}">
                  <a16:creationId xmlns:a16="http://schemas.microsoft.com/office/drawing/2014/main" id="{7FAD882B-E02D-49F7-BAA4-3C0A1BB48AE1}"/>
                </a:ext>
              </a:extLst>
            </p:cNvPr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28" name="Google Shape;14692;p43">
                <a:extLst>
                  <a:ext uri="{FF2B5EF4-FFF2-40B4-BE49-F238E27FC236}">
                    <a16:creationId xmlns:a16="http://schemas.microsoft.com/office/drawing/2014/main" id="{7750D714-D0B5-499A-84F8-0ADA2390E9CF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4697;p43">
                <a:extLst>
                  <a:ext uri="{FF2B5EF4-FFF2-40B4-BE49-F238E27FC236}">
                    <a16:creationId xmlns:a16="http://schemas.microsoft.com/office/drawing/2014/main" id="{571BEC1A-36F8-420D-8C3C-CE0BD75C0D44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14698;p43">
              <a:extLst>
                <a:ext uri="{FF2B5EF4-FFF2-40B4-BE49-F238E27FC236}">
                  <a16:creationId xmlns:a16="http://schemas.microsoft.com/office/drawing/2014/main" id="{43720CE5-FB12-4DD8-9965-023808C05819}"/>
                </a:ext>
              </a:extLst>
            </p:cNvPr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26" name="Google Shape;14691;p43">
                <a:extLst>
                  <a:ext uri="{FF2B5EF4-FFF2-40B4-BE49-F238E27FC236}">
                    <a16:creationId xmlns:a16="http://schemas.microsoft.com/office/drawing/2014/main" id="{A7386DA9-83F2-41A4-A2D5-2287C203F638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4699;p43">
                <a:extLst>
                  <a:ext uri="{FF2B5EF4-FFF2-40B4-BE49-F238E27FC236}">
                    <a16:creationId xmlns:a16="http://schemas.microsoft.com/office/drawing/2014/main" id="{AF4078D3-66E0-4FF6-8D4F-CD7F6699DFF5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5" name="Google Shape;14700;p43">
              <a:extLst>
                <a:ext uri="{FF2B5EF4-FFF2-40B4-BE49-F238E27FC236}">
                  <a16:creationId xmlns:a16="http://schemas.microsoft.com/office/drawing/2014/main" id="{647D4AA0-4C28-44F2-9D97-90C43C4C1FAD}"/>
                </a:ext>
              </a:extLst>
            </p:cNvPr>
            <p:cNvCxnSpPr>
              <a:stCxn id="30" idx="3"/>
              <a:endCxn id="26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4AE44325-4602-4294-AAA3-2CE4A38F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80" y="1210837"/>
            <a:ext cx="6985590" cy="364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7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633;p41">
            <a:extLst>
              <a:ext uri="{FF2B5EF4-FFF2-40B4-BE49-F238E27FC236}">
                <a16:creationId xmlns:a16="http://schemas.microsoft.com/office/drawing/2014/main" id="{F8B4F915-165F-4BA9-BAA4-0551351B58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3500" y="1210875"/>
            <a:ext cx="6057000" cy="7388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 dirty="0">
                <a:solidFill>
                  <a:schemeClr val="accent1"/>
                </a:solidFill>
              </a:rPr>
              <a:t>ملخص العلماء لتركيب الذري</a:t>
            </a:r>
            <a:endParaRPr sz="2800" b="1" dirty="0">
              <a:solidFill>
                <a:schemeClr val="accent1"/>
              </a:solidFill>
            </a:endParaRPr>
          </a:p>
        </p:txBody>
      </p:sp>
      <p:sp>
        <p:nvSpPr>
          <p:cNvPr id="4" name="Google Shape;14634;p41">
            <a:extLst>
              <a:ext uri="{FF2B5EF4-FFF2-40B4-BE49-F238E27FC236}">
                <a16:creationId xmlns:a16="http://schemas.microsoft.com/office/drawing/2014/main" id="{D8F50E1C-F187-4DBD-B18A-732396A65E36}"/>
              </a:ext>
            </a:extLst>
          </p:cNvPr>
          <p:cNvSpPr txBox="1">
            <a:spLocks/>
          </p:cNvSpPr>
          <p:nvPr/>
        </p:nvSpPr>
        <p:spPr>
          <a:xfrm>
            <a:off x="1543500" y="1949684"/>
            <a:ext cx="6057000" cy="1943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OM" sz="1800" b="1" dirty="0">
                <a:latin typeface="Dubai" panose="020B0503030403030204" pitchFamily="34" charset="-78"/>
                <a:cs typeface="Dubai" panose="020B0503030403030204" pitchFamily="34" charset="-78"/>
              </a:rPr>
              <a:t>1) تقع النواة في مركز الذرة.</a:t>
            </a:r>
          </a:p>
          <a:p>
            <a:pPr algn="ctr"/>
            <a:r>
              <a:rPr lang="ar-OM" sz="1800" b="1" dirty="0">
                <a:latin typeface="Dubai" panose="020B0503030403030204" pitchFamily="34" charset="-78"/>
                <a:cs typeface="Dubai" panose="020B0503030403030204" pitchFamily="34" charset="-78"/>
              </a:rPr>
              <a:t>2) تم اكتشاف النيترونات في عام 1932م</a:t>
            </a:r>
          </a:p>
          <a:p>
            <a:pPr algn="ctr"/>
            <a:r>
              <a:rPr lang="ar-OM" sz="1800" b="1" dirty="0">
                <a:latin typeface="Dubai" panose="020B0503030403030204" pitchFamily="34" charset="-78"/>
                <a:cs typeface="Dubai" panose="020B0503030403030204" pitchFamily="34" charset="-78"/>
              </a:rPr>
              <a:t>3) الذرات تتكون من ثلاث جسيمات (البروتونات , والنيترونات , والإلكترونات).</a:t>
            </a:r>
          </a:p>
          <a:p>
            <a:pPr algn="ctr"/>
            <a:endParaRPr lang="en-US" sz="18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5" name="Google Shape;14635;p41">
            <a:extLst>
              <a:ext uri="{FF2B5EF4-FFF2-40B4-BE49-F238E27FC236}">
                <a16:creationId xmlns:a16="http://schemas.microsoft.com/office/drawing/2014/main" id="{7C3849EA-892E-40F4-A96F-58C6D1E6708F}"/>
              </a:ext>
            </a:extLst>
          </p:cNvPr>
          <p:cNvGrpSpPr/>
          <p:nvPr/>
        </p:nvGrpSpPr>
        <p:grpSpPr>
          <a:xfrm rot="3962041">
            <a:off x="6926322" y="834348"/>
            <a:ext cx="1348354" cy="1071102"/>
            <a:chOff x="343445" y="291733"/>
            <a:chExt cx="1348335" cy="1071087"/>
          </a:xfrm>
        </p:grpSpPr>
        <p:cxnSp>
          <p:nvCxnSpPr>
            <p:cNvPr id="6" name="Google Shape;14636;p41">
              <a:extLst>
                <a:ext uri="{FF2B5EF4-FFF2-40B4-BE49-F238E27FC236}">
                  <a16:creationId xmlns:a16="http://schemas.microsoft.com/office/drawing/2014/main" id="{85D688D3-F0A8-4A1A-AC23-EA422236B4B5}"/>
                </a:ext>
              </a:extLst>
            </p:cNvPr>
            <p:cNvCxnSpPr/>
            <p:nvPr/>
          </p:nvCxnSpPr>
          <p:spPr>
            <a:xfrm rot="900154" flipH="1">
              <a:off x="585679" y="787336"/>
              <a:ext cx="435753" cy="21991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14637;p41">
              <a:extLst>
                <a:ext uri="{FF2B5EF4-FFF2-40B4-BE49-F238E27FC236}">
                  <a16:creationId xmlns:a16="http://schemas.microsoft.com/office/drawing/2014/main" id="{0516E92C-6BE8-44F8-A963-D3B85A00EB3B}"/>
                </a:ext>
              </a:extLst>
            </p:cNvPr>
            <p:cNvCxnSpPr>
              <a:stCxn id="19" idx="6"/>
            </p:cNvCxnSpPr>
            <p:nvPr/>
          </p:nvCxnSpPr>
          <p:spPr>
            <a:xfrm rot="-3962251" flipH="1">
              <a:off x="375751" y="1117375"/>
              <a:ext cx="180234" cy="226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" name="Google Shape;14639;p41">
              <a:extLst>
                <a:ext uri="{FF2B5EF4-FFF2-40B4-BE49-F238E27FC236}">
                  <a16:creationId xmlns:a16="http://schemas.microsoft.com/office/drawing/2014/main" id="{E9B8E008-68D2-4203-B0DF-9DDD55D68922}"/>
                </a:ext>
              </a:extLst>
            </p:cNvPr>
            <p:cNvGrpSpPr/>
            <p:nvPr/>
          </p:nvGrpSpPr>
          <p:grpSpPr>
            <a:xfrm rot="5400000">
              <a:off x="752644" y="639830"/>
              <a:ext cx="530713" cy="530713"/>
              <a:chOff x="6804422" y="-316297"/>
              <a:chExt cx="252600" cy="252600"/>
            </a:xfrm>
          </p:grpSpPr>
          <p:sp>
            <p:nvSpPr>
              <p:cNvPr id="23" name="Google Shape;14640;p41">
                <a:extLst>
                  <a:ext uri="{FF2B5EF4-FFF2-40B4-BE49-F238E27FC236}">
                    <a16:creationId xmlns:a16="http://schemas.microsoft.com/office/drawing/2014/main" id="{AC7501D2-F688-4806-95DC-7C290CB357D8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4641;p41">
                <a:extLst>
                  <a:ext uri="{FF2B5EF4-FFF2-40B4-BE49-F238E27FC236}">
                    <a16:creationId xmlns:a16="http://schemas.microsoft.com/office/drawing/2014/main" id="{1C49A102-298E-4019-843D-6A7A776F86DD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4642;p41">
              <a:extLst>
                <a:ext uri="{FF2B5EF4-FFF2-40B4-BE49-F238E27FC236}">
                  <a16:creationId xmlns:a16="http://schemas.microsoft.com/office/drawing/2014/main" id="{16DD300E-349B-4F6F-98D4-94CD2E3D6FA1}"/>
                </a:ext>
              </a:extLst>
            </p:cNvPr>
            <p:cNvGrpSpPr/>
            <p:nvPr/>
          </p:nvGrpSpPr>
          <p:grpSpPr>
            <a:xfrm rot="5400000">
              <a:off x="343445" y="1149300"/>
              <a:ext cx="192600" cy="192600"/>
              <a:chOff x="7291941" y="112804"/>
              <a:chExt cx="192600" cy="192600"/>
            </a:xfrm>
          </p:grpSpPr>
          <p:sp>
            <p:nvSpPr>
              <p:cNvPr id="21" name="Google Shape;14643;p41">
                <a:extLst>
                  <a:ext uri="{FF2B5EF4-FFF2-40B4-BE49-F238E27FC236}">
                    <a16:creationId xmlns:a16="http://schemas.microsoft.com/office/drawing/2014/main" id="{69467A65-11DE-4296-8E9D-77A00B60C6EC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4644;p41">
                <a:extLst>
                  <a:ext uri="{FF2B5EF4-FFF2-40B4-BE49-F238E27FC236}">
                    <a16:creationId xmlns:a16="http://schemas.microsoft.com/office/drawing/2014/main" id="{B6FF5AC6-DF94-46B7-926D-24355A7397EC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14645;p41">
              <a:extLst>
                <a:ext uri="{FF2B5EF4-FFF2-40B4-BE49-F238E27FC236}">
                  <a16:creationId xmlns:a16="http://schemas.microsoft.com/office/drawing/2014/main" id="{31A8A34C-13CE-4B2B-9FF2-BC4CD02897B7}"/>
                </a:ext>
              </a:extLst>
            </p:cNvPr>
            <p:cNvGrpSpPr/>
            <p:nvPr/>
          </p:nvGrpSpPr>
          <p:grpSpPr>
            <a:xfrm rot="5400000">
              <a:off x="406618" y="826471"/>
              <a:ext cx="259500" cy="259500"/>
              <a:chOff x="6969112" y="-17269"/>
              <a:chExt cx="259500" cy="259500"/>
            </a:xfrm>
          </p:grpSpPr>
          <p:sp>
            <p:nvSpPr>
              <p:cNvPr id="19" name="Google Shape;14638;p41">
                <a:extLst>
                  <a:ext uri="{FF2B5EF4-FFF2-40B4-BE49-F238E27FC236}">
                    <a16:creationId xmlns:a16="http://schemas.microsoft.com/office/drawing/2014/main" id="{6EE8D43C-28D9-4A3B-B7A5-CFB3403D95DE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4646;p41">
                <a:extLst>
                  <a:ext uri="{FF2B5EF4-FFF2-40B4-BE49-F238E27FC236}">
                    <a16:creationId xmlns:a16="http://schemas.microsoft.com/office/drawing/2014/main" id="{98E16984-3EAD-403C-803B-5AF2B99DAAA4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4647;p41">
              <a:extLst>
                <a:ext uri="{FF2B5EF4-FFF2-40B4-BE49-F238E27FC236}">
                  <a16:creationId xmlns:a16="http://schemas.microsoft.com/office/drawing/2014/main" id="{D6E84EDE-4134-4915-A7F0-20A55ED2C832}"/>
                </a:ext>
              </a:extLst>
            </p:cNvPr>
            <p:cNvGrpSpPr/>
            <p:nvPr/>
          </p:nvGrpSpPr>
          <p:grpSpPr>
            <a:xfrm rot="5400000">
              <a:off x="1325788" y="996827"/>
              <a:ext cx="365992" cy="365992"/>
              <a:chOff x="6804422" y="-316297"/>
              <a:chExt cx="252600" cy="252600"/>
            </a:xfrm>
          </p:grpSpPr>
          <p:sp>
            <p:nvSpPr>
              <p:cNvPr id="17" name="Google Shape;14648;p41">
                <a:extLst>
                  <a:ext uri="{FF2B5EF4-FFF2-40B4-BE49-F238E27FC236}">
                    <a16:creationId xmlns:a16="http://schemas.microsoft.com/office/drawing/2014/main" id="{28142B06-1DB4-488F-8F87-E878080753DE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4649;p41">
                <a:extLst>
                  <a:ext uri="{FF2B5EF4-FFF2-40B4-BE49-F238E27FC236}">
                    <a16:creationId xmlns:a16="http://schemas.microsoft.com/office/drawing/2014/main" id="{8B474766-12BE-4926-8A16-FF5414BB87B2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" name="Google Shape;14650;p41">
              <a:extLst>
                <a:ext uri="{FF2B5EF4-FFF2-40B4-BE49-F238E27FC236}">
                  <a16:creationId xmlns:a16="http://schemas.microsoft.com/office/drawing/2014/main" id="{047A0979-301C-47FB-BACB-D8D54BED79D4}"/>
                </a:ext>
              </a:extLst>
            </p:cNvPr>
            <p:cNvCxnSpPr>
              <a:stCxn id="23" idx="0"/>
              <a:endCxn id="17" idx="4"/>
            </p:cNvCxnSpPr>
            <p:nvPr/>
          </p:nvCxnSpPr>
          <p:spPr>
            <a:xfrm rot="-3956848" flipH="1">
              <a:off x="1263244" y="945787"/>
              <a:ext cx="58149" cy="21797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" name="Google Shape;14651;p41">
              <a:extLst>
                <a:ext uri="{FF2B5EF4-FFF2-40B4-BE49-F238E27FC236}">
                  <a16:creationId xmlns:a16="http://schemas.microsoft.com/office/drawing/2014/main" id="{E72C5A7F-36C9-4B8A-BA63-6BA1C98A85C6}"/>
                </a:ext>
              </a:extLst>
            </p:cNvPr>
            <p:cNvGrpSpPr/>
            <p:nvPr/>
          </p:nvGrpSpPr>
          <p:grpSpPr>
            <a:xfrm rot="5400000">
              <a:off x="1055529" y="291733"/>
              <a:ext cx="274500" cy="274500"/>
              <a:chOff x="6804422" y="-316297"/>
              <a:chExt cx="252600" cy="252600"/>
            </a:xfrm>
          </p:grpSpPr>
          <p:sp>
            <p:nvSpPr>
              <p:cNvPr id="15" name="Google Shape;14652;p41">
                <a:extLst>
                  <a:ext uri="{FF2B5EF4-FFF2-40B4-BE49-F238E27FC236}">
                    <a16:creationId xmlns:a16="http://schemas.microsoft.com/office/drawing/2014/main" id="{787C69B0-0ACE-4C38-B159-22F1BD1E23EE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4653;p41">
                <a:extLst>
                  <a:ext uri="{FF2B5EF4-FFF2-40B4-BE49-F238E27FC236}">
                    <a16:creationId xmlns:a16="http://schemas.microsoft.com/office/drawing/2014/main" id="{96C578AA-BCFB-4F85-B346-8EA059FBAC0C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" name="Google Shape;14654;p41">
              <a:extLst>
                <a:ext uri="{FF2B5EF4-FFF2-40B4-BE49-F238E27FC236}">
                  <a16:creationId xmlns:a16="http://schemas.microsoft.com/office/drawing/2014/main" id="{A4D65EEE-497A-4D38-B915-16088337B5A4}"/>
                </a:ext>
              </a:extLst>
            </p:cNvPr>
            <p:cNvCxnSpPr>
              <a:stCxn id="23" idx="2"/>
              <a:endCxn id="15" idx="6"/>
            </p:cNvCxnSpPr>
            <p:nvPr/>
          </p:nvCxnSpPr>
          <p:spPr>
            <a:xfrm rot="6836170" flipH="1">
              <a:off x="1024934" y="608051"/>
              <a:ext cx="198906" cy="2793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" name="Google Shape;14635;p41">
            <a:extLst>
              <a:ext uri="{FF2B5EF4-FFF2-40B4-BE49-F238E27FC236}">
                <a16:creationId xmlns:a16="http://schemas.microsoft.com/office/drawing/2014/main" id="{24E4CD8C-18E4-4B19-A223-2537B0D6F59D}"/>
              </a:ext>
            </a:extLst>
          </p:cNvPr>
          <p:cNvGrpSpPr/>
          <p:nvPr/>
        </p:nvGrpSpPr>
        <p:grpSpPr>
          <a:xfrm rot="15527657">
            <a:off x="849712" y="3298946"/>
            <a:ext cx="1348354" cy="1071102"/>
            <a:chOff x="343445" y="291733"/>
            <a:chExt cx="1348335" cy="1071087"/>
          </a:xfrm>
        </p:grpSpPr>
        <p:cxnSp>
          <p:nvCxnSpPr>
            <p:cNvPr id="26" name="Google Shape;14636;p41">
              <a:extLst>
                <a:ext uri="{FF2B5EF4-FFF2-40B4-BE49-F238E27FC236}">
                  <a16:creationId xmlns:a16="http://schemas.microsoft.com/office/drawing/2014/main" id="{83EA1F0B-06C9-4C96-A944-665450DD99E2}"/>
                </a:ext>
              </a:extLst>
            </p:cNvPr>
            <p:cNvCxnSpPr/>
            <p:nvPr/>
          </p:nvCxnSpPr>
          <p:spPr>
            <a:xfrm rot="900154" flipH="1">
              <a:off x="585679" y="787336"/>
              <a:ext cx="435753" cy="21991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14637;p41">
              <a:extLst>
                <a:ext uri="{FF2B5EF4-FFF2-40B4-BE49-F238E27FC236}">
                  <a16:creationId xmlns:a16="http://schemas.microsoft.com/office/drawing/2014/main" id="{9AB0BD3D-BC2D-43D0-B9AD-C4E23B504E97}"/>
                </a:ext>
              </a:extLst>
            </p:cNvPr>
            <p:cNvCxnSpPr>
              <a:stCxn id="39" idx="6"/>
            </p:cNvCxnSpPr>
            <p:nvPr/>
          </p:nvCxnSpPr>
          <p:spPr>
            <a:xfrm rot="-3962251" flipH="1">
              <a:off x="375751" y="1117375"/>
              <a:ext cx="180234" cy="226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8" name="Google Shape;14639;p41">
              <a:extLst>
                <a:ext uri="{FF2B5EF4-FFF2-40B4-BE49-F238E27FC236}">
                  <a16:creationId xmlns:a16="http://schemas.microsoft.com/office/drawing/2014/main" id="{1AE57534-2CA2-47E9-B2B5-EF85E73B0FF4}"/>
                </a:ext>
              </a:extLst>
            </p:cNvPr>
            <p:cNvGrpSpPr/>
            <p:nvPr/>
          </p:nvGrpSpPr>
          <p:grpSpPr>
            <a:xfrm rot="5400000">
              <a:off x="752644" y="639830"/>
              <a:ext cx="530713" cy="530713"/>
              <a:chOff x="6804422" y="-316297"/>
              <a:chExt cx="252600" cy="252600"/>
            </a:xfrm>
          </p:grpSpPr>
          <p:sp>
            <p:nvSpPr>
              <p:cNvPr id="43" name="Google Shape;14640;p41">
                <a:extLst>
                  <a:ext uri="{FF2B5EF4-FFF2-40B4-BE49-F238E27FC236}">
                    <a16:creationId xmlns:a16="http://schemas.microsoft.com/office/drawing/2014/main" id="{F373DEB6-8B08-4C52-AC0A-939B35F7281B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641;p41">
                <a:extLst>
                  <a:ext uri="{FF2B5EF4-FFF2-40B4-BE49-F238E27FC236}">
                    <a16:creationId xmlns:a16="http://schemas.microsoft.com/office/drawing/2014/main" id="{53B831B8-4800-4376-BBC7-DDCD8FC14D4C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14642;p41">
              <a:extLst>
                <a:ext uri="{FF2B5EF4-FFF2-40B4-BE49-F238E27FC236}">
                  <a16:creationId xmlns:a16="http://schemas.microsoft.com/office/drawing/2014/main" id="{BCDCC51D-42B6-4E19-9AFB-FCAE7B93B49D}"/>
                </a:ext>
              </a:extLst>
            </p:cNvPr>
            <p:cNvGrpSpPr/>
            <p:nvPr/>
          </p:nvGrpSpPr>
          <p:grpSpPr>
            <a:xfrm rot="5400000">
              <a:off x="343445" y="1149300"/>
              <a:ext cx="192600" cy="192600"/>
              <a:chOff x="7291941" y="112804"/>
              <a:chExt cx="192600" cy="192600"/>
            </a:xfrm>
          </p:grpSpPr>
          <p:sp>
            <p:nvSpPr>
              <p:cNvPr id="41" name="Google Shape;14643;p41">
                <a:extLst>
                  <a:ext uri="{FF2B5EF4-FFF2-40B4-BE49-F238E27FC236}">
                    <a16:creationId xmlns:a16="http://schemas.microsoft.com/office/drawing/2014/main" id="{52E2BAFC-7AB7-4FC3-B2B2-82D56C03DB55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644;p41">
                <a:extLst>
                  <a:ext uri="{FF2B5EF4-FFF2-40B4-BE49-F238E27FC236}">
                    <a16:creationId xmlns:a16="http://schemas.microsoft.com/office/drawing/2014/main" id="{3DE96919-03C9-48DB-8350-C1F3CF767B29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14645;p41">
              <a:extLst>
                <a:ext uri="{FF2B5EF4-FFF2-40B4-BE49-F238E27FC236}">
                  <a16:creationId xmlns:a16="http://schemas.microsoft.com/office/drawing/2014/main" id="{4508995F-03EA-4941-83A1-56C3B72DD769}"/>
                </a:ext>
              </a:extLst>
            </p:cNvPr>
            <p:cNvGrpSpPr/>
            <p:nvPr/>
          </p:nvGrpSpPr>
          <p:grpSpPr>
            <a:xfrm rot="5400000">
              <a:off x="406618" y="826471"/>
              <a:ext cx="259500" cy="259500"/>
              <a:chOff x="6969112" y="-17269"/>
              <a:chExt cx="259500" cy="259500"/>
            </a:xfrm>
          </p:grpSpPr>
          <p:sp>
            <p:nvSpPr>
              <p:cNvPr id="39" name="Google Shape;14638;p41">
                <a:extLst>
                  <a:ext uri="{FF2B5EF4-FFF2-40B4-BE49-F238E27FC236}">
                    <a16:creationId xmlns:a16="http://schemas.microsoft.com/office/drawing/2014/main" id="{22353AF6-D609-4F8C-A7F1-687B1EAFEB5C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646;p41">
                <a:extLst>
                  <a:ext uri="{FF2B5EF4-FFF2-40B4-BE49-F238E27FC236}">
                    <a16:creationId xmlns:a16="http://schemas.microsoft.com/office/drawing/2014/main" id="{75E02351-7C4D-4CDF-8110-F6CDF5289CE4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14647;p41">
              <a:extLst>
                <a:ext uri="{FF2B5EF4-FFF2-40B4-BE49-F238E27FC236}">
                  <a16:creationId xmlns:a16="http://schemas.microsoft.com/office/drawing/2014/main" id="{0D4F3C4A-9D9D-4315-AA34-E904C9A03836}"/>
                </a:ext>
              </a:extLst>
            </p:cNvPr>
            <p:cNvGrpSpPr/>
            <p:nvPr/>
          </p:nvGrpSpPr>
          <p:grpSpPr>
            <a:xfrm rot="5400000">
              <a:off x="1325788" y="996827"/>
              <a:ext cx="365992" cy="365992"/>
              <a:chOff x="6804422" y="-316297"/>
              <a:chExt cx="252600" cy="252600"/>
            </a:xfrm>
          </p:grpSpPr>
          <p:sp>
            <p:nvSpPr>
              <p:cNvPr id="37" name="Google Shape;14648;p41">
                <a:extLst>
                  <a:ext uri="{FF2B5EF4-FFF2-40B4-BE49-F238E27FC236}">
                    <a16:creationId xmlns:a16="http://schemas.microsoft.com/office/drawing/2014/main" id="{2F953E18-7595-4BFA-B9A4-4936CF2FCA94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649;p41">
                <a:extLst>
                  <a:ext uri="{FF2B5EF4-FFF2-40B4-BE49-F238E27FC236}">
                    <a16:creationId xmlns:a16="http://schemas.microsoft.com/office/drawing/2014/main" id="{90A6D430-B6AF-4C43-9932-F8A43571E6C3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2" name="Google Shape;14650;p41">
              <a:extLst>
                <a:ext uri="{FF2B5EF4-FFF2-40B4-BE49-F238E27FC236}">
                  <a16:creationId xmlns:a16="http://schemas.microsoft.com/office/drawing/2014/main" id="{2A63D18A-C5D4-4E62-92D0-6C3BFAB7EC1B}"/>
                </a:ext>
              </a:extLst>
            </p:cNvPr>
            <p:cNvCxnSpPr>
              <a:stCxn id="43" idx="0"/>
              <a:endCxn id="37" idx="4"/>
            </p:cNvCxnSpPr>
            <p:nvPr/>
          </p:nvCxnSpPr>
          <p:spPr>
            <a:xfrm rot="-3956848" flipH="1">
              <a:off x="1263244" y="945787"/>
              <a:ext cx="58149" cy="21797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3" name="Google Shape;14651;p41">
              <a:extLst>
                <a:ext uri="{FF2B5EF4-FFF2-40B4-BE49-F238E27FC236}">
                  <a16:creationId xmlns:a16="http://schemas.microsoft.com/office/drawing/2014/main" id="{7019E148-3D4F-4E98-B065-9D7BEE83711F}"/>
                </a:ext>
              </a:extLst>
            </p:cNvPr>
            <p:cNvGrpSpPr/>
            <p:nvPr/>
          </p:nvGrpSpPr>
          <p:grpSpPr>
            <a:xfrm rot="5400000">
              <a:off x="1055529" y="291733"/>
              <a:ext cx="274500" cy="274500"/>
              <a:chOff x="6804422" y="-316297"/>
              <a:chExt cx="252600" cy="252600"/>
            </a:xfrm>
          </p:grpSpPr>
          <p:sp>
            <p:nvSpPr>
              <p:cNvPr id="35" name="Google Shape;14652;p41">
                <a:extLst>
                  <a:ext uri="{FF2B5EF4-FFF2-40B4-BE49-F238E27FC236}">
                    <a16:creationId xmlns:a16="http://schemas.microsoft.com/office/drawing/2014/main" id="{FF1E7717-7458-4675-8E88-F8E934BE6805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653;p41">
                <a:extLst>
                  <a:ext uri="{FF2B5EF4-FFF2-40B4-BE49-F238E27FC236}">
                    <a16:creationId xmlns:a16="http://schemas.microsoft.com/office/drawing/2014/main" id="{B4B8268C-B1B8-4E73-824F-968AB83786B3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4" name="Google Shape;14654;p41">
              <a:extLst>
                <a:ext uri="{FF2B5EF4-FFF2-40B4-BE49-F238E27FC236}">
                  <a16:creationId xmlns:a16="http://schemas.microsoft.com/office/drawing/2014/main" id="{222B563F-DD83-4D77-AE0C-429D193B8D6C}"/>
                </a:ext>
              </a:extLst>
            </p:cNvPr>
            <p:cNvCxnSpPr>
              <a:stCxn id="43" idx="2"/>
              <a:endCxn id="35" idx="6"/>
            </p:cNvCxnSpPr>
            <p:nvPr/>
          </p:nvCxnSpPr>
          <p:spPr>
            <a:xfrm rot="6836170" flipH="1">
              <a:off x="1024934" y="608051"/>
              <a:ext cx="198906" cy="2793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6837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5" name="Google Shape;14705;p44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1371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b="1" u="sng" dirty="0">
                <a:solidFill>
                  <a:schemeClr val="accent1"/>
                </a:solidFill>
                <a:latin typeface="Dubai" panose="020B0503030403030204" pitchFamily="34" charset="-78"/>
                <a:ea typeface="Microsoft Sans Serif" panose="020B0604020202020204" pitchFamily="34" charset="0"/>
                <a:cs typeface="Dubai" panose="020B0503030403030204" pitchFamily="34" charset="-78"/>
              </a:rPr>
              <a:t>حجم الذرات</a:t>
            </a:r>
            <a:endParaRPr b="1" u="sng" dirty="0">
              <a:solidFill>
                <a:schemeClr val="accent1"/>
              </a:solidFill>
              <a:latin typeface="Dubai" panose="020B0503030403030204" pitchFamily="34" charset="-78"/>
              <a:ea typeface="Microsoft Sans Serif" panose="020B0604020202020204" pitchFamily="34" charset="0"/>
              <a:cs typeface="Dubai" panose="020B0503030403030204" pitchFamily="34" charset="-78"/>
            </a:endParaRPr>
          </a:p>
        </p:txBody>
      </p:sp>
      <p:sp>
        <p:nvSpPr>
          <p:cNvPr id="14706" name="Google Shape;14706;p44"/>
          <p:cNvSpPr txBox="1">
            <a:spLocks noGrp="1"/>
          </p:cNvSpPr>
          <p:nvPr>
            <p:ph type="subTitle" idx="1"/>
          </p:nvPr>
        </p:nvSpPr>
        <p:spPr>
          <a:xfrm>
            <a:off x="334226" y="2571750"/>
            <a:ext cx="4237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4707" name="Google Shape;14707;p44"/>
          <p:cNvSpPr txBox="1">
            <a:spLocks noGrp="1"/>
          </p:cNvSpPr>
          <p:nvPr>
            <p:ph type="subTitle" idx="2"/>
          </p:nvPr>
        </p:nvSpPr>
        <p:spPr>
          <a:xfrm>
            <a:off x="4572025" y="2571303"/>
            <a:ext cx="4237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4708" name="Google Shape;14708;p44"/>
          <p:cNvSpPr txBox="1">
            <a:spLocks noGrp="1"/>
          </p:cNvSpPr>
          <p:nvPr>
            <p:ph type="subTitle" idx="3"/>
          </p:nvPr>
        </p:nvSpPr>
        <p:spPr>
          <a:xfrm>
            <a:off x="409340" y="3233620"/>
            <a:ext cx="4070757" cy="1479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600" b="1" dirty="0">
                <a:solidFill>
                  <a:schemeClr val="dk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أطلق عليها الكتلة الذرية النسبية نسبة لذرة الكربون _12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600" b="1" dirty="0">
                <a:latin typeface="Dubai" panose="020B0503030403030204" pitchFamily="34" charset="-78"/>
                <a:cs typeface="Dubai" panose="020B0503030403030204" pitchFamily="34" charset="-78"/>
              </a:rPr>
              <a:t>فمثلا كتلة الكربون_12 تساوي 12 مرة ذرة الهيدروجين _ 1 الذي يعتبر الأخف ذرة على الإطلاق.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600" b="1" dirty="0">
                <a:latin typeface="Dubai" panose="020B0503030403030204" pitchFamily="34" charset="-78"/>
                <a:cs typeface="Dubai" panose="020B0503030403030204" pitchFamily="34" charset="-78"/>
              </a:rPr>
              <a:t>كتلة ذرة الكالسيوم تساوي  40 مرة كتلة ذرة الهيدروجين </a:t>
            </a:r>
            <a:endParaRPr sz="1600" b="1" dirty="0">
              <a:solidFill>
                <a:schemeClr val="dk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4709" name="Google Shape;14709;p44"/>
          <p:cNvSpPr txBox="1">
            <a:spLocks noGrp="1"/>
          </p:cNvSpPr>
          <p:nvPr>
            <p:ph type="subTitle" idx="4"/>
          </p:nvPr>
        </p:nvSpPr>
        <p:spPr>
          <a:xfrm>
            <a:off x="4986670" y="3191312"/>
            <a:ext cx="3219604" cy="1370303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600" b="1" dirty="0">
                <a:solidFill>
                  <a:schemeClr val="dk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لا يمكن قياس كتلة الذرات على الميزان , ولكن العلماء استطاعوا قياس كتلتها باستخدام جهاز مطياف الكتلة ومقارنة جميع كتل الذرات بأحد نظائر الكربون (كربون_12) </a:t>
            </a:r>
            <a:endParaRPr sz="1600" b="1" dirty="0">
              <a:solidFill>
                <a:schemeClr val="dk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4727" name="Google Shape;14727;p44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4728" name="Google Shape;14728;p44"/>
            <p:cNvCxnSpPr>
              <a:stCxn id="14729" idx="6"/>
              <a:endCxn id="14730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731" name="Google Shape;14731;p44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4732" name="Google Shape;14732;p44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3" name="Google Shape;14733;p44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34" name="Google Shape;14734;p44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4730" name="Google Shape;14730;p44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5" name="Google Shape;14735;p44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36" name="Google Shape;14736;p44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4729" name="Google Shape;14729;p44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7" name="Google Shape;14737;p44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38" name="Google Shape;14738;p44"/>
            <p:cNvCxnSpPr>
              <a:stCxn id="14732" idx="3"/>
              <a:endCxn id="14729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134235C-A78E-47BB-A2C0-D462615BCEC9}"/>
              </a:ext>
            </a:extLst>
          </p:cNvPr>
          <p:cNvSpPr txBox="1"/>
          <p:nvPr/>
        </p:nvSpPr>
        <p:spPr>
          <a:xfrm>
            <a:off x="5135526" y="1046352"/>
            <a:ext cx="2911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1600" b="1" dirty="0">
                <a:latin typeface="Dubai" panose="020B0503030403030204" pitchFamily="34" charset="-78"/>
                <a:cs typeface="Dubai" panose="020B0503030403030204" pitchFamily="34" charset="-78"/>
              </a:rPr>
              <a:t>الذرات صغيرة الحجم ولا يمكن رؤيتها ولكن العلماء بالأجهزة البحثية الحديثة مثل مجهر المسح النفقي, استطاعوا رؤية الذرات بعد تكبيرها 100 مليون مره . </a:t>
            </a:r>
            <a:endParaRPr lang="en-US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7" name="Google Shape;14705;p44">
            <a:extLst>
              <a:ext uri="{FF2B5EF4-FFF2-40B4-BE49-F238E27FC236}">
                <a16:creationId xmlns:a16="http://schemas.microsoft.com/office/drawing/2014/main" id="{47603AB3-A8B4-4F4C-999B-E046E3D048CD}"/>
              </a:ext>
            </a:extLst>
          </p:cNvPr>
          <p:cNvSpPr txBox="1">
            <a:spLocks/>
          </p:cNvSpPr>
          <p:nvPr/>
        </p:nvSpPr>
        <p:spPr>
          <a:xfrm>
            <a:off x="351533" y="2462913"/>
            <a:ext cx="8475600" cy="657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ctr"/>
            <a:r>
              <a:rPr lang="ar-OM" b="1" u="sng" dirty="0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كتلة الذرات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D5AEBB4-FE75-461A-A578-CEAA72880C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8" t="5673"/>
          <a:stretch/>
        </p:blipFill>
        <p:spPr>
          <a:xfrm>
            <a:off x="1455164" y="984309"/>
            <a:ext cx="1928416" cy="114888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5E5BAA7-0F0F-4B80-80C2-2CCF9492CB04}"/>
              </a:ext>
            </a:extLst>
          </p:cNvPr>
          <p:cNvSpPr txBox="1"/>
          <p:nvPr/>
        </p:nvSpPr>
        <p:spPr>
          <a:xfrm>
            <a:off x="847782" y="2167832"/>
            <a:ext cx="2911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b="1" dirty="0">
                <a:latin typeface="Dubai Light" panose="020B0303030403030204" pitchFamily="34" charset="-78"/>
                <a:cs typeface="+mj-cs"/>
              </a:rPr>
              <a:t>نمط تراص للذرات المكونة لسبيكة الذهب</a:t>
            </a:r>
            <a:endParaRPr lang="en-US" b="1" dirty="0">
              <a:latin typeface="Dubai Light" panose="020B0303030403030204" pitchFamily="34" charset="-78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5" name="Google Shape;14705;p44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1371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b="1" u="sng" dirty="0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الجسيمات دون الذرية</a:t>
            </a:r>
            <a:endParaRPr b="1" u="sng" dirty="0">
              <a:solidFill>
                <a:schemeClr val="accen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4706" name="Google Shape;14706;p44"/>
          <p:cNvSpPr txBox="1">
            <a:spLocks noGrp="1"/>
          </p:cNvSpPr>
          <p:nvPr>
            <p:ph type="subTitle" idx="1"/>
          </p:nvPr>
        </p:nvSpPr>
        <p:spPr>
          <a:xfrm>
            <a:off x="4571975" y="2613927"/>
            <a:ext cx="4237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800" b="1" u="sng" dirty="0">
                <a:solidFill>
                  <a:schemeClr val="accent1"/>
                </a:solidFill>
              </a:rPr>
              <a:t>كتلة الجسيمات دون الذرية</a:t>
            </a:r>
            <a:endParaRPr sz="1800" b="1" u="sng" dirty="0">
              <a:solidFill>
                <a:schemeClr val="accent1"/>
              </a:solidFill>
            </a:endParaRPr>
          </a:p>
        </p:txBody>
      </p:sp>
      <p:sp>
        <p:nvSpPr>
          <p:cNvPr id="14708" name="Google Shape;14708;p44"/>
          <p:cNvSpPr txBox="1">
            <a:spLocks noGrp="1"/>
          </p:cNvSpPr>
          <p:nvPr>
            <p:ph type="subTitle" idx="3"/>
          </p:nvPr>
        </p:nvSpPr>
        <p:spPr>
          <a:xfrm>
            <a:off x="409340" y="1042231"/>
            <a:ext cx="4070757" cy="1479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400" b="1" dirty="0">
                <a:solidFill>
                  <a:schemeClr val="dk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شحنة الجسيمات دون الذرية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400" b="1" dirty="0">
                <a:latin typeface="Dubai" panose="020B0503030403030204" pitchFamily="34" charset="-78"/>
                <a:cs typeface="Dubai" panose="020B0503030403030204" pitchFamily="34" charset="-78"/>
              </a:rPr>
              <a:t>1) البروتونات والإلكترونات شحنات متساوية ولكنها متعاكسة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400" b="1" dirty="0">
                <a:solidFill>
                  <a:schemeClr val="dk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البروتونات </a:t>
            </a:r>
            <a:r>
              <a:rPr lang="ar-OM" sz="1400" b="1" u="sng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موجبة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400" b="1" dirty="0">
                <a:latin typeface="Dubai" panose="020B0503030403030204" pitchFamily="34" charset="-78"/>
                <a:cs typeface="Dubai" panose="020B0503030403030204" pitchFamily="34" charset="-78"/>
              </a:rPr>
              <a:t>الإلكترونات </a:t>
            </a:r>
            <a:r>
              <a:rPr lang="ar-OM" sz="1400" b="1" u="sng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سالبة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400" b="1" dirty="0">
                <a:solidFill>
                  <a:schemeClr val="dk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2) النيترونات </a:t>
            </a:r>
            <a:r>
              <a:rPr lang="ar-OM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متعادلة</a:t>
            </a:r>
            <a:r>
              <a:rPr lang="ar-OM" sz="1400" b="1" dirty="0">
                <a:latin typeface="Dubai" panose="020B0503030403030204" pitchFamily="34" charset="-78"/>
                <a:cs typeface="Dubai" panose="020B0503030403030204" pitchFamily="34" charset="-78"/>
              </a:rPr>
              <a:t> كهربائيا (لا تمتلك أي شحنة) .</a:t>
            </a:r>
            <a:endParaRPr sz="1400" b="1" dirty="0">
              <a:solidFill>
                <a:schemeClr val="dk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4709" name="Google Shape;14709;p44"/>
          <p:cNvSpPr txBox="1">
            <a:spLocks noGrp="1"/>
          </p:cNvSpPr>
          <p:nvPr>
            <p:ph type="subTitle" idx="4"/>
          </p:nvPr>
        </p:nvSpPr>
        <p:spPr>
          <a:xfrm>
            <a:off x="4809669" y="3159417"/>
            <a:ext cx="3762411" cy="1359422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600" b="1" dirty="0">
                <a:solidFill>
                  <a:schemeClr val="dk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1) تمتلك البروتونات والنيترونات الكتلة نفسها.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600" b="1" dirty="0">
                <a:solidFill>
                  <a:schemeClr val="dk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2) الإلكترونات لا تمتلك أي كتلة مقارنة بكتلة النواة.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600" b="1" dirty="0">
                <a:latin typeface="Dubai" panose="020B0503030403030204" pitchFamily="34" charset="-78"/>
                <a:cs typeface="Dubai" panose="020B0503030403030204" pitchFamily="34" charset="-78"/>
              </a:rPr>
              <a:t>3) تمثل كتلة الإلكترون (1/ 1836) من كتلة البروتون أو (1/ 1840) من كتلة النيترونات. </a:t>
            </a:r>
            <a:endParaRPr lang="en-US" sz="1600" b="1" dirty="0">
              <a:solidFill>
                <a:schemeClr val="dk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4727" name="Google Shape;14727;p44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4728" name="Google Shape;14728;p44"/>
            <p:cNvCxnSpPr>
              <a:stCxn id="14729" idx="6"/>
              <a:endCxn id="14730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731" name="Google Shape;14731;p44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4732" name="Google Shape;14732;p44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3" name="Google Shape;14733;p44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34" name="Google Shape;14734;p44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4730" name="Google Shape;14730;p44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5" name="Google Shape;14735;p44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36" name="Google Shape;14736;p44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4729" name="Google Shape;14729;p44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7" name="Google Shape;14737;p44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38" name="Google Shape;14738;p44"/>
            <p:cNvCxnSpPr>
              <a:stCxn id="14732" idx="3"/>
              <a:endCxn id="14729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134235C-A78E-47BB-A2C0-D462615BCEC9}"/>
              </a:ext>
            </a:extLst>
          </p:cNvPr>
          <p:cNvSpPr txBox="1"/>
          <p:nvPr/>
        </p:nvSpPr>
        <p:spPr>
          <a:xfrm>
            <a:off x="5135526" y="1046352"/>
            <a:ext cx="2911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1600" b="1" dirty="0">
                <a:latin typeface="Dubai" panose="020B0503030403030204" pitchFamily="34" charset="-78"/>
                <a:cs typeface="Dubai" panose="020B0503030403030204" pitchFamily="34" charset="-78"/>
              </a:rPr>
              <a:t>لنتخيل حجم النواة !</a:t>
            </a:r>
          </a:p>
          <a:p>
            <a:pPr algn="ctr"/>
            <a:r>
              <a:rPr lang="ar-OM" sz="1600" b="1" dirty="0">
                <a:latin typeface="Dubai" panose="020B0503030403030204" pitchFamily="34" charset="-78"/>
                <a:cs typeface="Dubai" panose="020B0503030403030204" pitchFamily="34" charset="-78"/>
              </a:rPr>
              <a:t>الذرة في معظمها حيز فارغ </a:t>
            </a:r>
          </a:p>
          <a:p>
            <a:pPr algn="ctr"/>
            <a:r>
              <a:rPr lang="ar-OM" sz="1600" b="1" dirty="0">
                <a:latin typeface="Dubai" panose="020B0503030403030204" pitchFamily="34" charset="-78"/>
                <a:cs typeface="Dubai" panose="020B0503030403030204" pitchFamily="34" charset="-78"/>
              </a:rPr>
              <a:t>تخيل الذرة بحجم ملعب كرة القدم , ويكون حجم النواة في مركز الذرة بحجم حبة البازلاء. </a:t>
            </a:r>
            <a:endParaRPr lang="en-US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1" name="Google Shape;14706;p44">
            <a:extLst>
              <a:ext uri="{FF2B5EF4-FFF2-40B4-BE49-F238E27FC236}">
                <a16:creationId xmlns:a16="http://schemas.microsoft.com/office/drawing/2014/main" id="{52DECED4-7F81-4870-8118-8640505DA03D}"/>
              </a:ext>
            </a:extLst>
          </p:cNvPr>
          <p:cNvSpPr txBox="1">
            <a:spLocks/>
          </p:cNvSpPr>
          <p:nvPr/>
        </p:nvSpPr>
        <p:spPr>
          <a:xfrm>
            <a:off x="334175" y="2622130"/>
            <a:ext cx="4237800" cy="45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ar-OM" sz="1800" b="1" u="sng" dirty="0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ملخص الخصائص الجسيمات دون الذرية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7D67562C-DA90-4320-8459-8264010DEB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5848" y="3228540"/>
          <a:ext cx="3728484" cy="1373082"/>
        </p:xfrm>
        <a:graphic>
          <a:graphicData uri="http://schemas.openxmlformats.org/drawingml/2006/table">
            <a:tbl>
              <a:tblPr firstRow="1" bandRow="1"/>
              <a:tblGrid>
                <a:gridCol w="932121">
                  <a:extLst>
                    <a:ext uri="{9D8B030D-6E8A-4147-A177-3AD203B41FA5}">
                      <a16:colId xmlns:a16="http://schemas.microsoft.com/office/drawing/2014/main" val="4148478968"/>
                    </a:ext>
                  </a:extLst>
                </a:gridCol>
                <a:gridCol w="932121">
                  <a:extLst>
                    <a:ext uri="{9D8B030D-6E8A-4147-A177-3AD203B41FA5}">
                      <a16:colId xmlns:a16="http://schemas.microsoft.com/office/drawing/2014/main" val="2470275979"/>
                    </a:ext>
                  </a:extLst>
                </a:gridCol>
                <a:gridCol w="932121">
                  <a:extLst>
                    <a:ext uri="{9D8B030D-6E8A-4147-A177-3AD203B41FA5}">
                      <a16:colId xmlns:a16="http://schemas.microsoft.com/office/drawing/2014/main" val="3571799782"/>
                    </a:ext>
                  </a:extLst>
                </a:gridCol>
                <a:gridCol w="932121">
                  <a:extLst>
                    <a:ext uri="{9D8B030D-6E8A-4147-A177-3AD203B41FA5}">
                      <a16:colId xmlns:a16="http://schemas.microsoft.com/office/drawing/2014/main" val="1679166228"/>
                    </a:ext>
                  </a:extLst>
                </a:gridCol>
              </a:tblGrid>
              <a:tr h="305294">
                <a:tc>
                  <a:txBody>
                    <a:bodyPr/>
                    <a:lstStyle/>
                    <a:p>
                      <a:pPr algn="ctr"/>
                      <a:r>
                        <a:rPr lang="ar-OM" sz="12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الموقع في الذرة</a:t>
                      </a:r>
                      <a:endParaRPr lang="en-US" sz="1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12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الشحنة النسبية</a:t>
                      </a:r>
                      <a:endParaRPr lang="en-US" sz="1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12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الكتلة النسبية </a:t>
                      </a:r>
                      <a:endParaRPr lang="en-US" sz="1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12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الجسيم دون الذري</a:t>
                      </a:r>
                      <a:endParaRPr lang="en-US" sz="1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9961446"/>
                  </a:ext>
                </a:extLst>
              </a:tr>
              <a:tr h="305294">
                <a:tc>
                  <a:txBody>
                    <a:bodyPr/>
                    <a:lstStyle/>
                    <a:p>
                      <a:pPr algn="ctr"/>
                      <a:r>
                        <a:rPr lang="ar-OM" sz="12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داخل النواة</a:t>
                      </a:r>
                      <a:endParaRPr lang="en-US" sz="1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12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+1</a:t>
                      </a:r>
                      <a:endParaRPr lang="en-US" sz="1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12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</a:t>
                      </a:r>
                      <a:endParaRPr lang="en-US" sz="1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12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البروتون</a:t>
                      </a:r>
                      <a:endParaRPr lang="en-US" sz="1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07124"/>
                  </a:ext>
                </a:extLst>
              </a:tr>
              <a:tr h="305294">
                <a:tc>
                  <a:txBody>
                    <a:bodyPr/>
                    <a:lstStyle/>
                    <a:p>
                      <a:pPr algn="ctr"/>
                      <a:r>
                        <a:rPr lang="ar-OM" sz="12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داخل النواة</a:t>
                      </a:r>
                      <a:endParaRPr lang="en-US" sz="1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12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0</a:t>
                      </a:r>
                      <a:endParaRPr lang="en-US" sz="1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12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</a:t>
                      </a:r>
                      <a:endParaRPr lang="en-US" sz="1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12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النيترون</a:t>
                      </a:r>
                      <a:endParaRPr lang="en-US" sz="1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886798"/>
                  </a:ext>
                </a:extLst>
              </a:tr>
              <a:tr h="305294">
                <a:tc>
                  <a:txBody>
                    <a:bodyPr/>
                    <a:lstStyle/>
                    <a:p>
                      <a:pPr algn="ctr"/>
                      <a:r>
                        <a:rPr lang="ar-OM" sz="12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خارج النواة</a:t>
                      </a:r>
                      <a:endParaRPr lang="en-US" sz="1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12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-1</a:t>
                      </a:r>
                      <a:endParaRPr lang="en-US" sz="1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12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(1/1836)</a:t>
                      </a:r>
                      <a:endParaRPr lang="en-US" sz="1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12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الإلكترون</a:t>
                      </a:r>
                      <a:endParaRPr lang="en-US" sz="1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606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69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7"/>
          <p:cNvSpPr/>
          <p:nvPr/>
        </p:nvSpPr>
        <p:spPr>
          <a:xfrm rot="1799986">
            <a:off x="-1101635" y="425817"/>
            <a:ext cx="4988028" cy="2276300"/>
          </a:xfrm>
          <a:custGeom>
            <a:avLst/>
            <a:gdLst/>
            <a:ahLst/>
            <a:cxnLst/>
            <a:rect l="l" t="t" r="r" b="b"/>
            <a:pathLst>
              <a:path w="91506" h="41759" extrusionOk="0">
                <a:moveTo>
                  <a:pt x="68494" y="4454"/>
                </a:moveTo>
                <a:cubicBezTo>
                  <a:pt x="72710" y="4454"/>
                  <a:pt x="76855" y="6104"/>
                  <a:pt x="79946" y="9204"/>
                </a:cubicBezTo>
                <a:cubicBezTo>
                  <a:pt x="84553" y="13825"/>
                  <a:pt x="85923" y="20778"/>
                  <a:pt x="83408" y="26812"/>
                </a:cubicBezTo>
                <a:cubicBezTo>
                  <a:pt x="80911" y="32836"/>
                  <a:pt x="75021" y="36747"/>
                  <a:pt x="68506" y="36747"/>
                </a:cubicBezTo>
                <a:cubicBezTo>
                  <a:pt x="68494" y="36747"/>
                  <a:pt x="68482" y="36747"/>
                  <a:pt x="68470" y="36747"/>
                </a:cubicBezTo>
                <a:cubicBezTo>
                  <a:pt x="59553" y="36733"/>
                  <a:pt x="52346" y="29497"/>
                  <a:pt x="52360" y="20580"/>
                </a:cubicBezTo>
                <a:cubicBezTo>
                  <a:pt x="52360" y="14037"/>
                  <a:pt x="56317" y="8158"/>
                  <a:pt x="62351" y="5671"/>
                </a:cubicBezTo>
                <a:cubicBezTo>
                  <a:pt x="64338" y="4852"/>
                  <a:pt x="66425" y="4454"/>
                  <a:pt x="68494" y="4454"/>
                </a:cubicBezTo>
                <a:close/>
                <a:moveTo>
                  <a:pt x="69707" y="1"/>
                </a:moveTo>
                <a:cubicBezTo>
                  <a:pt x="67735" y="1"/>
                  <a:pt x="65749" y="280"/>
                  <a:pt x="63807" y="852"/>
                </a:cubicBezTo>
                <a:cubicBezTo>
                  <a:pt x="52010" y="2757"/>
                  <a:pt x="44539" y="16878"/>
                  <a:pt x="24919" y="16878"/>
                </a:cubicBezTo>
                <a:cubicBezTo>
                  <a:pt x="24889" y="16878"/>
                  <a:pt x="24860" y="16878"/>
                  <a:pt x="24831" y="16878"/>
                </a:cubicBezTo>
                <a:cubicBezTo>
                  <a:pt x="20520" y="16863"/>
                  <a:pt x="10826" y="15987"/>
                  <a:pt x="1682" y="15040"/>
                </a:cubicBezTo>
                <a:lnTo>
                  <a:pt x="1682" y="15040"/>
                </a:lnTo>
                <a:cubicBezTo>
                  <a:pt x="1795" y="16143"/>
                  <a:pt x="1824" y="17245"/>
                  <a:pt x="1781" y="18347"/>
                </a:cubicBezTo>
                <a:cubicBezTo>
                  <a:pt x="1640" y="20919"/>
                  <a:pt x="1046" y="23435"/>
                  <a:pt x="1" y="25767"/>
                </a:cubicBezTo>
                <a:cubicBezTo>
                  <a:pt x="9610" y="24820"/>
                  <a:pt x="20252" y="23873"/>
                  <a:pt x="24816" y="23873"/>
                </a:cubicBezTo>
                <a:cubicBezTo>
                  <a:pt x="40828" y="23915"/>
                  <a:pt x="48742" y="33257"/>
                  <a:pt x="57476" y="37807"/>
                </a:cubicBezTo>
                <a:cubicBezTo>
                  <a:pt x="61097" y="40414"/>
                  <a:pt x="65389" y="41759"/>
                  <a:pt x="69716" y="41759"/>
                </a:cubicBezTo>
                <a:cubicBezTo>
                  <a:pt x="72380" y="41759"/>
                  <a:pt x="75058" y="41249"/>
                  <a:pt x="77600" y="40210"/>
                </a:cubicBezTo>
                <a:cubicBezTo>
                  <a:pt x="84270" y="37482"/>
                  <a:pt x="89061" y="31504"/>
                  <a:pt x="90290" y="24396"/>
                </a:cubicBezTo>
                <a:cubicBezTo>
                  <a:pt x="91506" y="17302"/>
                  <a:pt x="88962" y="10066"/>
                  <a:pt x="83577" y="5275"/>
                </a:cubicBezTo>
                <a:cubicBezTo>
                  <a:pt x="79706" y="1831"/>
                  <a:pt x="74753" y="1"/>
                  <a:pt x="697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7"/>
          <p:cNvSpPr/>
          <p:nvPr/>
        </p:nvSpPr>
        <p:spPr>
          <a:xfrm>
            <a:off x="1378900" y="1001085"/>
            <a:ext cx="2459700" cy="245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4660;p42">
            <a:extLst>
              <a:ext uri="{FF2B5EF4-FFF2-40B4-BE49-F238E27FC236}">
                <a16:creationId xmlns:a16="http://schemas.microsoft.com/office/drawing/2014/main" id="{EC2D0350-E911-4903-8412-D38B917CA823}"/>
              </a:ext>
            </a:extLst>
          </p:cNvPr>
          <p:cNvSpPr txBox="1">
            <a:spLocks/>
          </p:cNvSpPr>
          <p:nvPr/>
        </p:nvSpPr>
        <p:spPr>
          <a:xfrm>
            <a:off x="1737425" y="1785759"/>
            <a:ext cx="5815648" cy="1149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000" b="0" i="0" u="none" strike="noStrike" cap="none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ar-SA" sz="2000" dirty="0"/>
              <a:t>الذرة المفردة متعادلة كهربائيا (لا تملك شحنة كهربائية) </a:t>
            </a:r>
            <a:endParaRPr lang="ar-OM" sz="2000" dirty="0"/>
          </a:p>
          <a:p>
            <a:endParaRPr lang="ar-SA" sz="2000" dirty="0"/>
          </a:p>
        </p:txBody>
      </p:sp>
      <p:sp>
        <p:nvSpPr>
          <p:cNvPr id="44" name="Google Shape;14661;p42">
            <a:extLst>
              <a:ext uri="{FF2B5EF4-FFF2-40B4-BE49-F238E27FC236}">
                <a16:creationId xmlns:a16="http://schemas.microsoft.com/office/drawing/2014/main" id="{07645A98-FFA8-4318-AE9B-25D12A287D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37475" y="2448680"/>
            <a:ext cx="5815648" cy="10348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800" dirty="0"/>
              <a:t>أعداد البروتونات = أعداد الإلكترونات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1800" dirty="0"/>
              <a:t>الشحنة الكلية للبروتونات = الشحنة الكلية للإلكترونات</a:t>
            </a:r>
            <a:endParaRPr sz="1800" dirty="0"/>
          </a:p>
        </p:txBody>
      </p:sp>
      <p:grpSp>
        <p:nvGrpSpPr>
          <p:cNvPr id="45" name="Google Shape;14662;p42">
            <a:extLst>
              <a:ext uri="{FF2B5EF4-FFF2-40B4-BE49-F238E27FC236}">
                <a16:creationId xmlns:a16="http://schemas.microsoft.com/office/drawing/2014/main" id="{988BF0F4-355F-4507-B809-57A37D0F038C}"/>
              </a:ext>
            </a:extLst>
          </p:cNvPr>
          <p:cNvGrpSpPr/>
          <p:nvPr/>
        </p:nvGrpSpPr>
        <p:grpSpPr>
          <a:xfrm>
            <a:off x="1170593" y="2893473"/>
            <a:ext cx="1348335" cy="1071087"/>
            <a:chOff x="343445" y="291733"/>
            <a:chExt cx="1348335" cy="1071087"/>
          </a:xfrm>
        </p:grpSpPr>
        <p:cxnSp>
          <p:nvCxnSpPr>
            <p:cNvPr id="46" name="Google Shape;14663;p42">
              <a:extLst>
                <a:ext uri="{FF2B5EF4-FFF2-40B4-BE49-F238E27FC236}">
                  <a16:creationId xmlns:a16="http://schemas.microsoft.com/office/drawing/2014/main" id="{B173EB28-363E-4EB6-8C3C-726EAF401598}"/>
                </a:ext>
              </a:extLst>
            </p:cNvPr>
            <p:cNvCxnSpPr/>
            <p:nvPr/>
          </p:nvCxnSpPr>
          <p:spPr>
            <a:xfrm flipH="1">
              <a:off x="564606" y="847494"/>
              <a:ext cx="477900" cy="99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14664;p42">
              <a:extLst>
                <a:ext uri="{FF2B5EF4-FFF2-40B4-BE49-F238E27FC236}">
                  <a16:creationId xmlns:a16="http://schemas.microsoft.com/office/drawing/2014/main" id="{39B6A41D-6758-48E3-8B5D-87F5420F37C9}"/>
                </a:ext>
              </a:extLst>
            </p:cNvPr>
            <p:cNvCxnSpPr>
              <a:cxnSpLocks/>
              <a:stCxn id="59" idx="6"/>
            </p:cNvCxnSpPr>
            <p:nvPr/>
          </p:nvCxnSpPr>
          <p:spPr>
            <a:xfrm flipH="1">
              <a:off x="439918" y="1041721"/>
              <a:ext cx="52200" cy="174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8" name="Google Shape;14666;p42">
              <a:extLst>
                <a:ext uri="{FF2B5EF4-FFF2-40B4-BE49-F238E27FC236}">
                  <a16:creationId xmlns:a16="http://schemas.microsoft.com/office/drawing/2014/main" id="{003ACB34-4310-4561-BA7D-FE9AD37FFDA0}"/>
                </a:ext>
              </a:extLst>
            </p:cNvPr>
            <p:cNvGrpSpPr/>
            <p:nvPr/>
          </p:nvGrpSpPr>
          <p:grpSpPr>
            <a:xfrm rot="5400000">
              <a:off x="752644" y="639830"/>
              <a:ext cx="530713" cy="530713"/>
              <a:chOff x="6804422" y="-316297"/>
              <a:chExt cx="252600" cy="252600"/>
            </a:xfrm>
          </p:grpSpPr>
          <p:sp>
            <p:nvSpPr>
              <p:cNvPr id="63" name="Google Shape;14667;p42">
                <a:extLst>
                  <a:ext uri="{FF2B5EF4-FFF2-40B4-BE49-F238E27FC236}">
                    <a16:creationId xmlns:a16="http://schemas.microsoft.com/office/drawing/2014/main" id="{A20361B7-BC8D-467C-80CA-437B6922A225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668;p42">
                <a:extLst>
                  <a:ext uri="{FF2B5EF4-FFF2-40B4-BE49-F238E27FC236}">
                    <a16:creationId xmlns:a16="http://schemas.microsoft.com/office/drawing/2014/main" id="{D81EDCC2-A26D-413A-A963-AAA430FB58C5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14669;p42">
              <a:extLst>
                <a:ext uri="{FF2B5EF4-FFF2-40B4-BE49-F238E27FC236}">
                  <a16:creationId xmlns:a16="http://schemas.microsoft.com/office/drawing/2014/main" id="{ED73CA3A-B3C7-4C46-A42D-977A3818726C}"/>
                </a:ext>
              </a:extLst>
            </p:cNvPr>
            <p:cNvGrpSpPr/>
            <p:nvPr/>
          </p:nvGrpSpPr>
          <p:grpSpPr>
            <a:xfrm rot="5400000">
              <a:off x="343445" y="1149300"/>
              <a:ext cx="192600" cy="192600"/>
              <a:chOff x="7291941" y="112804"/>
              <a:chExt cx="192600" cy="192600"/>
            </a:xfrm>
          </p:grpSpPr>
          <p:sp>
            <p:nvSpPr>
              <p:cNvPr id="61" name="Google Shape;14670;p42">
                <a:extLst>
                  <a:ext uri="{FF2B5EF4-FFF2-40B4-BE49-F238E27FC236}">
                    <a16:creationId xmlns:a16="http://schemas.microsoft.com/office/drawing/2014/main" id="{206A4742-38BC-470B-BBCD-04B4DEAF2006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671;p42">
                <a:extLst>
                  <a:ext uri="{FF2B5EF4-FFF2-40B4-BE49-F238E27FC236}">
                    <a16:creationId xmlns:a16="http://schemas.microsoft.com/office/drawing/2014/main" id="{A28BC323-8A93-4899-B170-7D361D37D402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14672;p42">
              <a:extLst>
                <a:ext uri="{FF2B5EF4-FFF2-40B4-BE49-F238E27FC236}">
                  <a16:creationId xmlns:a16="http://schemas.microsoft.com/office/drawing/2014/main" id="{ADA7955D-2996-44FB-8978-76E225C73D44}"/>
                </a:ext>
              </a:extLst>
            </p:cNvPr>
            <p:cNvGrpSpPr/>
            <p:nvPr/>
          </p:nvGrpSpPr>
          <p:grpSpPr>
            <a:xfrm rot="5400000">
              <a:off x="406618" y="826471"/>
              <a:ext cx="259500" cy="259500"/>
              <a:chOff x="6969112" y="-17269"/>
              <a:chExt cx="259500" cy="259500"/>
            </a:xfrm>
          </p:grpSpPr>
          <p:sp>
            <p:nvSpPr>
              <p:cNvPr id="59" name="Google Shape;14665;p42">
                <a:extLst>
                  <a:ext uri="{FF2B5EF4-FFF2-40B4-BE49-F238E27FC236}">
                    <a16:creationId xmlns:a16="http://schemas.microsoft.com/office/drawing/2014/main" id="{CF8EE8FF-2CC6-4265-BDE8-7121ADCB0EED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673;p42">
                <a:extLst>
                  <a:ext uri="{FF2B5EF4-FFF2-40B4-BE49-F238E27FC236}">
                    <a16:creationId xmlns:a16="http://schemas.microsoft.com/office/drawing/2014/main" id="{26AFB4D5-B75B-4C1B-96A1-5759F324F17E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14674;p42">
              <a:extLst>
                <a:ext uri="{FF2B5EF4-FFF2-40B4-BE49-F238E27FC236}">
                  <a16:creationId xmlns:a16="http://schemas.microsoft.com/office/drawing/2014/main" id="{85153A13-C945-4950-A174-D6878BC151E2}"/>
                </a:ext>
              </a:extLst>
            </p:cNvPr>
            <p:cNvGrpSpPr/>
            <p:nvPr/>
          </p:nvGrpSpPr>
          <p:grpSpPr>
            <a:xfrm rot="5400000">
              <a:off x="1325788" y="996827"/>
              <a:ext cx="365992" cy="365992"/>
              <a:chOff x="6804422" y="-316297"/>
              <a:chExt cx="252600" cy="252600"/>
            </a:xfrm>
          </p:grpSpPr>
          <p:sp>
            <p:nvSpPr>
              <p:cNvPr id="57" name="Google Shape;14675;p42">
                <a:extLst>
                  <a:ext uri="{FF2B5EF4-FFF2-40B4-BE49-F238E27FC236}">
                    <a16:creationId xmlns:a16="http://schemas.microsoft.com/office/drawing/2014/main" id="{E8D8091C-4A5A-4E26-81AA-C35A51E45231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676;p42">
                <a:extLst>
                  <a:ext uri="{FF2B5EF4-FFF2-40B4-BE49-F238E27FC236}">
                    <a16:creationId xmlns:a16="http://schemas.microsoft.com/office/drawing/2014/main" id="{A0C57DB8-9F86-4335-8F39-D838896ADB4B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2" name="Google Shape;14677;p42">
              <a:extLst>
                <a:ext uri="{FF2B5EF4-FFF2-40B4-BE49-F238E27FC236}">
                  <a16:creationId xmlns:a16="http://schemas.microsoft.com/office/drawing/2014/main" id="{8DF00C45-B9A0-462F-939C-FE954EA4D9B9}"/>
                </a:ext>
              </a:extLst>
            </p:cNvPr>
            <p:cNvCxnSpPr>
              <a:cxnSpLocks/>
              <a:stCxn id="63" idx="0"/>
              <a:endCxn id="57" idx="4"/>
            </p:cNvCxnSpPr>
            <p:nvPr/>
          </p:nvCxnSpPr>
          <p:spPr>
            <a:xfrm>
              <a:off x="1204569" y="983974"/>
              <a:ext cx="175500" cy="141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3" name="Google Shape;14678;p42">
              <a:extLst>
                <a:ext uri="{FF2B5EF4-FFF2-40B4-BE49-F238E27FC236}">
                  <a16:creationId xmlns:a16="http://schemas.microsoft.com/office/drawing/2014/main" id="{14A51340-4DA4-4074-9663-AC79E4A2FA77}"/>
                </a:ext>
              </a:extLst>
            </p:cNvPr>
            <p:cNvGrpSpPr/>
            <p:nvPr/>
          </p:nvGrpSpPr>
          <p:grpSpPr>
            <a:xfrm rot="5400000">
              <a:off x="1055529" y="291733"/>
              <a:ext cx="274500" cy="274500"/>
              <a:chOff x="6804422" y="-316297"/>
              <a:chExt cx="252600" cy="252600"/>
            </a:xfrm>
          </p:grpSpPr>
          <p:sp>
            <p:nvSpPr>
              <p:cNvPr id="55" name="Google Shape;14679;p42">
                <a:extLst>
                  <a:ext uri="{FF2B5EF4-FFF2-40B4-BE49-F238E27FC236}">
                    <a16:creationId xmlns:a16="http://schemas.microsoft.com/office/drawing/2014/main" id="{9BBFD70C-28BD-4CF8-891F-F19ECC8677BE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680;p42">
                <a:extLst>
                  <a:ext uri="{FF2B5EF4-FFF2-40B4-BE49-F238E27FC236}">
                    <a16:creationId xmlns:a16="http://schemas.microsoft.com/office/drawing/2014/main" id="{DC0480F7-0762-4CE7-84B9-A54B3C5B95C2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4" name="Google Shape;14681;p42">
              <a:extLst>
                <a:ext uri="{FF2B5EF4-FFF2-40B4-BE49-F238E27FC236}">
                  <a16:creationId xmlns:a16="http://schemas.microsoft.com/office/drawing/2014/main" id="{11DE51FF-C9CA-491A-A036-D8BE084E6B2A}"/>
                </a:ext>
              </a:extLst>
            </p:cNvPr>
            <p:cNvCxnSpPr>
              <a:cxnSpLocks/>
              <a:stCxn id="63" idx="2"/>
              <a:endCxn id="55" idx="6"/>
            </p:cNvCxnSpPr>
            <p:nvPr/>
          </p:nvCxnSpPr>
          <p:spPr>
            <a:xfrm rot="10800000" flipH="1">
              <a:off x="1096788" y="525417"/>
              <a:ext cx="55200" cy="19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46;p51">
            <a:extLst>
              <a:ext uri="{FF2B5EF4-FFF2-40B4-BE49-F238E27FC236}">
                <a16:creationId xmlns:a16="http://schemas.microsoft.com/office/drawing/2014/main" id="{329AC2EA-ECE9-4E1C-8F30-1350F2068350}"/>
              </a:ext>
            </a:extLst>
          </p:cNvPr>
          <p:cNvSpPr txBox="1">
            <a:spLocks/>
          </p:cNvSpPr>
          <p:nvPr/>
        </p:nvSpPr>
        <p:spPr>
          <a:xfrm>
            <a:off x="1728342" y="1252047"/>
            <a:ext cx="6367800" cy="22107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22860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000" b="0" i="0" u="none" strike="noStrike" cap="none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ctr"/>
            <a:r>
              <a:rPr lang="ar-OM" sz="1800" b="1" dirty="0"/>
              <a:t>بزيادة البروتونات والإلكترونات , يصبح التركيب الذري أكثر تعقيدا ويزداد عدد</a:t>
            </a:r>
            <a:br>
              <a:rPr lang="ar-OM" sz="1800" b="1" dirty="0"/>
            </a:br>
            <a:br>
              <a:rPr lang="ar-OM" sz="1800" b="1" dirty="0"/>
            </a:br>
            <a:r>
              <a:rPr lang="ar-OM" sz="1800" b="1" dirty="0"/>
              <a:t> النيترونات لكي تبقى النواة متماسكة .</a:t>
            </a:r>
            <a:br>
              <a:rPr lang="ar-OM" sz="1800" b="1" dirty="0"/>
            </a:br>
            <a:br>
              <a:rPr lang="ar-OM" sz="1800" b="1" dirty="0"/>
            </a:br>
            <a:r>
              <a:rPr lang="ar-OM" sz="1800" b="1" dirty="0"/>
              <a:t>فمثلا الذهب يحتوي على 79 بروتونا و79 إلكترونا و118 نيوترونا  </a:t>
            </a:r>
          </a:p>
        </p:txBody>
      </p:sp>
      <p:grpSp>
        <p:nvGrpSpPr>
          <p:cNvPr id="5" name="Google Shape;15147;p51">
            <a:extLst>
              <a:ext uri="{FF2B5EF4-FFF2-40B4-BE49-F238E27FC236}">
                <a16:creationId xmlns:a16="http://schemas.microsoft.com/office/drawing/2014/main" id="{CABDB883-2D7F-4361-A0AE-2242A5734832}"/>
              </a:ext>
            </a:extLst>
          </p:cNvPr>
          <p:cNvGrpSpPr/>
          <p:nvPr/>
        </p:nvGrpSpPr>
        <p:grpSpPr>
          <a:xfrm rot="712239">
            <a:off x="1143601" y="2797380"/>
            <a:ext cx="1348315" cy="1071071"/>
            <a:chOff x="343445" y="291733"/>
            <a:chExt cx="1348335" cy="1071087"/>
          </a:xfrm>
        </p:grpSpPr>
        <p:cxnSp>
          <p:nvCxnSpPr>
            <p:cNvPr id="6" name="Google Shape;15148;p51">
              <a:extLst>
                <a:ext uri="{FF2B5EF4-FFF2-40B4-BE49-F238E27FC236}">
                  <a16:creationId xmlns:a16="http://schemas.microsoft.com/office/drawing/2014/main" id="{2D7E04D0-4F93-4E80-ABD5-655C37D47022}"/>
                </a:ext>
              </a:extLst>
            </p:cNvPr>
            <p:cNvCxnSpPr/>
            <p:nvPr/>
          </p:nvCxnSpPr>
          <p:spPr>
            <a:xfrm rot="900154" flipH="1">
              <a:off x="585679" y="787336"/>
              <a:ext cx="435753" cy="21991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15149;p51">
              <a:extLst>
                <a:ext uri="{FF2B5EF4-FFF2-40B4-BE49-F238E27FC236}">
                  <a16:creationId xmlns:a16="http://schemas.microsoft.com/office/drawing/2014/main" id="{E66C0EA5-EB8D-49F6-9769-361C70332223}"/>
                </a:ext>
              </a:extLst>
            </p:cNvPr>
            <p:cNvCxnSpPr>
              <a:stCxn id="19" idx="6"/>
            </p:cNvCxnSpPr>
            <p:nvPr/>
          </p:nvCxnSpPr>
          <p:spPr>
            <a:xfrm rot="-715759" flipH="1">
              <a:off x="422328" y="1049026"/>
              <a:ext cx="87081" cy="15939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" name="Google Shape;15151;p51">
              <a:extLst>
                <a:ext uri="{FF2B5EF4-FFF2-40B4-BE49-F238E27FC236}">
                  <a16:creationId xmlns:a16="http://schemas.microsoft.com/office/drawing/2014/main" id="{731D3016-C589-4F51-AEA7-4324B90993D4}"/>
                </a:ext>
              </a:extLst>
            </p:cNvPr>
            <p:cNvGrpSpPr/>
            <p:nvPr/>
          </p:nvGrpSpPr>
          <p:grpSpPr>
            <a:xfrm rot="5400000">
              <a:off x="752644" y="639830"/>
              <a:ext cx="530713" cy="530713"/>
              <a:chOff x="6804422" y="-316297"/>
              <a:chExt cx="252600" cy="252600"/>
            </a:xfrm>
          </p:grpSpPr>
          <p:sp>
            <p:nvSpPr>
              <p:cNvPr id="23" name="Google Shape;15152;p51">
                <a:extLst>
                  <a:ext uri="{FF2B5EF4-FFF2-40B4-BE49-F238E27FC236}">
                    <a16:creationId xmlns:a16="http://schemas.microsoft.com/office/drawing/2014/main" id="{5F0B02FD-A065-4BF1-BAAE-0D93431C5C40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rgbClr val="FBAC97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" name="Google Shape;15153;p51">
                <a:extLst>
                  <a:ext uri="{FF2B5EF4-FFF2-40B4-BE49-F238E27FC236}">
                    <a16:creationId xmlns:a16="http://schemas.microsoft.com/office/drawing/2014/main" id="{BDF9BC33-D920-4E10-B5AE-5238D44BB03B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5154;p51">
              <a:extLst>
                <a:ext uri="{FF2B5EF4-FFF2-40B4-BE49-F238E27FC236}">
                  <a16:creationId xmlns:a16="http://schemas.microsoft.com/office/drawing/2014/main" id="{47E592AB-0CFD-4578-B835-EF12DEA2DA3E}"/>
                </a:ext>
              </a:extLst>
            </p:cNvPr>
            <p:cNvGrpSpPr/>
            <p:nvPr/>
          </p:nvGrpSpPr>
          <p:grpSpPr>
            <a:xfrm rot="5400000">
              <a:off x="343445" y="1149300"/>
              <a:ext cx="192600" cy="192600"/>
              <a:chOff x="7291941" y="112804"/>
              <a:chExt cx="192600" cy="192600"/>
            </a:xfrm>
          </p:grpSpPr>
          <p:sp>
            <p:nvSpPr>
              <p:cNvPr id="21" name="Google Shape;15155;p51">
                <a:extLst>
                  <a:ext uri="{FF2B5EF4-FFF2-40B4-BE49-F238E27FC236}">
                    <a16:creationId xmlns:a16="http://schemas.microsoft.com/office/drawing/2014/main" id="{6F3E9723-F1DE-41D1-B18A-093A966319CA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15156;p51">
                <a:extLst>
                  <a:ext uri="{FF2B5EF4-FFF2-40B4-BE49-F238E27FC236}">
                    <a16:creationId xmlns:a16="http://schemas.microsoft.com/office/drawing/2014/main" id="{524DCAAC-AC68-4E81-85D7-73D9AE12053F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15157;p51">
              <a:extLst>
                <a:ext uri="{FF2B5EF4-FFF2-40B4-BE49-F238E27FC236}">
                  <a16:creationId xmlns:a16="http://schemas.microsoft.com/office/drawing/2014/main" id="{90AFA827-4F82-40F1-9689-DC327E7FC1DD}"/>
                </a:ext>
              </a:extLst>
            </p:cNvPr>
            <p:cNvGrpSpPr/>
            <p:nvPr/>
          </p:nvGrpSpPr>
          <p:grpSpPr>
            <a:xfrm rot="5400000">
              <a:off x="406618" y="826471"/>
              <a:ext cx="259500" cy="259500"/>
              <a:chOff x="6969112" y="-17269"/>
              <a:chExt cx="259500" cy="259500"/>
            </a:xfrm>
          </p:grpSpPr>
          <p:sp>
            <p:nvSpPr>
              <p:cNvPr id="19" name="Google Shape;15150;p51">
                <a:extLst>
                  <a:ext uri="{FF2B5EF4-FFF2-40B4-BE49-F238E27FC236}">
                    <a16:creationId xmlns:a16="http://schemas.microsoft.com/office/drawing/2014/main" id="{C54306D8-5E43-4152-BC4A-FCF16F4DDA99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5158;p51">
                <a:extLst>
                  <a:ext uri="{FF2B5EF4-FFF2-40B4-BE49-F238E27FC236}">
                    <a16:creationId xmlns:a16="http://schemas.microsoft.com/office/drawing/2014/main" id="{6522CC48-015E-46E7-8F64-0728820DC6BD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5159;p51">
              <a:extLst>
                <a:ext uri="{FF2B5EF4-FFF2-40B4-BE49-F238E27FC236}">
                  <a16:creationId xmlns:a16="http://schemas.microsoft.com/office/drawing/2014/main" id="{99EC41F3-6D56-478B-B350-D8AB074E2F97}"/>
                </a:ext>
              </a:extLst>
            </p:cNvPr>
            <p:cNvGrpSpPr/>
            <p:nvPr/>
          </p:nvGrpSpPr>
          <p:grpSpPr>
            <a:xfrm rot="5400000">
              <a:off x="1325788" y="996827"/>
              <a:ext cx="365992" cy="365992"/>
              <a:chOff x="6804422" y="-316297"/>
              <a:chExt cx="252600" cy="252600"/>
            </a:xfrm>
          </p:grpSpPr>
          <p:sp>
            <p:nvSpPr>
              <p:cNvPr id="17" name="Google Shape;15160;p51">
                <a:extLst>
                  <a:ext uri="{FF2B5EF4-FFF2-40B4-BE49-F238E27FC236}">
                    <a16:creationId xmlns:a16="http://schemas.microsoft.com/office/drawing/2014/main" id="{56269C20-1153-428A-80BE-F8D107D1FEC8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5161;p51">
                <a:extLst>
                  <a:ext uri="{FF2B5EF4-FFF2-40B4-BE49-F238E27FC236}">
                    <a16:creationId xmlns:a16="http://schemas.microsoft.com/office/drawing/2014/main" id="{8EA89F68-A3D9-49DD-B569-3884F14B8DA6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" name="Google Shape;15162;p51">
              <a:extLst>
                <a:ext uri="{FF2B5EF4-FFF2-40B4-BE49-F238E27FC236}">
                  <a16:creationId xmlns:a16="http://schemas.microsoft.com/office/drawing/2014/main" id="{A4486B5D-7FEC-403D-B791-0E0E1AD82A0C}"/>
                </a:ext>
              </a:extLst>
            </p:cNvPr>
            <p:cNvCxnSpPr>
              <a:stCxn id="23" idx="0"/>
              <a:endCxn id="17" idx="4"/>
            </p:cNvCxnSpPr>
            <p:nvPr/>
          </p:nvCxnSpPr>
          <p:spPr>
            <a:xfrm rot="-714065">
              <a:off x="1221037" y="967400"/>
              <a:ext cx="142564" cy="17474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" name="Google Shape;15163;p51">
              <a:extLst>
                <a:ext uri="{FF2B5EF4-FFF2-40B4-BE49-F238E27FC236}">
                  <a16:creationId xmlns:a16="http://schemas.microsoft.com/office/drawing/2014/main" id="{F34304F7-60FC-4AD9-8456-56857B3B02E7}"/>
                </a:ext>
              </a:extLst>
            </p:cNvPr>
            <p:cNvGrpSpPr/>
            <p:nvPr/>
          </p:nvGrpSpPr>
          <p:grpSpPr>
            <a:xfrm rot="5400000">
              <a:off x="1055529" y="291733"/>
              <a:ext cx="274500" cy="274500"/>
              <a:chOff x="6804422" y="-316297"/>
              <a:chExt cx="252600" cy="252600"/>
            </a:xfrm>
          </p:grpSpPr>
          <p:sp>
            <p:nvSpPr>
              <p:cNvPr id="15" name="Google Shape;15164;p51">
                <a:extLst>
                  <a:ext uri="{FF2B5EF4-FFF2-40B4-BE49-F238E27FC236}">
                    <a16:creationId xmlns:a16="http://schemas.microsoft.com/office/drawing/2014/main" id="{270A4900-B4D4-400A-A6FE-F93B886DD602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15165;p51">
                <a:extLst>
                  <a:ext uri="{FF2B5EF4-FFF2-40B4-BE49-F238E27FC236}">
                    <a16:creationId xmlns:a16="http://schemas.microsoft.com/office/drawing/2014/main" id="{0FA22BB8-7A01-4FB1-A9C0-AE739E63FA42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" name="Google Shape;15166;p51">
              <a:extLst>
                <a:ext uri="{FF2B5EF4-FFF2-40B4-BE49-F238E27FC236}">
                  <a16:creationId xmlns:a16="http://schemas.microsoft.com/office/drawing/2014/main" id="{F6B81EA6-3973-499A-85DF-7DCE3F6D14C4}"/>
                </a:ext>
              </a:extLst>
            </p:cNvPr>
            <p:cNvCxnSpPr>
              <a:stCxn id="23" idx="2"/>
              <a:endCxn id="15" idx="6"/>
            </p:cNvCxnSpPr>
            <p:nvPr/>
          </p:nvCxnSpPr>
          <p:spPr>
            <a:xfrm rot="10091211" flipH="1">
              <a:off x="1077494" y="533410"/>
              <a:ext cx="93786" cy="177514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9059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20" name="Google Shape;15020;p50"/>
          <p:cNvCxnSpPr>
            <a:cxnSpLocks/>
          </p:cNvCxnSpPr>
          <p:nvPr/>
        </p:nvCxnSpPr>
        <p:spPr>
          <a:xfrm>
            <a:off x="5813751" y="2749149"/>
            <a:ext cx="125019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23" name="Google Shape;15023;p50"/>
          <p:cNvSpPr txBox="1">
            <a:spLocks noGrp="1"/>
          </p:cNvSpPr>
          <p:nvPr>
            <p:ph type="title" idx="6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0" rIns="36575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تركيب ذرة الهيدروجين </a:t>
            </a:r>
            <a:endParaRPr dirty="0"/>
          </a:p>
        </p:txBody>
      </p:sp>
      <p:sp>
        <p:nvSpPr>
          <p:cNvPr id="15024" name="Google Shape;15024;p50"/>
          <p:cNvSpPr txBox="1">
            <a:spLocks noGrp="1"/>
          </p:cNvSpPr>
          <p:nvPr>
            <p:ph type="title"/>
          </p:nvPr>
        </p:nvSpPr>
        <p:spPr>
          <a:xfrm>
            <a:off x="1060500" y="1115988"/>
            <a:ext cx="1645800" cy="457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إلكترون</a:t>
            </a:r>
            <a:endParaRPr dirty="0"/>
          </a:p>
        </p:txBody>
      </p:sp>
      <p:sp>
        <p:nvSpPr>
          <p:cNvPr id="15025" name="Google Shape;15025;p50"/>
          <p:cNvSpPr txBox="1">
            <a:spLocks noGrp="1"/>
          </p:cNvSpPr>
          <p:nvPr>
            <p:ph type="subTitle" idx="1"/>
          </p:nvPr>
        </p:nvSpPr>
        <p:spPr>
          <a:xfrm>
            <a:off x="1060500" y="1573188"/>
            <a:ext cx="1645800" cy="457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يمتلك شحنة كهربائية واحدة -1 وبالكاد له كتلة</a:t>
            </a:r>
            <a:endParaRPr dirty="0"/>
          </a:p>
        </p:txBody>
      </p:sp>
      <p:sp>
        <p:nvSpPr>
          <p:cNvPr id="15026" name="Google Shape;15026;p50"/>
          <p:cNvSpPr txBox="1">
            <a:spLocks noGrp="1"/>
          </p:cNvSpPr>
          <p:nvPr>
            <p:ph type="title" idx="2"/>
          </p:nvPr>
        </p:nvSpPr>
        <p:spPr>
          <a:xfrm>
            <a:off x="1060500" y="2438588"/>
            <a:ext cx="1645800" cy="457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بروتون</a:t>
            </a:r>
            <a:endParaRPr dirty="0"/>
          </a:p>
        </p:txBody>
      </p:sp>
      <p:sp>
        <p:nvSpPr>
          <p:cNvPr id="15027" name="Google Shape;15027;p50"/>
          <p:cNvSpPr txBox="1">
            <a:spLocks noGrp="1"/>
          </p:cNvSpPr>
          <p:nvPr>
            <p:ph type="subTitle" idx="3"/>
          </p:nvPr>
        </p:nvSpPr>
        <p:spPr>
          <a:xfrm>
            <a:off x="485785" y="2884513"/>
            <a:ext cx="2296960" cy="4572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يمتلك شحنة كهربائية موجبة واحدة +1 وكتلة تساوي وحدة واحدة  </a:t>
            </a:r>
            <a:endParaRPr dirty="0"/>
          </a:p>
        </p:txBody>
      </p:sp>
      <p:sp>
        <p:nvSpPr>
          <p:cNvPr id="15028" name="Google Shape;15028;p50"/>
          <p:cNvSpPr txBox="1">
            <a:spLocks noGrp="1"/>
          </p:cNvSpPr>
          <p:nvPr>
            <p:ph type="title" idx="4"/>
          </p:nvPr>
        </p:nvSpPr>
        <p:spPr>
          <a:xfrm>
            <a:off x="1060500" y="3745738"/>
            <a:ext cx="1645800" cy="457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نيترون</a:t>
            </a:r>
            <a:endParaRPr dirty="0"/>
          </a:p>
        </p:txBody>
      </p:sp>
      <p:sp>
        <p:nvSpPr>
          <p:cNvPr id="15029" name="Google Shape;15029;p50"/>
          <p:cNvSpPr txBox="1">
            <a:spLocks noGrp="1"/>
          </p:cNvSpPr>
          <p:nvPr>
            <p:ph type="subTitle" idx="5"/>
          </p:nvPr>
        </p:nvSpPr>
        <p:spPr>
          <a:xfrm>
            <a:off x="734330" y="4195838"/>
            <a:ext cx="2077885" cy="4572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لا تملك أي نيترونا </a:t>
            </a:r>
            <a:r>
              <a:rPr lang="en-US" dirty="0"/>
              <a:t> </a:t>
            </a:r>
            <a:endParaRPr dirty="0"/>
          </a:p>
        </p:txBody>
      </p:sp>
      <p:grpSp>
        <p:nvGrpSpPr>
          <p:cNvPr id="15031" name="Google Shape;15031;p50"/>
          <p:cNvGrpSpPr/>
          <p:nvPr/>
        </p:nvGrpSpPr>
        <p:grpSpPr>
          <a:xfrm>
            <a:off x="3293240" y="1437458"/>
            <a:ext cx="271470" cy="271470"/>
            <a:chOff x="1752450" y="3096208"/>
            <a:chExt cx="271470" cy="271470"/>
          </a:xfrm>
          <a:solidFill>
            <a:srgbClr val="00B050"/>
          </a:solidFill>
        </p:grpSpPr>
        <p:grpSp>
          <p:nvGrpSpPr>
            <p:cNvPr id="15032" name="Google Shape;15032;p50"/>
            <p:cNvGrpSpPr/>
            <p:nvPr/>
          </p:nvGrpSpPr>
          <p:grpSpPr>
            <a:xfrm rot="10800000">
              <a:off x="1752450" y="3096208"/>
              <a:ext cx="271470" cy="271470"/>
              <a:chOff x="7002578" y="16230"/>
              <a:chExt cx="192600" cy="192600"/>
            </a:xfrm>
            <a:grpFill/>
          </p:grpSpPr>
          <p:sp>
            <p:nvSpPr>
              <p:cNvPr id="15033" name="Google Shape;15033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grpFill/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4" name="Google Shape;15034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grp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035" name="Google Shape;15035;p50"/>
            <p:cNvCxnSpPr/>
            <p:nvPr/>
          </p:nvCxnSpPr>
          <p:spPr>
            <a:xfrm>
              <a:off x="1829713" y="3232013"/>
              <a:ext cx="117000" cy="0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045" name="Google Shape;15045;p50"/>
          <p:cNvSpPr/>
          <p:nvPr/>
        </p:nvSpPr>
        <p:spPr>
          <a:xfrm>
            <a:off x="4637625" y="1897525"/>
            <a:ext cx="2011800" cy="2011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05" name="Google Shape;15105;p50"/>
          <p:cNvGrpSpPr/>
          <p:nvPr/>
        </p:nvGrpSpPr>
        <p:grpSpPr>
          <a:xfrm>
            <a:off x="4658215" y="2188058"/>
            <a:ext cx="271470" cy="271470"/>
            <a:chOff x="1752450" y="3096208"/>
            <a:chExt cx="271470" cy="271470"/>
          </a:xfrm>
          <a:solidFill>
            <a:srgbClr val="00B050"/>
          </a:solidFill>
        </p:grpSpPr>
        <p:grpSp>
          <p:nvGrpSpPr>
            <p:cNvPr id="15106" name="Google Shape;15106;p50"/>
            <p:cNvGrpSpPr/>
            <p:nvPr/>
          </p:nvGrpSpPr>
          <p:grpSpPr>
            <a:xfrm rot="10800000">
              <a:off x="1752450" y="3096208"/>
              <a:ext cx="271470" cy="271470"/>
              <a:chOff x="7002578" y="16230"/>
              <a:chExt cx="192600" cy="192600"/>
            </a:xfrm>
            <a:grpFill/>
          </p:grpSpPr>
          <p:sp>
            <p:nvSpPr>
              <p:cNvPr id="15107" name="Google Shape;15107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grpFill/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8" name="Google Shape;15108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grp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09" name="Google Shape;15109;p50"/>
            <p:cNvCxnSpPr/>
            <p:nvPr/>
          </p:nvCxnSpPr>
          <p:spPr>
            <a:xfrm>
              <a:off x="1829713" y="3232013"/>
              <a:ext cx="117000" cy="0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130" name="Google Shape;15130;p50"/>
          <p:cNvGrpSpPr/>
          <p:nvPr/>
        </p:nvGrpSpPr>
        <p:grpSpPr>
          <a:xfrm>
            <a:off x="99038" y="155970"/>
            <a:ext cx="470274" cy="548630"/>
            <a:chOff x="9873" y="1240062"/>
            <a:chExt cx="545434" cy="640998"/>
          </a:xfrm>
        </p:grpSpPr>
        <p:cxnSp>
          <p:nvCxnSpPr>
            <p:cNvPr id="15131" name="Google Shape;15131;p50"/>
            <p:cNvCxnSpPr>
              <a:stCxn id="15132" idx="6"/>
              <a:endCxn id="15133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34" name="Google Shape;15134;p50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5135" name="Google Shape;15135;p50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36" name="Google Shape;15136;p50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37" name="Google Shape;15137;p50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5133" name="Google Shape;15133;p50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8" name="Google Shape;15138;p50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39" name="Google Shape;15139;p50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5132" name="Google Shape;15132;p50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0" name="Google Shape;15140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41" name="Google Shape;15141;p50"/>
            <p:cNvCxnSpPr>
              <a:stCxn id="15135" idx="3"/>
              <a:endCxn id="15132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021" name="Google Shape;15021;p50"/>
          <p:cNvSpPr txBox="1">
            <a:spLocks noGrp="1"/>
          </p:cNvSpPr>
          <p:nvPr>
            <p:ph type="subTitle" idx="7"/>
          </p:nvPr>
        </p:nvSpPr>
        <p:spPr>
          <a:xfrm>
            <a:off x="7063945" y="2396350"/>
            <a:ext cx="1037714" cy="448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1</a:t>
            </a:r>
            <a:r>
              <a:rPr lang="en" dirty="0"/>
              <a:t> protons</a:t>
            </a:r>
            <a:endParaRPr dirty="0"/>
          </a:p>
        </p:txBody>
      </p:sp>
      <p:sp>
        <p:nvSpPr>
          <p:cNvPr id="127" name="Google Shape;15084;p50">
            <a:extLst>
              <a:ext uri="{FF2B5EF4-FFF2-40B4-BE49-F238E27FC236}">
                <a16:creationId xmlns:a16="http://schemas.microsoft.com/office/drawing/2014/main" id="{454D6C3A-2133-4593-BE19-C0EB7ABBD44F}"/>
              </a:ext>
            </a:extLst>
          </p:cNvPr>
          <p:cNvSpPr/>
          <p:nvPr/>
        </p:nvSpPr>
        <p:spPr>
          <a:xfrm rot="10800000">
            <a:off x="5678016" y="2630047"/>
            <a:ext cx="271470" cy="271470"/>
          </a:xfrm>
          <a:prstGeom prst="ellipse">
            <a:avLst/>
          </a:prstGeom>
          <a:solidFill>
            <a:srgbClr val="FF505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+</a:t>
            </a:r>
          </a:p>
        </p:txBody>
      </p:sp>
      <p:sp>
        <p:nvSpPr>
          <p:cNvPr id="133" name="Google Shape;15021;p50">
            <a:extLst>
              <a:ext uri="{FF2B5EF4-FFF2-40B4-BE49-F238E27FC236}">
                <a16:creationId xmlns:a16="http://schemas.microsoft.com/office/drawing/2014/main" id="{FC36CCF1-776A-4CCC-9039-06CE3D88D825}"/>
              </a:ext>
            </a:extLst>
          </p:cNvPr>
          <p:cNvSpPr txBox="1">
            <a:spLocks/>
          </p:cNvSpPr>
          <p:nvPr/>
        </p:nvSpPr>
        <p:spPr>
          <a:xfrm>
            <a:off x="4410192" y="1085480"/>
            <a:ext cx="819307" cy="5671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/>
              <a:t>1 electron</a:t>
            </a:r>
          </a:p>
        </p:txBody>
      </p:sp>
      <p:cxnSp>
        <p:nvCxnSpPr>
          <p:cNvPr id="134" name="Google Shape;15020;p50">
            <a:extLst>
              <a:ext uri="{FF2B5EF4-FFF2-40B4-BE49-F238E27FC236}">
                <a16:creationId xmlns:a16="http://schemas.microsoft.com/office/drawing/2014/main" id="{7E6A798D-2BFB-4860-9507-480AF0C4AC89}"/>
              </a:ext>
            </a:extLst>
          </p:cNvPr>
          <p:cNvCxnSpPr>
            <a:cxnSpLocks/>
          </p:cNvCxnSpPr>
          <p:nvPr/>
        </p:nvCxnSpPr>
        <p:spPr>
          <a:xfrm flipV="1">
            <a:off x="4793250" y="1667189"/>
            <a:ext cx="0" cy="52086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5084;p50">
            <a:extLst>
              <a:ext uri="{FF2B5EF4-FFF2-40B4-BE49-F238E27FC236}">
                <a16:creationId xmlns:a16="http://schemas.microsoft.com/office/drawing/2014/main" id="{DEFF2194-6708-4760-AC4E-86972E2E01BD}"/>
              </a:ext>
            </a:extLst>
          </p:cNvPr>
          <p:cNvSpPr/>
          <p:nvPr/>
        </p:nvSpPr>
        <p:spPr>
          <a:xfrm rot="10800000">
            <a:off x="3263910" y="2709257"/>
            <a:ext cx="271470" cy="271470"/>
          </a:xfrm>
          <a:prstGeom prst="ellipse">
            <a:avLst/>
          </a:prstGeom>
          <a:solidFill>
            <a:srgbClr val="FF505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+</a:t>
            </a:r>
          </a:p>
        </p:txBody>
      </p:sp>
      <p:sp>
        <p:nvSpPr>
          <p:cNvPr id="140" name="Google Shape;15022;p50">
            <a:extLst>
              <a:ext uri="{FF2B5EF4-FFF2-40B4-BE49-F238E27FC236}">
                <a16:creationId xmlns:a16="http://schemas.microsoft.com/office/drawing/2014/main" id="{CEE4CFED-0ED1-47AC-BF7B-910ABE7D8B9F}"/>
              </a:ext>
            </a:extLst>
          </p:cNvPr>
          <p:cNvSpPr/>
          <p:nvPr/>
        </p:nvSpPr>
        <p:spPr>
          <a:xfrm rot="10800000">
            <a:off x="3289330" y="4009489"/>
            <a:ext cx="271470" cy="271470"/>
          </a:xfrm>
          <a:prstGeom prst="ellipse">
            <a:avLst/>
          </a:prstGeom>
          <a:solidFill>
            <a:srgbClr val="00B0F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094696E-ECC3-4D55-A2B5-0F12D63DF79F}"/>
              </a:ext>
            </a:extLst>
          </p:cNvPr>
          <p:cNvSpPr txBox="1"/>
          <p:nvPr/>
        </p:nvSpPr>
        <p:spPr>
          <a:xfrm>
            <a:off x="4225633" y="3970369"/>
            <a:ext cx="34477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تعتبر الذرة الأبسط بين الذرات الأخرى </a:t>
            </a:r>
            <a:endParaRPr lang="ar-SA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6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20" name="Google Shape;15020;p50"/>
          <p:cNvCxnSpPr>
            <a:cxnSpLocks/>
          </p:cNvCxnSpPr>
          <p:nvPr/>
        </p:nvCxnSpPr>
        <p:spPr>
          <a:xfrm>
            <a:off x="5813751" y="2749149"/>
            <a:ext cx="125019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23" name="Google Shape;15023;p50"/>
          <p:cNvSpPr txBox="1">
            <a:spLocks noGrp="1"/>
          </p:cNvSpPr>
          <p:nvPr>
            <p:ph type="title" idx="6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0" rIns="36575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تركيب ذرة الهيليوم</a:t>
            </a:r>
            <a:endParaRPr dirty="0"/>
          </a:p>
        </p:txBody>
      </p:sp>
      <p:sp>
        <p:nvSpPr>
          <p:cNvPr id="15024" name="Google Shape;15024;p50"/>
          <p:cNvSpPr txBox="1">
            <a:spLocks noGrp="1"/>
          </p:cNvSpPr>
          <p:nvPr>
            <p:ph type="title"/>
          </p:nvPr>
        </p:nvSpPr>
        <p:spPr>
          <a:xfrm>
            <a:off x="1060500" y="1115988"/>
            <a:ext cx="1645800" cy="457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إلكترون</a:t>
            </a:r>
            <a:endParaRPr dirty="0"/>
          </a:p>
        </p:txBody>
      </p:sp>
      <p:sp>
        <p:nvSpPr>
          <p:cNvPr id="15025" name="Google Shape;15025;p50"/>
          <p:cNvSpPr txBox="1">
            <a:spLocks noGrp="1"/>
          </p:cNvSpPr>
          <p:nvPr>
            <p:ph type="subTitle" idx="1"/>
          </p:nvPr>
        </p:nvSpPr>
        <p:spPr>
          <a:xfrm>
            <a:off x="694500" y="1573188"/>
            <a:ext cx="2011800" cy="457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يمتلك شحنة كهربائية واحدة -1 وبالكاد له كتلة</a:t>
            </a:r>
            <a:endParaRPr dirty="0"/>
          </a:p>
        </p:txBody>
      </p:sp>
      <p:sp>
        <p:nvSpPr>
          <p:cNvPr id="15026" name="Google Shape;15026;p50"/>
          <p:cNvSpPr txBox="1">
            <a:spLocks noGrp="1"/>
          </p:cNvSpPr>
          <p:nvPr>
            <p:ph type="title" idx="2"/>
          </p:nvPr>
        </p:nvSpPr>
        <p:spPr>
          <a:xfrm>
            <a:off x="1060500" y="2438588"/>
            <a:ext cx="1645800" cy="457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بروتون</a:t>
            </a:r>
            <a:endParaRPr dirty="0"/>
          </a:p>
        </p:txBody>
      </p:sp>
      <p:sp>
        <p:nvSpPr>
          <p:cNvPr id="15027" name="Google Shape;15027;p50"/>
          <p:cNvSpPr txBox="1">
            <a:spLocks noGrp="1"/>
          </p:cNvSpPr>
          <p:nvPr>
            <p:ph type="subTitle" idx="3"/>
          </p:nvPr>
        </p:nvSpPr>
        <p:spPr>
          <a:xfrm>
            <a:off x="485785" y="2884513"/>
            <a:ext cx="2296960" cy="4572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يمتلك شحنة كهربائية موجبة واحدة +1 وكتلة تساوي وحدة واحدة  </a:t>
            </a:r>
            <a:endParaRPr dirty="0"/>
          </a:p>
        </p:txBody>
      </p:sp>
      <p:sp>
        <p:nvSpPr>
          <p:cNvPr id="15028" name="Google Shape;15028;p50"/>
          <p:cNvSpPr txBox="1">
            <a:spLocks noGrp="1"/>
          </p:cNvSpPr>
          <p:nvPr>
            <p:ph type="title" idx="4"/>
          </p:nvPr>
        </p:nvSpPr>
        <p:spPr>
          <a:xfrm>
            <a:off x="1060500" y="3745738"/>
            <a:ext cx="1645800" cy="457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نيترون</a:t>
            </a:r>
            <a:endParaRPr dirty="0"/>
          </a:p>
        </p:txBody>
      </p:sp>
      <p:sp>
        <p:nvSpPr>
          <p:cNvPr id="15029" name="Google Shape;15029;p50"/>
          <p:cNvSpPr txBox="1">
            <a:spLocks noGrp="1"/>
          </p:cNvSpPr>
          <p:nvPr>
            <p:ph type="subTitle" idx="5"/>
          </p:nvPr>
        </p:nvSpPr>
        <p:spPr>
          <a:xfrm>
            <a:off x="628415" y="4202938"/>
            <a:ext cx="2077885" cy="4572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/>
              <a:t>لا يملك أي شحنة كهربائية وكتلته تساوي وحده واحدة </a:t>
            </a:r>
            <a:endParaRPr dirty="0"/>
          </a:p>
        </p:txBody>
      </p:sp>
      <p:grpSp>
        <p:nvGrpSpPr>
          <p:cNvPr id="15031" name="Google Shape;15031;p50"/>
          <p:cNvGrpSpPr/>
          <p:nvPr/>
        </p:nvGrpSpPr>
        <p:grpSpPr>
          <a:xfrm>
            <a:off x="3293240" y="1437458"/>
            <a:ext cx="271470" cy="271470"/>
            <a:chOff x="1752450" y="3096208"/>
            <a:chExt cx="271470" cy="271470"/>
          </a:xfrm>
          <a:solidFill>
            <a:srgbClr val="00B050"/>
          </a:solidFill>
        </p:grpSpPr>
        <p:grpSp>
          <p:nvGrpSpPr>
            <p:cNvPr id="15032" name="Google Shape;15032;p50"/>
            <p:cNvGrpSpPr/>
            <p:nvPr/>
          </p:nvGrpSpPr>
          <p:grpSpPr>
            <a:xfrm rot="10800000">
              <a:off x="1752450" y="3096208"/>
              <a:ext cx="271470" cy="271470"/>
              <a:chOff x="7002578" y="16230"/>
              <a:chExt cx="192600" cy="192600"/>
            </a:xfrm>
            <a:grpFill/>
          </p:grpSpPr>
          <p:sp>
            <p:nvSpPr>
              <p:cNvPr id="15033" name="Google Shape;15033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grpFill/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4" name="Google Shape;15034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grp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035" name="Google Shape;15035;p50"/>
            <p:cNvCxnSpPr/>
            <p:nvPr/>
          </p:nvCxnSpPr>
          <p:spPr>
            <a:xfrm>
              <a:off x="1829713" y="3232013"/>
              <a:ext cx="117000" cy="0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045" name="Google Shape;15045;p50"/>
          <p:cNvSpPr/>
          <p:nvPr/>
        </p:nvSpPr>
        <p:spPr>
          <a:xfrm>
            <a:off x="4637625" y="1897525"/>
            <a:ext cx="2011800" cy="2011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05" name="Google Shape;15105;p50"/>
          <p:cNvGrpSpPr/>
          <p:nvPr/>
        </p:nvGrpSpPr>
        <p:grpSpPr>
          <a:xfrm>
            <a:off x="5444977" y="1772296"/>
            <a:ext cx="271470" cy="271470"/>
            <a:chOff x="1752450" y="3096208"/>
            <a:chExt cx="271470" cy="271470"/>
          </a:xfrm>
          <a:solidFill>
            <a:srgbClr val="00B050"/>
          </a:solidFill>
        </p:grpSpPr>
        <p:grpSp>
          <p:nvGrpSpPr>
            <p:cNvPr id="15106" name="Google Shape;15106;p50"/>
            <p:cNvGrpSpPr/>
            <p:nvPr/>
          </p:nvGrpSpPr>
          <p:grpSpPr>
            <a:xfrm rot="10800000">
              <a:off x="1752450" y="3096208"/>
              <a:ext cx="271470" cy="271470"/>
              <a:chOff x="7002578" y="16230"/>
              <a:chExt cx="192600" cy="192600"/>
            </a:xfrm>
            <a:grpFill/>
          </p:grpSpPr>
          <p:sp>
            <p:nvSpPr>
              <p:cNvPr id="15107" name="Google Shape;15107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grpFill/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8" name="Google Shape;15108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grp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09" name="Google Shape;15109;p50"/>
            <p:cNvCxnSpPr/>
            <p:nvPr/>
          </p:nvCxnSpPr>
          <p:spPr>
            <a:xfrm>
              <a:off x="1829713" y="3232013"/>
              <a:ext cx="117000" cy="0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130" name="Google Shape;15130;p50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5131" name="Google Shape;15131;p50"/>
            <p:cNvCxnSpPr>
              <a:stCxn id="15132" idx="6"/>
              <a:endCxn id="15133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34" name="Google Shape;15134;p50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5135" name="Google Shape;15135;p50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6" name="Google Shape;15136;p50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37" name="Google Shape;15137;p50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5133" name="Google Shape;15133;p50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8" name="Google Shape;15138;p50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39" name="Google Shape;15139;p50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5132" name="Google Shape;15132;p50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0" name="Google Shape;15140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41" name="Google Shape;15141;p50"/>
            <p:cNvCxnSpPr>
              <a:stCxn id="15135" idx="3"/>
              <a:endCxn id="15132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021" name="Google Shape;15021;p50"/>
          <p:cNvSpPr txBox="1">
            <a:spLocks noGrp="1"/>
          </p:cNvSpPr>
          <p:nvPr>
            <p:ph type="subTitle" idx="7"/>
          </p:nvPr>
        </p:nvSpPr>
        <p:spPr>
          <a:xfrm>
            <a:off x="7063945" y="2396350"/>
            <a:ext cx="1037714" cy="448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 protons</a:t>
            </a:r>
            <a:endParaRPr dirty="0"/>
          </a:p>
        </p:txBody>
      </p:sp>
      <p:sp>
        <p:nvSpPr>
          <p:cNvPr id="124" name="Google Shape;15022;p50">
            <a:extLst>
              <a:ext uri="{FF2B5EF4-FFF2-40B4-BE49-F238E27FC236}">
                <a16:creationId xmlns:a16="http://schemas.microsoft.com/office/drawing/2014/main" id="{72B170A2-2170-40D5-A118-1753FF5A59CB}"/>
              </a:ext>
            </a:extLst>
          </p:cNvPr>
          <p:cNvSpPr/>
          <p:nvPr/>
        </p:nvSpPr>
        <p:spPr>
          <a:xfrm rot="10800000">
            <a:off x="5390859" y="2624318"/>
            <a:ext cx="271470" cy="271470"/>
          </a:xfrm>
          <a:prstGeom prst="ellipse">
            <a:avLst/>
          </a:prstGeom>
          <a:solidFill>
            <a:srgbClr val="00B0F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5022;p50">
            <a:extLst>
              <a:ext uri="{FF2B5EF4-FFF2-40B4-BE49-F238E27FC236}">
                <a16:creationId xmlns:a16="http://schemas.microsoft.com/office/drawing/2014/main" id="{289458A1-2F4F-4806-B7B8-301884D85CA2}"/>
              </a:ext>
            </a:extLst>
          </p:cNvPr>
          <p:cNvSpPr/>
          <p:nvPr/>
        </p:nvSpPr>
        <p:spPr>
          <a:xfrm rot="10800000">
            <a:off x="5678016" y="2903426"/>
            <a:ext cx="271470" cy="271470"/>
          </a:xfrm>
          <a:prstGeom prst="ellipse">
            <a:avLst/>
          </a:prstGeom>
          <a:solidFill>
            <a:srgbClr val="00B0F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5084;p50">
            <a:extLst>
              <a:ext uri="{FF2B5EF4-FFF2-40B4-BE49-F238E27FC236}">
                <a16:creationId xmlns:a16="http://schemas.microsoft.com/office/drawing/2014/main" id="{5758A051-D083-4C51-ABD6-90E8541635E9}"/>
              </a:ext>
            </a:extLst>
          </p:cNvPr>
          <p:cNvSpPr/>
          <p:nvPr/>
        </p:nvSpPr>
        <p:spPr>
          <a:xfrm rot="10800000">
            <a:off x="5386449" y="2903425"/>
            <a:ext cx="271470" cy="271470"/>
          </a:xfrm>
          <a:prstGeom prst="ellipse">
            <a:avLst/>
          </a:prstGeom>
          <a:solidFill>
            <a:srgbClr val="FF505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5084;p50">
            <a:extLst>
              <a:ext uri="{FF2B5EF4-FFF2-40B4-BE49-F238E27FC236}">
                <a16:creationId xmlns:a16="http://schemas.microsoft.com/office/drawing/2014/main" id="{454D6C3A-2133-4593-BE19-C0EB7ABBD44F}"/>
              </a:ext>
            </a:extLst>
          </p:cNvPr>
          <p:cNvSpPr/>
          <p:nvPr/>
        </p:nvSpPr>
        <p:spPr>
          <a:xfrm rot="10800000">
            <a:off x="5678016" y="2630047"/>
            <a:ext cx="271470" cy="271470"/>
          </a:xfrm>
          <a:prstGeom prst="ellipse">
            <a:avLst/>
          </a:prstGeom>
          <a:solidFill>
            <a:srgbClr val="FF505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+</a:t>
            </a:r>
          </a:p>
        </p:txBody>
      </p:sp>
      <p:cxnSp>
        <p:nvCxnSpPr>
          <p:cNvPr id="128" name="Google Shape;15082;p50">
            <a:extLst>
              <a:ext uri="{FF2B5EF4-FFF2-40B4-BE49-F238E27FC236}">
                <a16:creationId xmlns:a16="http://schemas.microsoft.com/office/drawing/2014/main" id="{5DD0DA87-92FD-470C-8838-B3EF832CBAC1}"/>
              </a:ext>
            </a:extLst>
          </p:cNvPr>
          <p:cNvCxnSpPr/>
          <p:nvPr/>
        </p:nvCxnSpPr>
        <p:spPr>
          <a:xfrm rot="5400000">
            <a:off x="7649234" y="4086724"/>
            <a:ext cx="117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8B3DFB87-4B1A-46D6-B2F5-D170BB0F60A7}"/>
              </a:ext>
            </a:extLst>
          </p:cNvPr>
          <p:cNvSpPr txBox="1"/>
          <p:nvPr/>
        </p:nvSpPr>
        <p:spPr>
          <a:xfrm>
            <a:off x="5385691" y="2903425"/>
            <a:ext cx="2652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/>
              <a:t>+</a:t>
            </a:r>
            <a:endParaRPr lang="ar-SA" dirty="0"/>
          </a:p>
        </p:txBody>
      </p:sp>
      <p:sp>
        <p:nvSpPr>
          <p:cNvPr id="133" name="Google Shape;15021;p50">
            <a:extLst>
              <a:ext uri="{FF2B5EF4-FFF2-40B4-BE49-F238E27FC236}">
                <a16:creationId xmlns:a16="http://schemas.microsoft.com/office/drawing/2014/main" id="{FC36CCF1-776A-4CCC-9039-06CE3D88D825}"/>
              </a:ext>
            </a:extLst>
          </p:cNvPr>
          <p:cNvSpPr txBox="1">
            <a:spLocks/>
          </p:cNvSpPr>
          <p:nvPr/>
        </p:nvSpPr>
        <p:spPr>
          <a:xfrm>
            <a:off x="4329548" y="1077769"/>
            <a:ext cx="819307" cy="5671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/>
              <a:t>2 electron</a:t>
            </a:r>
          </a:p>
        </p:txBody>
      </p:sp>
      <p:cxnSp>
        <p:nvCxnSpPr>
          <p:cNvPr id="134" name="Google Shape;15020;p50">
            <a:extLst>
              <a:ext uri="{FF2B5EF4-FFF2-40B4-BE49-F238E27FC236}">
                <a16:creationId xmlns:a16="http://schemas.microsoft.com/office/drawing/2014/main" id="{7E6A798D-2BFB-4860-9507-480AF0C4AC89}"/>
              </a:ext>
            </a:extLst>
          </p:cNvPr>
          <p:cNvCxnSpPr>
            <a:cxnSpLocks/>
          </p:cNvCxnSpPr>
          <p:nvPr/>
        </p:nvCxnSpPr>
        <p:spPr>
          <a:xfrm flipH="1" flipV="1">
            <a:off x="5133320" y="1385413"/>
            <a:ext cx="428884" cy="40217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5021;p50">
            <a:extLst>
              <a:ext uri="{FF2B5EF4-FFF2-40B4-BE49-F238E27FC236}">
                <a16:creationId xmlns:a16="http://schemas.microsoft.com/office/drawing/2014/main" id="{898032F5-5245-423B-A524-8424CA831C31}"/>
              </a:ext>
            </a:extLst>
          </p:cNvPr>
          <p:cNvSpPr txBox="1">
            <a:spLocks/>
          </p:cNvSpPr>
          <p:nvPr/>
        </p:nvSpPr>
        <p:spPr>
          <a:xfrm>
            <a:off x="7063945" y="3124388"/>
            <a:ext cx="1120127" cy="36548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SzPts val="1100"/>
            </a:pPr>
            <a:r>
              <a:rPr lang="en-US" dirty="0"/>
              <a:t>2 neutrons</a:t>
            </a:r>
          </a:p>
          <a:p>
            <a:pPr marL="0" indent="0">
              <a:buSzPts val="1100"/>
              <a:buFont typeface="Arial"/>
              <a:buNone/>
            </a:pPr>
            <a:endParaRPr lang="en-US" dirty="0"/>
          </a:p>
        </p:txBody>
      </p:sp>
      <p:cxnSp>
        <p:nvCxnSpPr>
          <p:cNvPr id="137" name="Google Shape;15020;p50">
            <a:extLst>
              <a:ext uri="{FF2B5EF4-FFF2-40B4-BE49-F238E27FC236}">
                <a16:creationId xmlns:a16="http://schemas.microsoft.com/office/drawing/2014/main" id="{7755EDE6-D531-4634-936A-FD0C7FC73B13}"/>
              </a:ext>
            </a:extLst>
          </p:cNvPr>
          <p:cNvCxnSpPr>
            <a:cxnSpLocks/>
            <a:endCxn id="136" idx="1"/>
          </p:cNvCxnSpPr>
          <p:nvPr/>
        </p:nvCxnSpPr>
        <p:spPr>
          <a:xfrm>
            <a:off x="5949486" y="3085935"/>
            <a:ext cx="1114459" cy="22119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5084;p50">
            <a:extLst>
              <a:ext uri="{FF2B5EF4-FFF2-40B4-BE49-F238E27FC236}">
                <a16:creationId xmlns:a16="http://schemas.microsoft.com/office/drawing/2014/main" id="{DEFF2194-6708-4760-AC4E-86972E2E01BD}"/>
              </a:ext>
            </a:extLst>
          </p:cNvPr>
          <p:cNvSpPr/>
          <p:nvPr/>
        </p:nvSpPr>
        <p:spPr>
          <a:xfrm rot="10800000">
            <a:off x="3263910" y="2709257"/>
            <a:ext cx="271470" cy="27147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+</a:t>
            </a:r>
          </a:p>
        </p:txBody>
      </p:sp>
      <p:sp>
        <p:nvSpPr>
          <p:cNvPr id="140" name="Google Shape;15022;p50">
            <a:extLst>
              <a:ext uri="{FF2B5EF4-FFF2-40B4-BE49-F238E27FC236}">
                <a16:creationId xmlns:a16="http://schemas.microsoft.com/office/drawing/2014/main" id="{CEE4CFED-0ED1-47AC-BF7B-910ABE7D8B9F}"/>
              </a:ext>
            </a:extLst>
          </p:cNvPr>
          <p:cNvSpPr/>
          <p:nvPr/>
        </p:nvSpPr>
        <p:spPr>
          <a:xfrm rot="10800000">
            <a:off x="3289330" y="4009489"/>
            <a:ext cx="271470" cy="271470"/>
          </a:xfrm>
          <a:prstGeom prst="ellipse">
            <a:avLst/>
          </a:prstGeom>
          <a:solidFill>
            <a:srgbClr val="00B0F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6" name="Google Shape;15105;p50">
            <a:extLst>
              <a:ext uri="{FF2B5EF4-FFF2-40B4-BE49-F238E27FC236}">
                <a16:creationId xmlns:a16="http://schemas.microsoft.com/office/drawing/2014/main" id="{7CDE07A2-F941-42A1-AC71-A9724088F1CC}"/>
              </a:ext>
            </a:extLst>
          </p:cNvPr>
          <p:cNvGrpSpPr/>
          <p:nvPr/>
        </p:nvGrpSpPr>
        <p:grpSpPr>
          <a:xfrm>
            <a:off x="5522184" y="3756754"/>
            <a:ext cx="271470" cy="271470"/>
            <a:chOff x="1752450" y="3096208"/>
            <a:chExt cx="271470" cy="271470"/>
          </a:xfrm>
          <a:solidFill>
            <a:srgbClr val="00B050"/>
          </a:solidFill>
        </p:grpSpPr>
        <p:grpSp>
          <p:nvGrpSpPr>
            <p:cNvPr id="47" name="Google Shape;15106;p50">
              <a:extLst>
                <a:ext uri="{FF2B5EF4-FFF2-40B4-BE49-F238E27FC236}">
                  <a16:creationId xmlns:a16="http://schemas.microsoft.com/office/drawing/2014/main" id="{A92B2879-3474-4657-AA1A-7C1381BCDC38}"/>
                </a:ext>
              </a:extLst>
            </p:cNvPr>
            <p:cNvGrpSpPr/>
            <p:nvPr/>
          </p:nvGrpSpPr>
          <p:grpSpPr>
            <a:xfrm rot="10800000">
              <a:off x="1752450" y="3096208"/>
              <a:ext cx="271470" cy="271470"/>
              <a:chOff x="7002578" y="16230"/>
              <a:chExt cx="192600" cy="192600"/>
            </a:xfrm>
            <a:grpFill/>
          </p:grpSpPr>
          <p:sp>
            <p:nvSpPr>
              <p:cNvPr id="49" name="Google Shape;15107;p50">
                <a:extLst>
                  <a:ext uri="{FF2B5EF4-FFF2-40B4-BE49-F238E27FC236}">
                    <a16:creationId xmlns:a16="http://schemas.microsoft.com/office/drawing/2014/main" id="{CE858D39-0E58-4952-9570-0D8950EDEBD5}"/>
                  </a:ext>
                </a:extLst>
              </p:cNvPr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grpFill/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5108;p50">
                <a:extLst>
                  <a:ext uri="{FF2B5EF4-FFF2-40B4-BE49-F238E27FC236}">
                    <a16:creationId xmlns:a16="http://schemas.microsoft.com/office/drawing/2014/main" id="{89A05FAD-FFA1-4C45-9495-F47F0FC3145E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grp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8" name="Google Shape;15109;p50">
              <a:extLst>
                <a:ext uri="{FF2B5EF4-FFF2-40B4-BE49-F238E27FC236}">
                  <a16:creationId xmlns:a16="http://schemas.microsoft.com/office/drawing/2014/main" id="{B9CF25E7-DE12-462C-BD64-A344FCC2CBBB}"/>
                </a:ext>
              </a:extLst>
            </p:cNvPr>
            <p:cNvCxnSpPr/>
            <p:nvPr/>
          </p:nvCxnSpPr>
          <p:spPr>
            <a:xfrm>
              <a:off x="1829713" y="3232013"/>
              <a:ext cx="117000" cy="0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