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0" r:id="rId4"/>
    <p:sldId id="278" r:id="rId5"/>
    <p:sldId id="279" r:id="rId6"/>
    <p:sldId id="271" r:id="rId7"/>
    <p:sldId id="275" r:id="rId8"/>
    <p:sldId id="276" r:id="rId9"/>
    <p:sldId id="280" r:id="rId10"/>
    <p:sldId id="273" r:id="rId11"/>
    <p:sldId id="27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مقطع افتراضي" id="{5C0FFBF4-31C4-476C-B8BE-3DFD5C98F9BC}">
          <p14:sldIdLst>
            <p14:sldId id="256"/>
            <p14:sldId id="277"/>
            <p14:sldId id="270"/>
            <p14:sldId id="278"/>
            <p14:sldId id="279"/>
            <p14:sldId id="271"/>
            <p14:sldId id="275"/>
            <p14:sldId id="276"/>
            <p14:sldId id="280"/>
            <p14:sldId id="273"/>
            <p14:sldId id="274"/>
          </p14:sldIdLst>
        </p14:section>
        <p14:section name="مقطع بدون عنوان" id="{62A65886-6D57-4447-B455-7740FF41348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E593"/>
    <a:srgbClr val="ECF1AD"/>
    <a:srgbClr val="FFFF66"/>
    <a:srgbClr val="D7E4BE"/>
    <a:srgbClr val="D2BE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EFB2-6D9B-4E0A-82F1-654DBAE87F8E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48D8F-811D-48F3-8EB2-366AA096D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400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EFB2-6D9B-4E0A-82F1-654DBAE87F8E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48D8F-811D-48F3-8EB2-366AA096D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13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EFB2-6D9B-4E0A-82F1-654DBAE87F8E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48D8F-811D-48F3-8EB2-366AA096D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07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EFB2-6D9B-4E0A-82F1-654DBAE87F8E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48D8F-811D-48F3-8EB2-366AA096D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69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EFB2-6D9B-4E0A-82F1-654DBAE87F8E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48D8F-811D-48F3-8EB2-366AA096D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943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EFB2-6D9B-4E0A-82F1-654DBAE87F8E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48D8F-811D-48F3-8EB2-366AA096D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250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EFB2-6D9B-4E0A-82F1-654DBAE87F8E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48D8F-811D-48F3-8EB2-366AA096D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837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EFB2-6D9B-4E0A-82F1-654DBAE87F8E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48D8F-811D-48F3-8EB2-366AA096D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923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EFB2-6D9B-4E0A-82F1-654DBAE87F8E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48D8F-811D-48F3-8EB2-366AA096D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712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EFB2-6D9B-4E0A-82F1-654DBAE87F8E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48D8F-811D-48F3-8EB2-366AA096D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328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EFB2-6D9B-4E0A-82F1-654DBAE87F8E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48D8F-811D-48F3-8EB2-366AA096D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67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6EFB2-6D9B-4E0A-82F1-654DBAE87F8E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48D8F-811D-48F3-8EB2-366AA096D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99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5.jpg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image" Target="../media/image6.jp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7.jpg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903179" y="57908"/>
            <a:ext cx="7086600" cy="1470025"/>
          </a:xfrm>
        </p:spPr>
        <p:txBody>
          <a:bodyPr>
            <a:normAutofit/>
          </a:bodyPr>
          <a:lstStyle/>
          <a:p>
            <a:pPr rtl="1"/>
            <a:r>
              <a:rPr lang="ar-AE" sz="3600" b="1" dirty="0">
                <a:solidFill>
                  <a:schemeClr val="tx2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4_</a:t>
            </a:r>
            <a:r>
              <a:rPr lang="ar-SA" sz="3600" b="1" dirty="0">
                <a:solidFill>
                  <a:schemeClr val="tx2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3</a:t>
            </a:r>
            <a:r>
              <a:rPr lang="ar-AE" sz="3600" b="1" dirty="0">
                <a:solidFill>
                  <a:schemeClr val="tx2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القوى</a:t>
            </a:r>
            <a:r>
              <a:rPr lang="ar-SA" sz="3600" b="1" dirty="0">
                <a:solidFill>
                  <a:schemeClr val="tx2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 المتوازنة والقوى غير المتوازنة</a:t>
            </a:r>
            <a:r>
              <a:rPr lang="ar-AE" sz="3600" b="1" dirty="0">
                <a:solidFill>
                  <a:schemeClr val="tx2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؟</a:t>
            </a:r>
            <a:endParaRPr lang="en-US" sz="3600" b="1" dirty="0">
              <a:solidFill>
                <a:schemeClr val="tx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" name="سهم إلى اليمين 5"/>
          <p:cNvSpPr/>
          <p:nvPr/>
        </p:nvSpPr>
        <p:spPr>
          <a:xfrm>
            <a:off x="304800" y="1612993"/>
            <a:ext cx="8431609" cy="5051240"/>
          </a:xfrm>
          <a:prstGeom prst="rightArrow">
            <a:avLst>
              <a:gd name="adj1" fmla="val 100000"/>
              <a:gd name="adj2" fmla="val 0"/>
            </a:avLst>
          </a:prstGeom>
          <a:solidFill>
            <a:srgbClr val="ECF1AD"/>
          </a:soli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>
              <a:lnSpc>
                <a:spcPct val="300000"/>
              </a:lnSpc>
            </a:pPr>
            <a:r>
              <a:rPr lang="ar-AE" sz="3200" b="1" dirty="0">
                <a:solidFill>
                  <a:schemeClr val="accent4">
                    <a:lumMod val="50000"/>
                  </a:schemeClr>
                </a:solidFill>
              </a:rPr>
              <a:t>* أستطيع أن </a:t>
            </a:r>
            <a:r>
              <a:rPr lang="ar-SA" sz="3200" b="1" dirty="0">
                <a:solidFill>
                  <a:schemeClr val="accent4">
                    <a:lumMod val="50000"/>
                  </a:schemeClr>
                </a:solidFill>
              </a:rPr>
              <a:t>أصف قوتين تؤثران على جسم ما</a:t>
            </a:r>
            <a:endParaRPr lang="ar-AE" sz="3200" b="1" dirty="0">
              <a:solidFill>
                <a:schemeClr val="accent4">
                  <a:lumMod val="50000"/>
                </a:schemeClr>
              </a:solidFill>
            </a:endParaRPr>
          </a:p>
          <a:p>
            <a:pPr algn="r" rtl="1">
              <a:lnSpc>
                <a:spcPct val="150000"/>
              </a:lnSpc>
            </a:pPr>
            <a:r>
              <a:rPr lang="ar-AE" sz="2800" b="1" dirty="0">
                <a:solidFill>
                  <a:schemeClr val="tx1"/>
                </a:solidFill>
              </a:rPr>
              <a:t> *</a:t>
            </a:r>
            <a:r>
              <a:rPr lang="ar-SA" sz="2800" b="1" dirty="0">
                <a:solidFill>
                  <a:schemeClr val="tx1"/>
                </a:solidFill>
              </a:rPr>
              <a:t> </a:t>
            </a:r>
            <a:r>
              <a:rPr lang="ar-AE" sz="3200" b="1" dirty="0">
                <a:solidFill>
                  <a:schemeClr val="tx1"/>
                </a:solidFill>
              </a:rPr>
              <a:t>أستطيع أن  </a:t>
            </a:r>
            <a:r>
              <a:rPr lang="ar-SA" sz="3200" b="1" dirty="0">
                <a:solidFill>
                  <a:schemeClr val="tx1"/>
                </a:solidFill>
              </a:rPr>
              <a:t>أصف معنى القوى المتوازنة والقوى غير </a:t>
            </a:r>
            <a:endParaRPr lang="ar-AE" sz="3200" b="1" dirty="0">
              <a:solidFill>
                <a:schemeClr val="tx1"/>
              </a:solidFill>
            </a:endParaRPr>
          </a:p>
          <a:p>
            <a:pPr algn="r" rtl="1">
              <a:lnSpc>
                <a:spcPct val="150000"/>
              </a:lnSpc>
            </a:pPr>
            <a:r>
              <a:rPr lang="ar-AE" sz="3200" b="1" dirty="0">
                <a:solidFill>
                  <a:schemeClr val="tx1"/>
                </a:solidFill>
              </a:rPr>
              <a:t>    </a:t>
            </a:r>
            <a:r>
              <a:rPr lang="ar-SA" sz="3200" b="1" dirty="0">
                <a:solidFill>
                  <a:schemeClr val="tx1"/>
                </a:solidFill>
              </a:rPr>
              <a:t>المتوازنة</a:t>
            </a:r>
            <a:r>
              <a:rPr lang="ar-AE" sz="3200" b="1" dirty="0">
                <a:solidFill>
                  <a:schemeClr val="tx1"/>
                </a:solidFill>
              </a:rPr>
              <a:t> </a:t>
            </a:r>
          </a:p>
          <a:p>
            <a:pPr algn="r" rtl="1">
              <a:lnSpc>
                <a:spcPct val="150000"/>
              </a:lnSpc>
            </a:pPr>
            <a:r>
              <a:rPr lang="ar-AE" sz="3200" b="1" dirty="0">
                <a:solidFill>
                  <a:srgbClr val="FF0000"/>
                </a:solidFill>
              </a:rPr>
              <a:t>* أستطيع أن أجمع </a:t>
            </a:r>
            <a:r>
              <a:rPr lang="ar-OM" sz="3200" b="1" dirty="0">
                <a:solidFill>
                  <a:srgbClr val="FF0000"/>
                </a:solidFill>
              </a:rPr>
              <a:t>الملاحظات ذات الصلة باستخدام أدوات وأجهزة بسيطة بشكل صحيح</a:t>
            </a:r>
            <a:endParaRPr lang="en-US" sz="3200" dirty="0">
              <a:solidFill>
                <a:srgbClr val="FF0000"/>
              </a:solidFill>
            </a:endParaRPr>
          </a:p>
          <a:p>
            <a:pPr algn="r" rtl="1">
              <a:lnSpc>
                <a:spcPct val="150000"/>
              </a:lnSpc>
            </a:pPr>
            <a:endParaRPr lang="en-US" dirty="0"/>
          </a:p>
        </p:txBody>
      </p:sp>
      <p:sp>
        <p:nvSpPr>
          <p:cNvPr id="9" name="وجه ضاحك 8"/>
          <p:cNvSpPr/>
          <p:nvPr/>
        </p:nvSpPr>
        <p:spPr>
          <a:xfrm>
            <a:off x="1146541" y="2332515"/>
            <a:ext cx="556438" cy="533400"/>
          </a:xfrm>
          <a:prstGeom prst="smileyFace">
            <a:avLst>
              <a:gd name="adj" fmla="val 666"/>
            </a:avLst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وجه ضاحك 6"/>
          <p:cNvSpPr/>
          <p:nvPr/>
        </p:nvSpPr>
        <p:spPr>
          <a:xfrm>
            <a:off x="505035" y="2333401"/>
            <a:ext cx="556438" cy="533400"/>
          </a:xfrm>
          <a:prstGeom prst="smileyFace">
            <a:avLst>
              <a:gd name="adj" fmla="val -4653"/>
            </a:avLst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وجه ضاحك 10"/>
          <p:cNvSpPr/>
          <p:nvPr/>
        </p:nvSpPr>
        <p:spPr>
          <a:xfrm>
            <a:off x="1825263" y="2333401"/>
            <a:ext cx="556438" cy="533400"/>
          </a:xfrm>
          <a:prstGeom prst="smileyFace">
            <a:avLst>
              <a:gd name="adj" fmla="val 4653"/>
            </a:avLst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وجه ضاحك 11"/>
          <p:cNvSpPr/>
          <p:nvPr/>
        </p:nvSpPr>
        <p:spPr>
          <a:xfrm>
            <a:off x="5670678" y="4033949"/>
            <a:ext cx="556438" cy="533400"/>
          </a:xfrm>
          <a:prstGeom prst="smileyFace">
            <a:avLst>
              <a:gd name="adj" fmla="val 666"/>
            </a:avLst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وجه ضاحك 12"/>
          <p:cNvSpPr/>
          <p:nvPr/>
        </p:nvSpPr>
        <p:spPr>
          <a:xfrm>
            <a:off x="5029143" y="4033949"/>
            <a:ext cx="556438" cy="533400"/>
          </a:xfrm>
          <a:prstGeom prst="smileyFace">
            <a:avLst>
              <a:gd name="adj" fmla="val -4653"/>
            </a:avLst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وجه ضاحك 13"/>
          <p:cNvSpPr/>
          <p:nvPr/>
        </p:nvSpPr>
        <p:spPr>
          <a:xfrm>
            <a:off x="6292684" y="4033949"/>
            <a:ext cx="556438" cy="533400"/>
          </a:xfrm>
          <a:prstGeom prst="smileyFace">
            <a:avLst>
              <a:gd name="adj" fmla="val 4653"/>
            </a:avLst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وجه ضاحك 17"/>
          <p:cNvSpPr/>
          <p:nvPr/>
        </p:nvSpPr>
        <p:spPr>
          <a:xfrm>
            <a:off x="3505200" y="5562600"/>
            <a:ext cx="556438" cy="533400"/>
          </a:xfrm>
          <a:prstGeom prst="smileyFace">
            <a:avLst>
              <a:gd name="adj" fmla="val 666"/>
            </a:avLst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وجه ضاحك 18"/>
          <p:cNvSpPr/>
          <p:nvPr/>
        </p:nvSpPr>
        <p:spPr>
          <a:xfrm>
            <a:off x="2837112" y="5562600"/>
            <a:ext cx="556438" cy="533400"/>
          </a:xfrm>
          <a:prstGeom prst="smileyFace">
            <a:avLst>
              <a:gd name="adj" fmla="val -4653"/>
            </a:avLst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وجه ضاحك 19"/>
          <p:cNvSpPr/>
          <p:nvPr/>
        </p:nvSpPr>
        <p:spPr>
          <a:xfrm>
            <a:off x="4157340" y="5562600"/>
            <a:ext cx="556438" cy="533400"/>
          </a:xfrm>
          <a:prstGeom prst="smileyFace">
            <a:avLst>
              <a:gd name="adj" fmla="val 4653"/>
            </a:avLst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52400"/>
            <a:ext cx="2157449" cy="2038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205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598" y="0"/>
            <a:ext cx="5326602" cy="67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1059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20" y="76200"/>
            <a:ext cx="8236780" cy="609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630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b="1" dirty="0">
                <a:solidFill>
                  <a:schemeClr val="tx2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مفردات التعلم</a:t>
            </a:r>
            <a:endParaRPr lang="en-US" b="1" dirty="0">
              <a:solidFill>
                <a:schemeClr val="tx2">
                  <a:lumMod val="50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1">
              <a:lnSpc>
                <a:spcPct val="250000"/>
              </a:lnSpc>
              <a:buFont typeface="Wingdings" pitchFamily="2" charset="2"/>
              <a:buChar char="v"/>
            </a:pPr>
            <a:r>
              <a:rPr lang="ar-AE" b="1" dirty="0">
                <a:solidFill>
                  <a:srgbClr val="C00000"/>
                </a:solidFill>
                <a:latin typeface="Microsoft Sans Serif" pitchFamily="34" charset="0"/>
                <a:cs typeface="Microsoft Sans Serif" pitchFamily="34" charset="0"/>
              </a:rPr>
              <a:t>متوازنتان</a:t>
            </a:r>
          </a:p>
          <a:p>
            <a:pPr algn="ctr" rtl="1">
              <a:lnSpc>
                <a:spcPct val="250000"/>
              </a:lnSpc>
              <a:buFont typeface="Wingdings" pitchFamily="2" charset="2"/>
              <a:buChar char="v"/>
            </a:pPr>
            <a:r>
              <a:rPr lang="ar-AE" b="1" dirty="0">
                <a:solidFill>
                  <a:srgbClr val="C00000"/>
                </a:solidFill>
                <a:latin typeface="Microsoft Sans Serif" pitchFamily="34" charset="0"/>
                <a:cs typeface="Microsoft Sans Serif" pitchFamily="34" charset="0"/>
              </a:rPr>
              <a:t>غير متوازنتان</a:t>
            </a:r>
          </a:p>
          <a:p>
            <a:pPr algn="ctr" rtl="1">
              <a:lnSpc>
                <a:spcPct val="250000"/>
              </a:lnSpc>
              <a:buFont typeface="Wingdings" pitchFamily="2" charset="2"/>
              <a:buChar char="v"/>
            </a:pPr>
            <a:r>
              <a:rPr lang="ar-AE" b="1" dirty="0">
                <a:solidFill>
                  <a:srgbClr val="C00000"/>
                </a:solidFill>
                <a:latin typeface="Microsoft Sans Serif" pitchFamily="34" charset="0"/>
                <a:cs typeface="Microsoft Sans Serif" pitchFamily="34" charset="0"/>
              </a:rPr>
              <a:t>المحصلة</a:t>
            </a:r>
            <a:endParaRPr lang="en-US" b="1" dirty="0">
              <a:solidFill>
                <a:srgbClr val="C00000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149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AE" sz="4000" b="1" dirty="0">
                <a:solidFill>
                  <a:srgbClr val="002060"/>
                </a:solidFill>
                <a:cs typeface="Akhbar MT" pitchFamily="2" charset="-78"/>
              </a:rPr>
              <a:t>تنفيذ لعبة شد الحبل ومناقشة القوى المؤثرة على الاجسام</a:t>
            </a:r>
            <a:endParaRPr lang="ar-SA" sz="4000" b="1" dirty="0">
              <a:solidFill>
                <a:srgbClr val="002060"/>
              </a:solidFill>
              <a:cs typeface="Akhbar MT" pitchFamily="2" charset="-78"/>
            </a:endParaRPr>
          </a:p>
          <a:p>
            <a:pPr marL="0" indent="0" algn="r" rtl="1">
              <a:buNone/>
            </a:pPr>
            <a:endParaRPr lang="ar-SA" dirty="0"/>
          </a:p>
        </p:txBody>
      </p:sp>
      <p:sp>
        <p:nvSpPr>
          <p:cNvPr id="4" name="مستطيل 3"/>
          <p:cNvSpPr/>
          <p:nvPr/>
        </p:nvSpPr>
        <p:spPr>
          <a:xfrm>
            <a:off x="2819400" y="3048000"/>
            <a:ext cx="4800600" cy="20574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7718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b="1" dirty="0">
                <a:solidFill>
                  <a:schemeClr val="accent1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القوى المتوازنة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43444" y="1295400"/>
            <a:ext cx="8229600" cy="4525963"/>
          </a:xfrm>
        </p:spPr>
        <p:txBody>
          <a:bodyPr/>
          <a:lstStyle/>
          <a:p>
            <a:pPr marL="0" indent="0" algn="r" rtl="1">
              <a:buNone/>
            </a:pPr>
            <a:r>
              <a:rPr lang="ar-AE" sz="4000" b="1" dirty="0">
                <a:solidFill>
                  <a:srgbClr val="C00000"/>
                </a:solidFill>
                <a:cs typeface="Akhbar MT" pitchFamily="2" charset="-78"/>
              </a:rPr>
              <a:t>_ قوى  متساوية في المقدار ومتعاكسة في الاتجاه</a:t>
            </a:r>
          </a:p>
          <a:p>
            <a:pPr marL="0" indent="0" algn="r" rtl="1">
              <a:buNone/>
            </a:pPr>
            <a:r>
              <a:rPr lang="ar-AE" sz="4000" b="1" dirty="0">
                <a:solidFill>
                  <a:srgbClr val="C00000"/>
                </a:solidFill>
                <a:latin typeface="Arabic Typesetting" pitchFamily="66" charset="-78"/>
                <a:cs typeface="Akhbar MT" pitchFamily="2" charset="-78"/>
              </a:rPr>
              <a:t>_ يكون الجسم ساكن(لا يتحرك)</a:t>
            </a:r>
          </a:p>
          <a:p>
            <a:pPr marL="0" indent="0" algn="r" rtl="1">
              <a:buNone/>
            </a:pPr>
            <a:r>
              <a:rPr lang="ar-AE" sz="4000" b="1" dirty="0">
                <a:solidFill>
                  <a:srgbClr val="C00000"/>
                </a:solidFill>
                <a:latin typeface="Arabic Typesetting" pitchFamily="66" charset="-78"/>
                <a:cs typeface="Akhbar MT" pitchFamily="2" charset="-78"/>
              </a:rPr>
              <a:t>_ محصلة القوى تساوي صفر</a:t>
            </a:r>
          </a:p>
          <a:p>
            <a:pPr algn="r" rtl="1"/>
            <a:endParaRPr lang="en-US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488" y="3886200"/>
            <a:ext cx="2850615" cy="2732566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874" y="3929879"/>
            <a:ext cx="2820488" cy="2688887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689" y="3852530"/>
            <a:ext cx="2752723" cy="2677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454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b="1" dirty="0">
                <a:solidFill>
                  <a:schemeClr val="accent1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القوى  غير المتوازنة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AE" sz="4000" b="1" dirty="0">
                <a:solidFill>
                  <a:srgbClr val="C00000"/>
                </a:solidFill>
                <a:cs typeface="Akhbar MT" pitchFamily="2" charset="-78"/>
              </a:rPr>
              <a:t>_قوى  غير متساوية في المقدار ولكنها متعاكسة في الاتجاه</a:t>
            </a:r>
          </a:p>
          <a:p>
            <a:pPr marL="0" indent="0" algn="r" rtl="1">
              <a:buNone/>
            </a:pPr>
            <a:r>
              <a:rPr lang="ar-AE" sz="4000" b="1" dirty="0">
                <a:solidFill>
                  <a:srgbClr val="C00000"/>
                </a:solidFill>
                <a:latin typeface="Arabic Typesetting" pitchFamily="66" charset="-78"/>
                <a:cs typeface="Akhbar MT" pitchFamily="2" charset="-78"/>
              </a:rPr>
              <a:t>_ يتحرك الجسم باتجاه القوة الأكبر</a:t>
            </a:r>
          </a:p>
          <a:p>
            <a:pPr marL="0" indent="0" algn="r" rtl="1">
              <a:buNone/>
            </a:pPr>
            <a:r>
              <a:rPr lang="ar-AE" sz="4000" b="1" dirty="0">
                <a:solidFill>
                  <a:srgbClr val="C00000"/>
                </a:solidFill>
                <a:latin typeface="Arabic Typesetting" pitchFamily="66" charset="-78"/>
                <a:cs typeface="Akhbar MT" pitchFamily="2" charset="-78"/>
              </a:rPr>
              <a:t>_ يوجد محصلة للقوة</a:t>
            </a:r>
          </a:p>
          <a:p>
            <a:pPr marL="0" indent="0" algn="r" rtl="1">
              <a:buNone/>
            </a:pPr>
            <a:endParaRPr lang="ar-AE" sz="4000" b="1" dirty="0">
              <a:solidFill>
                <a:srgbClr val="C00000"/>
              </a:solidFill>
              <a:latin typeface="Arabic Typesetting" pitchFamily="66" charset="-78"/>
              <a:cs typeface="Akhbar MT" pitchFamily="2" charset="-78"/>
            </a:endParaRPr>
          </a:p>
          <a:p>
            <a:endParaRPr lang="en-US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219" y="4236210"/>
            <a:ext cx="2691809" cy="1883382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4240245"/>
            <a:ext cx="2704214" cy="1888816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005" y="4236210"/>
            <a:ext cx="2704214" cy="1833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365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0"/>
            <a:ext cx="7010400" cy="6421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772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981200" y="762000"/>
            <a:ext cx="5105400" cy="47244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6138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752600"/>
            <a:ext cx="5996437" cy="3810000"/>
          </a:xfrm>
        </p:spPr>
      </p:pic>
    </p:spTree>
    <p:extLst>
      <p:ext uri="{BB962C8B-B14F-4D97-AF65-F5344CB8AC3E}">
        <p14:creationId xmlns:p14="http://schemas.microsoft.com/office/powerpoint/2010/main" val="3757121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b="1" dirty="0">
                <a:solidFill>
                  <a:schemeClr val="accent1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الواجب المنزلي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/>
          <a:lstStyle/>
          <a:p>
            <a:pPr algn="r" rtl="1"/>
            <a:r>
              <a:rPr lang="ar-AE" sz="4000" b="1" dirty="0">
                <a:solidFill>
                  <a:srgbClr val="C00000"/>
                </a:solidFill>
                <a:cs typeface="Akhbar MT" pitchFamily="2" charset="-78"/>
              </a:rPr>
              <a:t>حل ورقة العمل 4_3 من كتاب النشاط  صفحة 44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06655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695</TotalTime>
  <Words>112</Words>
  <Application>Microsoft Office PowerPoint</Application>
  <PresentationFormat>عرض على الشاشة (4:3)</PresentationFormat>
  <Paragraphs>20</Paragraphs>
  <Slides>11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نسق Office</vt:lpstr>
      <vt:lpstr>4_3القوى المتوازنة والقوى غير المتوازنة؟</vt:lpstr>
      <vt:lpstr>مفردات التعلم</vt:lpstr>
      <vt:lpstr>عرض تقديمي في PowerPoint</vt:lpstr>
      <vt:lpstr>القوى المتوازنة</vt:lpstr>
      <vt:lpstr>القوى  غير المتوازنة</vt:lpstr>
      <vt:lpstr>عرض تقديمي في PowerPoint</vt:lpstr>
      <vt:lpstr>عرض تقديمي في PowerPoint</vt:lpstr>
      <vt:lpstr>عرض تقديمي في PowerPoint</vt:lpstr>
      <vt:lpstr>الواجب المنزلي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4_2 كيف تعمل القوى؟</dc:title>
  <dc:creator>Berlant World</dc:creator>
  <cp:lastModifiedBy>Berlant World</cp:lastModifiedBy>
  <cp:revision>47</cp:revision>
  <dcterms:created xsi:type="dcterms:W3CDTF">2019-02-16T07:04:57Z</dcterms:created>
  <dcterms:modified xsi:type="dcterms:W3CDTF">2019-02-19T17:59:14Z</dcterms:modified>
</cp:coreProperties>
</file>