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presentation.main+xml" PartName="/ppt/presentation.xml"/>
  <Override ContentType="application/vnd.openxmlformats-officedocument.presentationml.presProps+xml" PartName="/ppt/presProps1.xml"/>
  <Override ContentType="application/vnd.openxmlformats-officedocument.theme+xml" PartName="/ppt/theme/theme1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sldIdLst>
    <p:sldId id="256" r:id="rId4"/>
    <p:sldId id="257" r:id="rId5"/>
    <p:sldId id="258" r:id="rId6"/>
    <p:sldId id="259" r:id="rId7"/>
    <p:sldId id="260" r:id="rId8"/>
  </p:sldIdLst>
  <p:sldSz cy="6858000" cx="12192000"/>
  <p:notesSz cx="6858000" cy="9144000"/>
  <p:defaultTextStyle>
    <a:defPPr lvl="0">
      <a:defRPr lang="en-US"/>
    </a:defPPr>
    <a:lvl1pPr defTabSz="457200" eaLnBrk="1" hangingPunct="1" latinLnBrk="0" lvl="0" marL="0" rtl="0" algn="l">
      <a:defRPr kern="1200" sz="1800">
        <a:solidFill>
          <a:schemeClr val="tx1"/>
        </a:solidFill>
        <a:latin typeface="+mn-lt"/>
        <a:ea typeface="+mn-ea"/>
        <a:cs typeface="+mn-cs"/>
      </a:defRPr>
    </a:lvl1pPr>
    <a:lvl2pPr defTabSz="457200" eaLnBrk="1" hangingPunct="1" latinLnBrk="0" lvl="1" marL="457200" rtl="0" algn="l">
      <a:defRPr kern="1200" sz="1800">
        <a:solidFill>
          <a:schemeClr val="tx1"/>
        </a:solidFill>
        <a:latin typeface="+mn-lt"/>
        <a:ea typeface="+mn-ea"/>
        <a:cs typeface="+mn-cs"/>
      </a:defRPr>
    </a:lvl2pPr>
    <a:lvl3pPr defTabSz="457200" eaLnBrk="1" hangingPunct="1" latinLnBrk="0" lvl="2" marL="914400" rtl="0" algn="l">
      <a:defRPr kern="1200" sz="1800">
        <a:solidFill>
          <a:schemeClr val="tx1"/>
        </a:solidFill>
        <a:latin typeface="+mn-lt"/>
        <a:ea typeface="+mn-ea"/>
        <a:cs typeface="+mn-cs"/>
      </a:defRPr>
    </a:lvl3pPr>
    <a:lvl4pPr defTabSz="457200" eaLnBrk="1" hangingPunct="1" latinLnBrk="0" lvl="3" marL="1371600" rtl="0" algn="l">
      <a:defRPr kern="1200" sz="1800">
        <a:solidFill>
          <a:schemeClr val="tx1"/>
        </a:solidFill>
        <a:latin typeface="+mn-lt"/>
        <a:ea typeface="+mn-ea"/>
        <a:cs typeface="+mn-cs"/>
      </a:defRPr>
    </a:lvl4pPr>
    <a:lvl5pPr defTabSz="457200" eaLnBrk="1" hangingPunct="1" latinLnBrk="0" lvl="4" marL="1828800" rtl="0" algn="l">
      <a:defRPr kern="1200" sz="1800">
        <a:solidFill>
          <a:schemeClr val="tx1"/>
        </a:solidFill>
        <a:latin typeface="+mn-lt"/>
        <a:ea typeface="+mn-ea"/>
        <a:cs typeface="+mn-cs"/>
      </a:defRPr>
    </a:lvl5pPr>
    <a:lvl6pPr defTabSz="457200" eaLnBrk="1" hangingPunct="1" latinLnBrk="0" lvl="5" marL="2286000" rtl="0" algn="l">
      <a:defRPr kern="1200" sz="1800">
        <a:solidFill>
          <a:schemeClr val="tx1"/>
        </a:solidFill>
        <a:latin typeface="+mn-lt"/>
        <a:ea typeface="+mn-ea"/>
        <a:cs typeface="+mn-cs"/>
      </a:defRPr>
    </a:lvl6pPr>
    <a:lvl7pPr defTabSz="457200" eaLnBrk="1" hangingPunct="1" latinLnBrk="0" lvl="6" marL="2743200" rtl="0" algn="l">
      <a:defRPr kern="1200" sz="1800">
        <a:solidFill>
          <a:schemeClr val="tx1"/>
        </a:solidFill>
        <a:latin typeface="+mn-lt"/>
        <a:ea typeface="+mn-ea"/>
        <a:cs typeface="+mn-cs"/>
      </a:defRPr>
    </a:lvl7pPr>
    <a:lvl8pPr defTabSz="457200" eaLnBrk="1" hangingPunct="1" latinLnBrk="0" lvl="7" marL="3200400" rtl="0" algn="l">
      <a:defRPr kern="1200" sz="1800">
        <a:solidFill>
          <a:schemeClr val="tx1"/>
        </a:solidFill>
        <a:latin typeface="+mn-lt"/>
        <a:ea typeface="+mn-ea"/>
        <a:cs typeface="+mn-cs"/>
      </a:defRPr>
    </a:lvl8pPr>
    <a:lvl9pPr defTabSz="457200" eaLnBrk="1" hangingPunct="1" latinLnBrk="0" lvl="8" marL="3657600" rtl="0" algn="l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1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1.xml"/><Relationship Id="rId3" Type="http://schemas.openxmlformats.org/officeDocument/2006/relationships/slideMaster" Target="slideMasters/slide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صورة بانورامي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لعنوان والتسمية ال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قتباس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أعمد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أعمدة صو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r">
              <a:defRPr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18" Type="http://schemas.openxmlformats.org/officeDocument/2006/relationships/theme" Target="../theme/theme1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17" Type="http://schemas.openxmlformats.org/officeDocument/2006/relationships/slideLayout" Target="../slideLayouts/slideLayout17.xml" /><Relationship Id="rId2" Type="http://schemas.openxmlformats.org/officeDocument/2006/relationships/slideLayout" Target="../slideLayouts/slideLayout2.xml" /><Relationship Id="rId16" Type="http://schemas.openxmlformats.org/officeDocument/2006/relationships/slideLayout" Target="../slideLayouts/slideLayout16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10" Type="http://schemas.openxmlformats.org/officeDocument/2006/relationships/slideLayout" Target="../slideLayouts/slideLayout10.xml" /><Relationship Id="rId19" Type="http://schemas.openxmlformats.org/officeDocument/2006/relationships/image" Target="../media/image1.png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1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429C243-4290-72B3-A8AD-26ED2EE71EE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apc" sz="5400" dirty="0"/>
              <a:t>العيوب الشائعة في الغناء </a:t>
            </a:r>
            <a:r>
              <a:rPr lang="ar-AE" sz="5400" dirty="0" err="1"/>
              <a:t>وأسبابھا</a:t>
            </a:r>
            <a:r>
              <a:rPr lang="apc" sz="5400" dirty="0"/>
              <a:t> .</a:t>
            </a:r>
            <a:endParaRPr lang="ar-AE" sz="5400" dirty="0"/>
          </a:p>
        </p:txBody>
      </p:sp>
    </p:spTree>
    <p:extLst>
      <p:ext uri="{BB962C8B-B14F-4D97-AF65-F5344CB8AC3E}">
        <p14:creationId xmlns:p14="http://schemas.microsoft.com/office/powerpoint/2010/main" val="26559048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ربع نص 4">
            <a:extLst>
              <a:ext uri="{FF2B5EF4-FFF2-40B4-BE49-F238E27FC236}">
                <a16:creationId xmlns:a16="http://schemas.microsoft.com/office/drawing/2014/main" id="{6E256856-270A-B7FA-578F-873C31A2EE47}"/>
              </a:ext>
            </a:extLst>
          </p:cNvPr>
          <p:cNvSpPr txBox="1"/>
          <p:nvPr/>
        </p:nvSpPr>
        <p:spPr>
          <a:xfrm>
            <a:off x="6638459" y="127331"/>
            <a:ext cx="555354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apc" sz="3600" b="1" i="1" dirty="0">
                <a:solidFill>
                  <a:schemeClr val="accent6">
                    <a:lumMod val="75000"/>
                  </a:schemeClr>
                </a:solidFill>
              </a:rPr>
              <a:t>:</a:t>
            </a:r>
            <a:r>
              <a:rPr lang="ar-AE" sz="3600" b="1" i="1" dirty="0">
                <a:solidFill>
                  <a:schemeClr val="accent6">
                    <a:lumMod val="75000"/>
                  </a:schemeClr>
                </a:solidFill>
              </a:rPr>
              <a:t>🎶 أولًا: العيوب الشائعة في الغناء</a:t>
            </a:r>
          </a:p>
          <a:p>
            <a:pPr algn="r"/>
            <a:endParaRPr lang="ar-AE" sz="3600" b="1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EA324794-F5D0-31F6-F08F-8333E41B8E50}"/>
              </a:ext>
            </a:extLst>
          </p:cNvPr>
          <p:cNvSpPr txBox="1"/>
          <p:nvPr/>
        </p:nvSpPr>
        <p:spPr>
          <a:xfrm>
            <a:off x="3538043" y="593970"/>
            <a:ext cx="855495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apc" sz="3600" b="1" i="1" dirty="0">
                <a:solidFill>
                  <a:schemeClr val="accent6">
                    <a:lumMod val="75000"/>
                  </a:schemeClr>
                </a:solidFill>
              </a:rPr>
              <a:t>.</a:t>
            </a:r>
            <a:r>
              <a:rPr lang="ar-AE" sz="3600" b="1" i="1" dirty="0">
                <a:solidFill>
                  <a:schemeClr val="accent6">
                    <a:lumMod val="75000"/>
                  </a:schemeClr>
                </a:solidFill>
              </a:rPr>
              <a:t>من أبرز العيوب التي قد تظهر أثناء الغناء</a:t>
            </a: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9E54D201-6B10-5498-156B-BF33FEBB4F3C}"/>
              </a:ext>
            </a:extLst>
          </p:cNvPr>
          <p:cNvSpPr txBox="1"/>
          <p:nvPr/>
        </p:nvSpPr>
        <p:spPr>
          <a:xfrm>
            <a:off x="-287869" y="1471133"/>
            <a:ext cx="1247986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ar-AE" sz="3600" b="1" i="1" dirty="0">
                <a:solidFill>
                  <a:schemeClr val="accent3">
                    <a:lumMod val="50000"/>
                  </a:schemeClr>
                </a:solidFill>
              </a:rPr>
              <a:t>1. الخروج عن الطبقة الصوتية: عندما يغني الشخص في نغمة غير مناسبة لصوته.</a:t>
            </a: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2781BD9A-5598-BFC9-9AB8-8301133F95CE}"/>
              </a:ext>
            </a:extLst>
          </p:cNvPr>
          <p:cNvSpPr txBox="1"/>
          <p:nvPr/>
        </p:nvSpPr>
        <p:spPr>
          <a:xfrm>
            <a:off x="323645" y="2348296"/>
            <a:ext cx="1186835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ar-AE" sz="3600" b="1" i="1" dirty="0">
                <a:solidFill>
                  <a:schemeClr val="accent3">
                    <a:lumMod val="50000"/>
                  </a:schemeClr>
                </a:solidFill>
              </a:rPr>
              <a:t>2. عدم وضوح النطق والكلمات: بسبب ضعف مخارج الحروف أو التسرع في الغناء.</a:t>
            </a: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C2B0A8DB-5A93-AEED-CDE7-115854F307C2}"/>
              </a:ext>
            </a:extLst>
          </p:cNvPr>
          <p:cNvSpPr txBox="1"/>
          <p:nvPr/>
        </p:nvSpPr>
        <p:spPr>
          <a:xfrm>
            <a:off x="935158" y="3429000"/>
            <a:ext cx="1125684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ar-AE" sz="3600" b="1" i="1" dirty="0">
                <a:solidFill>
                  <a:schemeClr val="accent3">
                    <a:lumMod val="50000"/>
                  </a:schemeClr>
                </a:solidFill>
              </a:rPr>
              <a:t>3. سوء التنفس: أخذ النفس في أماكن غير مناسبة أثناء الغناء.</a:t>
            </a: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36B3B7E0-5521-EF24-48DD-8E582894CBB5}"/>
              </a:ext>
            </a:extLst>
          </p:cNvPr>
          <p:cNvSpPr txBox="1"/>
          <p:nvPr/>
        </p:nvSpPr>
        <p:spPr>
          <a:xfrm>
            <a:off x="936822" y="4306163"/>
            <a:ext cx="1115617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ar-AE" sz="3600" b="1" i="1" dirty="0">
                <a:solidFill>
                  <a:schemeClr val="accent3">
                    <a:lumMod val="50000"/>
                  </a:schemeClr>
                </a:solidFill>
              </a:rPr>
              <a:t>4. الارتجاف أو التوتر: نتيجة الخوف أو قلة الثقة بالنفس أثناء الأداء.</a:t>
            </a:r>
          </a:p>
        </p:txBody>
      </p: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D8EBD9CE-2AB5-268F-1E6F-256B999E9EA4}"/>
              </a:ext>
            </a:extLst>
          </p:cNvPr>
          <p:cNvSpPr txBox="1"/>
          <p:nvPr/>
        </p:nvSpPr>
        <p:spPr>
          <a:xfrm>
            <a:off x="500028" y="5183326"/>
            <a:ext cx="1159296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ar-AE" sz="3600" b="1" i="1" dirty="0">
                <a:solidFill>
                  <a:schemeClr val="accent3">
                    <a:lumMod val="50000"/>
                  </a:schemeClr>
                </a:solidFill>
              </a:rPr>
              <a:t>5. عدم الالتزام بالإيقاع: الغناء بسرعة أو ببطء غير متناسق مع اللحن.</a:t>
            </a:r>
          </a:p>
        </p:txBody>
      </p:sp>
    </p:spTree>
    <p:extLst>
      <p:ext uri="{BB962C8B-B14F-4D97-AF65-F5344CB8AC3E}">
        <p14:creationId xmlns:p14="http://schemas.microsoft.com/office/powerpoint/2010/main" val="18206764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ربع نص 2">
            <a:extLst>
              <a:ext uri="{FF2B5EF4-FFF2-40B4-BE49-F238E27FC236}">
                <a16:creationId xmlns:a16="http://schemas.microsoft.com/office/drawing/2014/main" id="{30C544E2-FCEC-0D4D-F282-6D60FAA66332}"/>
              </a:ext>
            </a:extLst>
          </p:cNvPr>
          <p:cNvSpPr txBox="1"/>
          <p:nvPr/>
        </p:nvSpPr>
        <p:spPr>
          <a:xfrm>
            <a:off x="5881139" y="177251"/>
            <a:ext cx="609641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apc" sz="4000" b="1" i="1" dirty="0">
                <a:solidFill>
                  <a:srgbClr val="002060"/>
                </a:solidFill>
              </a:rPr>
              <a:t>:</a:t>
            </a:r>
            <a:r>
              <a:rPr lang="ar-AE" sz="4000" b="1" i="1" dirty="0">
                <a:solidFill>
                  <a:srgbClr val="002060"/>
                </a:solidFill>
              </a:rPr>
              <a:t>🎵 ثانيًا: أسباب هذه العيوب</a:t>
            </a: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5E9EA94B-4F92-748D-C7E9-6BD33B3D40C0}"/>
              </a:ext>
            </a:extLst>
          </p:cNvPr>
          <p:cNvSpPr txBox="1"/>
          <p:nvPr/>
        </p:nvSpPr>
        <p:spPr>
          <a:xfrm>
            <a:off x="6020706" y="1325398"/>
            <a:ext cx="617129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ar-AE" sz="4000" b="1" i="1" dirty="0">
                <a:solidFill>
                  <a:srgbClr val="C00000"/>
                </a:solidFill>
              </a:rPr>
              <a:t>1. قلة التدريب الصوتي المنتظم.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77EFBB5C-26F8-EB7F-943B-3E124B5EC343}"/>
              </a:ext>
            </a:extLst>
          </p:cNvPr>
          <p:cNvSpPr txBox="1"/>
          <p:nvPr/>
        </p:nvSpPr>
        <p:spPr>
          <a:xfrm>
            <a:off x="4023926" y="2286348"/>
            <a:ext cx="816807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ar-AE" sz="4000" b="1" i="1" dirty="0">
                <a:solidFill>
                  <a:srgbClr val="C00000"/>
                </a:solidFill>
              </a:rPr>
              <a:t>2. عدم معرفة الطبقة الصوتية المناسبة للمغني.</a:t>
            </a: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1200EDC-BF53-294E-D7D4-7BBE356665C5}"/>
              </a:ext>
            </a:extLst>
          </p:cNvPr>
          <p:cNvSpPr txBox="1"/>
          <p:nvPr/>
        </p:nvSpPr>
        <p:spPr>
          <a:xfrm>
            <a:off x="3353132" y="3247298"/>
            <a:ext cx="883886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ar-AE" sz="4000" b="1" i="1" dirty="0">
                <a:solidFill>
                  <a:srgbClr val="C00000"/>
                </a:solidFill>
              </a:rPr>
              <a:t>3. الإهمال في تمارين التنفس الصحيحة.</a:t>
            </a: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4C55BDBF-71A2-16B6-BBFF-331195837BED}"/>
              </a:ext>
            </a:extLst>
          </p:cNvPr>
          <p:cNvSpPr txBox="1"/>
          <p:nvPr/>
        </p:nvSpPr>
        <p:spPr>
          <a:xfrm>
            <a:off x="3644123" y="4024155"/>
            <a:ext cx="854787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ar-AE" sz="4000" b="1" i="1" dirty="0">
                <a:solidFill>
                  <a:srgbClr val="C00000"/>
                </a:solidFill>
              </a:rPr>
              <a:t>4. ضعف الثقة بالنفس أو التوتر أمام الجمهور.</a:t>
            </a: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4686F74D-B538-0F53-83B5-B502BFFED4FB}"/>
              </a:ext>
            </a:extLst>
          </p:cNvPr>
          <p:cNvSpPr txBox="1"/>
          <p:nvPr/>
        </p:nvSpPr>
        <p:spPr>
          <a:xfrm>
            <a:off x="4023926" y="4870882"/>
            <a:ext cx="804410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ar-AE" sz="4000" b="1" i="1" dirty="0">
                <a:solidFill>
                  <a:srgbClr val="C00000"/>
                </a:solidFill>
              </a:rPr>
              <a:t>5. عدم الاستماع الجيد للنغمات والإيقاعات.</a:t>
            </a:r>
          </a:p>
        </p:txBody>
      </p:sp>
    </p:spTree>
    <p:extLst>
      <p:ext uri="{BB962C8B-B14F-4D97-AF65-F5344CB8AC3E}">
        <p14:creationId xmlns:p14="http://schemas.microsoft.com/office/powerpoint/2010/main" val="41951277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ربع نص 2">
            <a:extLst>
              <a:ext uri="{FF2B5EF4-FFF2-40B4-BE49-F238E27FC236}">
                <a16:creationId xmlns:a16="http://schemas.microsoft.com/office/drawing/2014/main" id="{B131D06E-F34C-61F7-E13D-33FFE8FDEE5C}"/>
              </a:ext>
            </a:extLst>
          </p:cNvPr>
          <p:cNvSpPr txBox="1"/>
          <p:nvPr/>
        </p:nvSpPr>
        <p:spPr>
          <a:xfrm>
            <a:off x="3421772" y="227170"/>
            <a:ext cx="877022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apc" sz="4000" b="1" i="1" dirty="0">
                <a:solidFill>
                  <a:schemeClr val="accent5">
                    <a:lumMod val="75000"/>
                  </a:schemeClr>
                </a:solidFill>
              </a:rPr>
              <a:t>:</a:t>
            </a:r>
            <a:r>
              <a:rPr lang="ar-AE" sz="4000" b="1" i="1" dirty="0">
                <a:solidFill>
                  <a:schemeClr val="accent5">
                    <a:lumMod val="75000"/>
                  </a:schemeClr>
                </a:solidFill>
              </a:rPr>
              <a:t>🎧 ثالثًا: طرق تحسين الغناء وتجنب العيوب</a:t>
            </a: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A2C7D42C-548D-0378-898B-BE3FD31D69CF}"/>
              </a:ext>
            </a:extLst>
          </p:cNvPr>
          <p:cNvSpPr txBox="1"/>
          <p:nvPr/>
        </p:nvSpPr>
        <p:spPr>
          <a:xfrm>
            <a:off x="5709540" y="1312918"/>
            <a:ext cx="627737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ar-AE" sz="4000" b="1" i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ممارسة تمارين التنفس يوميًا.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D7316302-BE34-5D08-D439-875EF57AA124}"/>
              </a:ext>
            </a:extLst>
          </p:cNvPr>
          <p:cNvSpPr txBox="1"/>
          <p:nvPr/>
        </p:nvSpPr>
        <p:spPr>
          <a:xfrm>
            <a:off x="3575482" y="2295933"/>
            <a:ext cx="841143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ar-AE" sz="4000" b="1" i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التدريب المستمر على المقامات والإيقاعات.</a:t>
            </a: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9791D696-81FC-8702-F774-7766590B4FE2}"/>
              </a:ext>
            </a:extLst>
          </p:cNvPr>
          <p:cNvSpPr txBox="1"/>
          <p:nvPr/>
        </p:nvSpPr>
        <p:spPr>
          <a:xfrm>
            <a:off x="6096000" y="3278948"/>
            <a:ext cx="627737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AE" sz="4000" b="1" i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الغناء في الطبقة المناسبة للصوت.</a:t>
            </a: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FF81BB79-4BCB-DF4C-E0F0-E66C5A314A64}"/>
              </a:ext>
            </a:extLst>
          </p:cNvPr>
          <p:cNvSpPr txBox="1"/>
          <p:nvPr/>
        </p:nvSpPr>
        <p:spPr>
          <a:xfrm>
            <a:off x="3669809" y="4261963"/>
            <a:ext cx="877022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AE" sz="4000" b="1" i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تسجيل الصوت للاستماع إلى الأخطاء وتصحيحها.</a:t>
            </a: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A2ED44EE-64B9-5A76-1B7A-409CA70E0E62}"/>
              </a:ext>
            </a:extLst>
          </p:cNvPr>
          <p:cNvSpPr txBox="1"/>
          <p:nvPr/>
        </p:nvSpPr>
        <p:spPr>
          <a:xfrm>
            <a:off x="3669809" y="5244978"/>
            <a:ext cx="827415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ar-AE" sz="4000" b="1" i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الهدوء والثقة أثناء الأداء أمام الجمهور.</a:t>
            </a:r>
          </a:p>
        </p:txBody>
      </p:sp>
    </p:spTree>
    <p:extLst>
      <p:ext uri="{BB962C8B-B14F-4D97-AF65-F5344CB8AC3E}">
        <p14:creationId xmlns:p14="http://schemas.microsoft.com/office/powerpoint/2010/main" val="37754279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ربع نص 2">
            <a:extLst>
              <a:ext uri="{FF2B5EF4-FFF2-40B4-BE49-F238E27FC236}">
                <a16:creationId xmlns:a16="http://schemas.microsoft.com/office/drawing/2014/main" id="{CA373582-DAE6-6F53-E4B3-906AC8AB0068}"/>
              </a:ext>
            </a:extLst>
          </p:cNvPr>
          <p:cNvSpPr txBox="1"/>
          <p:nvPr/>
        </p:nvSpPr>
        <p:spPr>
          <a:xfrm>
            <a:off x="536634" y="382012"/>
            <a:ext cx="11369160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ar-AE" sz="4800" b="1" i="1" dirty="0">
                <a:solidFill>
                  <a:schemeClr val="accent1">
                    <a:lumMod val="75000"/>
                  </a:schemeClr>
                </a:solidFill>
              </a:rPr>
              <a:t>في الختام، يمكن القول إن الصوت الجميل يحتاج إلى</a:t>
            </a:r>
          </a:p>
          <a:p>
            <a:pPr algn="r"/>
            <a:endParaRPr lang="ar-AE" sz="4800" b="1" i="1" dirty="0">
              <a:solidFill>
                <a:schemeClr val="accent1">
                  <a:lumMod val="75000"/>
                </a:schemeClr>
              </a:solidFill>
            </a:endParaRPr>
          </a:p>
          <a:p>
            <a:pPr algn="r"/>
            <a:r>
              <a:rPr lang="ar-AE" sz="4800" b="1" i="1" dirty="0">
                <a:solidFill>
                  <a:schemeClr val="accent1">
                    <a:lumMod val="75000"/>
                  </a:schemeClr>
                </a:solidFill>
              </a:rPr>
              <a:t> تدريب وانتباه للتفاصيل الصغيرة في </a:t>
            </a:r>
            <a:r>
              <a:rPr lang="ar-AE" sz="4800" b="1" i="1" dirty="0" err="1">
                <a:solidFill>
                  <a:schemeClr val="accent1">
                    <a:lumMod val="75000"/>
                  </a:schemeClr>
                </a:solidFill>
              </a:rPr>
              <a:t>الغناء.بالعزيمة</a:t>
            </a:r>
            <a:endParaRPr lang="ar-AE" sz="4800" b="1" i="1" dirty="0">
              <a:solidFill>
                <a:schemeClr val="accent1">
                  <a:lumMod val="75000"/>
                </a:schemeClr>
              </a:solidFill>
            </a:endParaRPr>
          </a:p>
          <a:p>
            <a:pPr algn="r"/>
            <a:endParaRPr lang="ar-AE" sz="4800" b="1" i="1" dirty="0">
              <a:solidFill>
                <a:schemeClr val="accent1">
                  <a:lumMod val="75000"/>
                </a:schemeClr>
              </a:solidFill>
            </a:endParaRPr>
          </a:p>
          <a:p>
            <a:pPr algn="r"/>
            <a:r>
              <a:rPr lang="ar-AE" sz="4800" b="1" i="1" dirty="0">
                <a:solidFill>
                  <a:schemeClr val="accent1">
                    <a:lumMod val="75000"/>
                  </a:schemeClr>
                </a:solidFill>
              </a:rPr>
              <a:t> والممارسة، يستطيع أي مغنٍ أن يتجنب العيوب ويطور</a:t>
            </a:r>
          </a:p>
          <a:p>
            <a:pPr algn="r"/>
            <a:endParaRPr lang="ar-AE" sz="4800" b="1" i="1" dirty="0">
              <a:solidFill>
                <a:schemeClr val="accent1">
                  <a:lumMod val="75000"/>
                </a:schemeClr>
              </a:solidFill>
            </a:endParaRPr>
          </a:p>
          <a:p>
            <a:pPr algn="r"/>
            <a:r>
              <a:rPr lang="ar-AE" sz="4800" b="1" i="1" dirty="0">
                <a:solidFill>
                  <a:schemeClr val="accent1">
                    <a:lumMod val="75000"/>
                  </a:schemeClr>
                </a:solidFill>
              </a:rPr>
              <a:t> صوته ليصل إلى أداء جميل ومتميز.</a:t>
            </a:r>
          </a:p>
        </p:txBody>
      </p:sp>
    </p:spTree>
    <p:extLst>
      <p:ext uri="{BB962C8B-B14F-4D97-AF65-F5344CB8AC3E}">
        <p14:creationId xmlns:p14="http://schemas.microsoft.com/office/powerpoint/2010/main" val="1665781580"/>
      </p:ext>
    </p:extLst>
  </p:cSld>
  <p:clrMapOvr>
    <a:masterClrMapping/>
  </p:clrMapOvr>
</p:sld>
</file>

<file path=ppt/theme/theme1.xml><?xml version="1.0" encoding="utf-8"?>
<a:theme xmlns:a="http://schemas.openxmlformats.org/drawingml/2006/main" name="قطرة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