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5143500" cx="9144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tableStyles" Target="tableStyles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62308B2-3386-4285-8187-E6674A01CF0F}" type="datetimeFigureOut">
              <a:rPr lang="ar-SA" smtClean="0"/>
              <a:t>14/08/1442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A980170-1359-441C-8C02-546FF82EB20E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58212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80170-1359-441C-8C02-546FF82EB20E}" type="slidenum">
              <a:rPr lang="ar-SA" smtClean="0"/>
              <a:t>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47145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43288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208234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11210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3796732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122473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43771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131563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309386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3733658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246724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247752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OM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84C3E-D317-4958-B74B-537FBAA76DFB}" type="datetimeFigureOut">
              <a:rPr lang="ar-OM" smtClean="0"/>
              <a:t>14/08/1442</a:t>
            </a:fld>
            <a:endParaRPr lang="ar-OM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OM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C7DE4-38A3-43CA-85D5-0327894BB486}" type="slidenum">
              <a:rPr lang="ar-OM" smtClean="0"/>
              <a:t>‹#›</a:t>
            </a:fld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118765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62000" y="2038350"/>
            <a:ext cx="7772400" cy="1102519"/>
          </a:xfrm>
        </p:spPr>
        <p:txBody>
          <a:bodyPr>
            <a:noAutofit/>
          </a:bodyPr>
          <a:lstStyle/>
          <a:p>
            <a:r>
              <a:rPr lang="ar-OM" sz="6000" b="1" dirty="0"/>
              <a:t>تطبيقات على الهمزة المتطرفة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85800" y="514350"/>
            <a:ext cx="7848600" cy="1219200"/>
          </a:xfrm>
        </p:spPr>
        <p:txBody>
          <a:bodyPr>
            <a:normAutofit/>
          </a:bodyPr>
          <a:lstStyle/>
          <a:p>
            <a:r>
              <a:rPr lang="ar-OM" b="1" dirty="0">
                <a:solidFill>
                  <a:schemeClr val="accent4">
                    <a:lumMod val="75000"/>
                  </a:schemeClr>
                </a:solidFill>
              </a:rPr>
              <a:t>الدرس الثالث من دروس الأنشطة الإملائية والترقيم</a:t>
            </a:r>
          </a:p>
          <a:p>
            <a:r>
              <a:rPr lang="ar-OM" b="1" dirty="0">
                <a:solidFill>
                  <a:schemeClr val="accent4">
                    <a:lumMod val="75000"/>
                  </a:schemeClr>
                </a:solidFill>
              </a:rPr>
              <a:t>للصف التاسع الأساسي  الفصل الدراسي الثاني</a:t>
            </a:r>
          </a:p>
        </p:txBody>
      </p:sp>
      <p:sp>
        <p:nvSpPr>
          <p:cNvPr id="4" name="عنوان فرعي 2"/>
          <p:cNvSpPr txBox="1">
            <a:spLocks/>
          </p:cNvSpPr>
          <p:nvPr/>
        </p:nvSpPr>
        <p:spPr>
          <a:xfrm>
            <a:off x="762000" y="3562350"/>
            <a:ext cx="5867400" cy="8382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OM" b="1" dirty="0">
                <a:solidFill>
                  <a:srgbClr val="C00000"/>
                </a:solidFill>
              </a:rPr>
              <a:t>إعداد معلمة اللغة العربية : أسماء </a:t>
            </a:r>
            <a:r>
              <a:rPr lang="ar-OM" b="1" dirty="0" err="1">
                <a:solidFill>
                  <a:srgbClr val="C00000"/>
                </a:solidFill>
              </a:rPr>
              <a:t>القاسمية</a:t>
            </a:r>
            <a:r>
              <a:rPr lang="ar-OM" b="1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1229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نشاط 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362200" y="132215"/>
            <a:ext cx="4724400" cy="1069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س/ ضعي الكلمة الآتية في جملة بحيث تكون منونة بتنوين الفتح . </a:t>
            </a:r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1981200" y="1634964"/>
            <a:ext cx="6934200" cy="1165386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ar-OM" sz="1600" b="1" dirty="0">
              <a:cs typeface="Akhbar MT" pitchFamily="2" charset="-78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ar-OM" sz="4800" b="1" dirty="0">
                <a:cs typeface="Akhbar MT" pitchFamily="2" charset="-78"/>
              </a:rPr>
              <a:t>هدوء </a:t>
            </a:r>
            <a:endParaRPr lang="ar-OM" sz="3600" b="1" dirty="0">
              <a:cs typeface="Akhbar MT" pitchFamily="2" charset="-78"/>
            </a:endParaRPr>
          </a:p>
        </p:txBody>
      </p:sp>
      <p:sp>
        <p:nvSpPr>
          <p:cNvPr id="5" name="مستطيل 4"/>
          <p:cNvSpPr/>
          <p:nvPr/>
        </p:nvSpPr>
        <p:spPr>
          <a:xfrm rot="1079449">
            <a:off x="7447247" y="1342267"/>
            <a:ext cx="802707" cy="461665"/>
          </a:xfrm>
          <a:prstGeom prst="rect">
            <a:avLst/>
          </a:prstGeom>
          <a:solidFill>
            <a:srgbClr val="FFC000"/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1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1600200" y="3193374"/>
            <a:ext cx="6781800" cy="114300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لاحظت </a:t>
            </a:r>
            <a:r>
              <a:rPr lang="ar-OM" sz="8000" b="1" dirty="0" err="1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هدوءًا</a:t>
            </a:r>
            <a:r>
              <a:rPr lang="ar-OM" sz="80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 في المنزل. </a:t>
            </a:r>
            <a:endParaRPr lang="ar-OM" sz="4400" b="1" dirty="0">
              <a:cs typeface="Akhbar MT" pitchFamily="2" charset="-78"/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2150"/>
            <a:ext cx="1600200" cy="30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70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نشاط 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362200" y="132215"/>
            <a:ext cx="4724400" cy="1069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س/ نوني ما تحته خط في الجملة الآتية بتنوين الفتح : </a:t>
            </a:r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3886200" y="1634964"/>
            <a:ext cx="5029200" cy="1165386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ar-OM" sz="1600" b="1" dirty="0">
              <a:cs typeface="Akhbar MT" pitchFamily="2" charset="-78"/>
            </a:endParaRPr>
          </a:p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أصبح الكأس </a:t>
            </a:r>
            <a:r>
              <a:rPr lang="ar-OM" sz="3600" b="1" u="sng" dirty="0">
                <a:cs typeface="Akhbar MT" pitchFamily="2" charset="-78"/>
              </a:rPr>
              <a:t>مملوء ماء . </a:t>
            </a:r>
          </a:p>
        </p:txBody>
      </p:sp>
      <p:sp>
        <p:nvSpPr>
          <p:cNvPr id="5" name="مستطيل 4"/>
          <p:cNvSpPr/>
          <p:nvPr/>
        </p:nvSpPr>
        <p:spPr>
          <a:xfrm rot="1079449">
            <a:off x="7447247" y="1342267"/>
            <a:ext cx="802707" cy="461665"/>
          </a:xfrm>
          <a:prstGeom prst="rect">
            <a:avLst/>
          </a:prstGeom>
          <a:solidFill>
            <a:srgbClr val="FFC000"/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2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3733800" y="3205725"/>
            <a:ext cx="3124200" cy="114300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 err="1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مملوءًا</a:t>
            </a:r>
            <a:r>
              <a:rPr lang="ar-OM" sz="80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 ماءً </a:t>
            </a:r>
            <a:endParaRPr lang="ar-OM" sz="4400" b="1" dirty="0">
              <a:cs typeface="Akhbar MT" pitchFamily="2" charset="-78"/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2150"/>
            <a:ext cx="1600200" cy="30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50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نشاط 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362200" y="132215"/>
            <a:ext cx="4724400" cy="1069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س/ اجمعي الكلمتين الآتيتين : </a:t>
            </a:r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3886200" y="1634964"/>
            <a:ext cx="5029200" cy="1165386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 fontScale="8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ar-OM" sz="1600" b="1" dirty="0">
              <a:cs typeface="Akhbar MT" pitchFamily="2" charset="-78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ar-OM" sz="6500" b="1" dirty="0">
                <a:cs typeface="Akhbar MT" pitchFamily="2" charset="-78"/>
              </a:rPr>
              <a:t>ملجأ / لؤلؤ </a:t>
            </a:r>
            <a:r>
              <a:rPr lang="ar-OM" sz="3600" b="1" dirty="0">
                <a:cs typeface="Akhbar MT" pitchFamily="2" charset="-78"/>
              </a:rPr>
              <a:t> </a:t>
            </a:r>
          </a:p>
        </p:txBody>
      </p:sp>
      <p:sp>
        <p:nvSpPr>
          <p:cNvPr id="5" name="مستطيل 4"/>
          <p:cNvSpPr/>
          <p:nvPr/>
        </p:nvSpPr>
        <p:spPr>
          <a:xfrm rot="1079449">
            <a:off x="7447247" y="1342267"/>
            <a:ext cx="802707" cy="461665"/>
          </a:xfrm>
          <a:prstGeom prst="rect">
            <a:avLst/>
          </a:prstGeom>
          <a:solidFill>
            <a:srgbClr val="FFC000"/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3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3897854" y="3169642"/>
            <a:ext cx="3874546" cy="114300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ملاجِئ / لآلِئ</a:t>
            </a:r>
            <a:endParaRPr lang="ar-OM" sz="4400" b="1" dirty="0">
              <a:cs typeface="Akhbar MT" pitchFamily="2" charset="-78"/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2150"/>
            <a:ext cx="1600200" cy="30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24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نشاط 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362200" y="132215"/>
            <a:ext cx="4724400" cy="1069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س/ هاتي مضارع الفعل الآتي :  </a:t>
            </a:r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3886200" y="1634964"/>
            <a:ext cx="5029200" cy="1165386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 fontScale="77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ar-OM" sz="1600" b="1" dirty="0">
              <a:cs typeface="Akhbar MT" pitchFamily="2" charset="-78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ar-OM" sz="6500" b="1" u="sng" dirty="0">
                <a:cs typeface="Akhbar MT" pitchFamily="2" charset="-78"/>
              </a:rPr>
              <a:t>اختبأ</a:t>
            </a:r>
            <a:r>
              <a:rPr lang="ar-OM" sz="6500" b="1" dirty="0">
                <a:cs typeface="Akhbar MT" pitchFamily="2" charset="-78"/>
              </a:rPr>
              <a:t> القرد خلف الأشجار . </a:t>
            </a:r>
            <a:endParaRPr lang="ar-OM" sz="3600" b="1" dirty="0">
              <a:cs typeface="Akhbar MT" pitchFamily="2" charset="-78"/>
            </a:endParaRPr>
          </a:p>
        </p:txBody>
      </p:sp>
      <p:sp>
        <p:nvSpPr>
          <p:cNvPr id="5" name="مستطيل 4"/>
          <p:cNvSpPr/>
          <p:nvPr/>
        </p:nvSpPr>
        <p:spPr>
          <a:xfrm rot="1079449">
            <a:off x="7447247" y="1342267"/>
            <a:ext cx="802707" cy="461665"/>
          </a:xfrm>
          <a:prstGeom prst="rect">
            <a:avLst/>
          </a:prstGeom>
          <a:solidFill>
            <a:srgbClr val="FFC000"/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4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1600200" y="3169642"/>
            <a:ext cx="6172200" cy="114300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يختبئ القرد خلف ..</a:t>
            </a:r>
            <a:endParaRPr lang="ar-OM" sz="4400" b="1" dirty="0">
              <a:cs typeface="Akhbar MT" pitchFamily="2" charset="-78"/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2150"/>
            <a:ext cx="1600200" cy="30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894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981200" y="1200151"/>
            <a:ext cx="6705600" cy="3276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dirty="0"/>
              <a:t>    امتد أثر الحضارة الإسلامية فملأ المشرق و المغرب ، و كانت دون ريب الضوء الذي شع فعم العالم كله ، بل كان بدء الثورة المعرفية التي ظهرت آثارها في عالمنا الحديث . وكل قارئ لهذا التاريخ يؤكد ذلك ، و لا يجرؤ أحد على نكرانه أو التشكيك في حقيقته و إلا فهو مخطئ . </a:t>
            </a:r>
            <a:endParaRPr lang="ar-SA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2150"/>
            <a:ext cx="1600200" cy="3090582"/>
          </a:xfrm>
          <a:prstGeom prst="rect">
            <a:avLst/>
          </a:prstGeom>
        </p:spPr>
      </p:pic>
      <p:sp>
        <p:nvSpPr>
          <p:cNvPr id="5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نشاط : </a:t>
            </a:r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2362200" y="132215"/>
            <a:ext cx="4724400" cy="106907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b="1" dirty="0">
                <a:cs typeface="Akhbar MT" pitchFamily="2" charset="-78"/>
              </a:rPr>
              <a:t>س/ استخرجي من النص الآتي كلمات تنتهي بهمزة متطرفة : </a:t>
            </a:r>
          </a:p>
        </p:txBody>
      </p:sp>
      <p:cxnSp>
        <p:nvCxnSpPr>
          <p:cNvPr id="11" name="رابط مستقيم 10"/>
          <p:cNvCxnSpPr/>
          <p:nvPr/>
        </p:nvCxnSpPr>
        <p:spPr>
          <a:xfrm>
            <a:off x="3962400" y="1733550"/>
            <a:ext cx="6096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>
            <a:off x="4114800" y="2266950"/>
            <a:ext cx="6096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2895600" y="3181350"/>
            <a:ext cx="6096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>
            <a:off x="4800600" y="3714750"/>
            <a:ext cx="6096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>
            <a:off x="5594873" y="2724150"/>
            <a:ext cx="6096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>
            <a:off x="4114800" y="4248150"/>
            <a:ext cx="6096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577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889330"/>
              </p:ext>
            </p:extLst>
          </p:nvPr>
        </p:nvGraphicFramePr>
        <p:xfrm>
          <a:off x="304799" y="606555"/>
          <a:ext cx="8573079" cy="384048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147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1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2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02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9660">
                <a:tc>
                  <a:txBody>
                    <a:bodyPr/>
                    <a:lstStyle/>
                    <a:p>
                      <a:r>
                        <a:rPr lang="ar-OM" dirty="0"/>
                        <a:t>الهمزة المتطرفة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OM" dirty="0"/>
                        <a:t>التعليل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OM" dirty="0"/>
                        <a:t>تنوين الفتح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OM" dirty="0"/>
                        <a:t>التعليل </a:t>
                      </a:r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660">
                <a:tc>
                  <a:txBody>
                    <a:bodyPr/>
                    <a:lstStyle/>
                    <a:p>
                      <a:r>
                        <a:rPr lang="ar-OM" sz="3600" dirty="0"/>
                        <a:t>الهواء</a:t>
                      </a:r>
                      <a:r>
                        <a:rPr lang="ar-OM" sz="3600" baseline="0" dirty="0"/>
                        <a:t> </a:t>
                      </a:r>
                      <a:endParaRPr lang="ar-SA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660">
                <a:tc>
                  <a:txBody>
                    <a:bodyPr/>
                    <a:lstStyle/>
                    <a:p>
                      <a:r>
                        <a:rPr lang="ar-OM" sz="3600" dirty="0"/>
                        <a:t>جؤجؤ</a:t>
                      </a:r>
                      <a:endParaRPr lang="ar-SA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660">
                <a:tc>
                  <a:txBody>
                    <a:bodyPr/>
                    <a:lstStyle/>
                    <a:p>
                      <a:r>
                        <a:rPr lang="ar-OM" sz="3600" dirty="0"/>
                        <a:t>شاطئ</a:t>
                      </a:r>
                      <a:endParaRPr lang="ar-SA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9660">
                <a:tc>
                  <a:txBody>
                    <a:bodyPr/>
                    <a:lstStyle/>
                    <a:p>
                      <a:r>
                        <a:rPr lang="ar-OM" sz="3600" dirty="0"/>
                        <a:t>مخبأ</a:t>
                      </a:r>
                      <a:endParaRPr lang="ar-SA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9660">
                <a:tc>
                  <a:txBody>
                    <a:bodyPr/>
                    <a:lstStyle/>
                    <a:p>
                      <a:r>
                        <a:rPr lang="ar-OM" sz="3600" dirty="0"/>
                        <a:t>دفء</a:t>
                      </a:r>
                      <a:endParaRPr lang="ar-SA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3124200" y="1304964"/>
            <a:ext cx="990600" cy="465683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هواءً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4191000" y="1330214"/>
            <a:ext cx="35052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كتبت على السطر لأن ما قبلها ساكن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>
            <a:off x="3276600" y="1969834"/>
            <a:ext cx="909918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جؤجؤًا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>
            <a:off x="4185622" y="1969834"/>
            <a:ext cx="3372008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كتبت على الواو لأن ما قبلها مضموم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9" name="عنصر نائب للمحتوى 2"/>
          <p:cNvSpPr txBox="1">
            <a:spLocks/>
          </p:cNvSpPr>
          <p:nvPr/>
        </p:nvSpPr>
        <p:spPr>
          <a:xfrm>
            <a:off x="3276600" y="3224838"/>
            <a:ext cx="85344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مخبأً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0" name="عنصر نائب للمحتوى 2"/>
          <p:cNvSpPr txBox="1">
            <a:spLocks/>
          </p:cNvSpPr>
          <p:nvPr/>
        </p:nvSpPr>
        <p:spPr>
          <a:xfrm>
            <a:off x="4185622" y="2609454"/>
            <a:ext cx="3510578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كتبت على الياء لأن ما قبلها مكسور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3276600" y="2557017"/>
            <a:ext cx="909022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شاطئًا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4185622" y="3261698"/>
            <a:ext cx="3510578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كتبت على ألف لأن ما قبلها مفتوح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3" name="عنصر نائب للمحتوى 2"/>
          <p:cNvSpPr txBox="1">
            <a:spLocks/>
          </p:cNvSpPr>
          <p:nvPr/>
        </p:nvSpPr>
        <p:spPr>
          <a:xfrm>
            <a:off x="3276600" y="3850251"/>
            <a:ext cx="8382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دفئًا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4" name="عنصر نائب للمحتوى 2"/>
          <p:cNvSpPr txBox="1">
            <a:spLocks/>
          </p:cNvSpPr>
          <p:nvPr/>
        </p:nvSpPr>
        <p:spPr>
          <a:xfrm>
            <a:off x="4226411" y="3876816"/>
            <a:ext cx="34290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كتبت على السطر لأن ما قبلها ساكن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5" name="عنصر نائب للمحتوى 2"/>
          <p:cNvSpPr txBox="1">
            <a:spLocks/>
          </p:cNvSpPr>
          <p:nvPr/>
        </p:nvSpPr>
        <p:spPr>
          <a:xfrm>
            <a:off x="304800" y="1355707"/>
            <a:ext cx="29718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لا يزاد ألف لأنها سبقت بألف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6" name="عنصر نائب للمحتوى 2"/>
          <p:cNvSpPr txBox="1">
            <a:spLocks/>
          </p:cNvSpPr>
          <p:nvPr/>
        </p:nvSpPr>
        <p:spPr>
          <a:xfrm>
            <a:off x="304800" y="1885950"/>
            <a:ext cx="29718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47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كتبت على الواو و يزاد بعدها ألف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7" name="عنصر نائب للمحتوى 2"/>
          <p:cNvSpPr txBox="1">
            <a:spLocks/>
          </p:cNvSpPr>
          <p:nvPr/>
        </p:nvSpPr>
        <p:spPr>
          <a:xfrm>
            <a:off x="304800" y="2596122"/>
            <a:ext cx="29718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3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تكتب على نبرة لأنها سبقت بحرف ساكن يتصل بما بعده و يزاد بعدها ألف</a:t>
            </a:r>
            <a:endParaRPr lang="ar-OM" sz="2800" b="1" dirty="0">
              <a:cs typeface="Akhbar MT" pitchFamily="2" charset="-78"/>
            </a:endParaRPr>
          </a:p>
        </p:txBody>
      </p:sp>
      <p:sp>
        <p:nvSpPr>
          <p:cNvPr id="18" name="عنصر نائب للمحتوى 2"/>
          <p:cNvSpPr txBox="1">
            <a:spLocks/>
          </p:cNvSpPr>
          <p:nvPr/>
        </p:nvSpPr>
        <p:spPr>
          <a:xfrm>
            <a:off x="228600" y="3273314"/>
            <a:ext cx="29718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4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لا يزاد ألف لأن الهمزة كتبت على ألف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9" name="عنصر نائب للمحتوى 2"/>
          <p:cNvSpPr txBox="1">
            <a:spLocks/>
          </p:cNvSpPr>
          <p:nvPr/>
        </p:nvSpPr>
        <p:spPr>
          <a:xfrm>
            <a:off x="304800" y="3867150"/>
            <a:ext cx="29718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3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تكتب على نبرة لأنها سبقت بحرف ساكن يتصل بما بعده و يزاد بعدها ألف</a:t>
            </a:r>
            <a:endParaRPr lang="ar-OM" b="1" dirty="0"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019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129041"/>
            <a:ext cx="5664199" cy="6107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هي الهمزة التي تكتب في آخر الكلمة و تكون على : </a:t>
            </a: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6781800" y="979035"/>
            <a:ext cx="1905000" cy="5626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2400" b="1" dirty="0">
                <a:cs typeface="Akhbar MT" pitchFamily="2" charset="-78"/>
              </a:rPr>
              <a:t>ألف ( ـأ / أ ) </a:t>
            </a:r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6858000" y="2870200"/>
            <a:ext cx="1828800" cy="5397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2400" b="1" dirty="0">
                <a:cs typeface="Akhbar MT" pitchFamily="2" charset="-78"/>
              </a:rPr>
              <a:t>ياء (ـئ / ئ ) </a:t>
            </a:r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>
            <a:off x="711200" y="933734"/>
            <a:ext cx="1676400" cy="5712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2400" b="1" dirty="0">
                <a:cs typeface="Akhbar MT" pitchFamily="2" charset="-78"/>
              </a:rPr>
              <a:t>واو (ـؤ / ؤ ) </a:t>
            </a:r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>
            <a:off x="711200" y="2865322"/>
            <a:ext cx="1676400" cy="5446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2400" b="1" dirty="0">
                <a:cs typeface="Akhbar MT" pitchFamily="2" charset="-78"/>
              </a:rPr>
              <a:t>السطر ( ء ) </a:t>
            </a:r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4419601" y="979035"/>
            <a:ext cx="2362199" cy="525915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>
            <a:off x="4381500" y="1047750"/>
            <a:ext cx="1054102" cy="114300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كسهم مستقيم 19"/>
          <p:cNvCxnSpPr/>
          <p:nvPr/>
        </p:nvCxnSpPr>
        <p:spPr>
          <a:xfrm flipH="1">
            <a:off x="4152901" y="1117405"/>
            <a:ext cx="190501" cy="1585602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كسهم مستقيم 21"/>
          <p:cNvCxnSpPr/>
          <p:nvPr/>
        </p:nvCxnSpPr>
        <p:spPr>
          <a:xfrm flipH="1">
            <a:off x="3157356" y="1117405"/>
            <a:ext cx="1186045" cy="1199548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كسهم مستقيم 24"/>
          <p:cNvCxnSpPr/>
          <p:nvPr/>
        </p:nvCxnSpPr>
        <p:spPr>
          <a:xfrm flipH="1">
            <a:off x="2451100" y="997570"/>
            <a:ext cx="1847853" cy="359006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عنوان 1"/>
          <p:cNvSpPr txBox="1">
            <a:spLocks/>
          </p:cNvSpPr>
          <p:nvPr/>
        </p:nvSpPr>
        <p:spPr>
          <a:xfrm>
            <a:off x="5892799" y="56443"/>
            <a:ext cx="2870201" cy="69442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600" b="1" dirty="0"/>
              <a:t>الهمزة المتطرفة :</a:t>
            </a:r>
          </a:p>
        </p:txBody>
      </p:sp>
      <p:sp>
        <p:nvSpPr>
          <p:cNvPr id="19" name="عنصر نائب للمحتوى 2"/>
          <p:cNvSpPr txBox="1">
            <a:spLocks/>
          </p:cNvSpPr>
          <p:nvPr/>
        </p:nvSpPr>
        <p:spPr>
          <a:xfrm rot="21386012">
            <a:off x="4397519" y="2818820"/>
            <a:ext cx="1333504" cy="5565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2800" b="1" dirty="0">
                <a:cs typeface="Akhbar MT" pitchFamily="2" charset="-78"/>
              </a:rPr>
              <a:t>السراء </a:t>
            </a:r>
          </a:p>
        </p:txBody>
      </p:sp>
      <p:sp>
        <p:nvSpPr>
          <p:cNvPr id="21" name="عنصر نائب للمحتوى 2"/>
          <p:cNvSpPr txBox="1">
            <a:spLocks/>
          </p:cNvSpPr>
          <p:nvPr/>
        </p:nvSpPr>
        <p:spPr>
          <a:xfrm rot="21386012">
            <a:off x="2898858" y="2812459"/>
            <a:ext cx="1333504" cy="5565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2800" b="1" dirty="0">
                <a:cs typeface="Akhbar MT" pitchFamily="2" charset="-78"/>
              </a:rPr>
              <a:t>ملاجئ</a:t>
            </a:r>
          </a:p>
        </p:txBody>
      </p:sp>
      <p:sp>
        <p:nvSpPr>
          <p:cNvPr id="23" name="عنصر نائب للمحتوى 2"/>
          <p:cNvSpPr txBox="1">
            <a:spLocks/>
          </p:cNvSpPr>
          <p:nvPr/>
        </p:nvSpPr>
        <p:spPr>
          <a:xfrm rot="21386012">
            <a:off x="3031975" y="3493693"/>
            <a:ext cx="1333504" cy="5565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2800" b="1" dirty="0">
                <a:cs typeface="Akhbar MT" pitchFamily="2" charset="-78"/>
              </a:rPr>
              <a:t>لؤلؤ</a:t>
            </a:r>
          </a:p>
        </p:txBody>
      </p:sp>
      <p:sp>
        <p:nvSpPr>
          <p:cNvPr id="24" name="عنصر نائب للمحتوى 2"/>
          <p:cNvSpPr txBox="1">
            <a:spLocks/>
          </p:cNvSpPr>
          <p:nvPr/>
        </p:nvSpPr>
        <p:spPr>
          <a:xfrm rot="21386012">
            <a:off x="4435621" y="3576130"/>
            <a:ext cx="1333504" cy="5565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2800" b="1" dirty="0">
                <a:cs typeface="Akhbar MT" pitchFamily="2" charset="-78"/>
              </a:rPr>
              <a:t>ملجأ </a:t>
            </a:r>
          </a:p>
        </p:txBody>
      </p:sp>
      <p:sp>
        <p:nvSpPr>
          <p:cNvPr id="26" name="عنصر نائب للمحتوى 2"/>
          <p:cNvSpPr txBox="1">
            <a:spLocks/>
          </p:cNvSpPr>
          <p:nvPr/>
        </p:nvSpPr>
        <p:spPr>
          <a:xfrm>
            <a:off x="5188772" y="2316953"/>
            <a:ext cx="3962400" cy="597187"/>
          </a:xfrm>
          <a:prstGeom prst="rect">
            <a:avLst/>
          </a:prstGeom>
        </p:spPr>
        <p:txBody>
          <a:bodyPr vert="horz" lIns="91440" tIns="45720" rIns="91440" bIns="45720" rtlCol="1">
            <a:normAutofit fontScale="47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تكتب على ألف إذا سبقت بفتحة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7" name="عنصر نائب للمحتوى 2"/>
          <p:cNvSpPr txBox="1">
            <a:spLocks/>
          </p:cNvSpPr>
          <p:nvPr/>
        </p:nvSpPr>
        <p:spPr>
          <a:xfrm>
            <a:off x="8965" y="4558989"/>
            <a:ext cx="4410636" cy="597187"/>
          </a:xfrm>
          <a:prstGeom prst="rect">
            <a:avLst/>
          </a:prstGeom>
        </p:spPr>
        <p:txBody>
          <a:bodyPr vert="horz" lIns="91440" tIns="45720" rIns="91440" bIns="45720" rtlCol="1">
            <a:normAutofit fontScale="3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تكتب على السطر إذا سبقت بحرف ساكن أو حرف مد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9" name="عنصر نائب للمحتوى 2"/>
          <p:cNvSpPr txBox="1">
            <a:spLocks/>
          </p:cNvSpPr>
          <p:nvPr/>
        </p:nvSpPr>
        <p:spPr>
          <a:xfrm>
            <a:off x="-58556" y="2438489"/>
            <a:ext cx="3792358" cy="597187"/>
          </a:xfrm>
          <a:prstGeom prst="rect">
            <a:avLst/>
          </a:prstGeom>
        </p:spPr>
        <p:txBody>
          <a:bodyPr vert="horz" lIns="91440" tIns="45720" rIns="91440" bIns="45720" rtlCol="1">
            <a:normAutofit fontScale="47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تكتب على واو إذا سبقت بضمة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30" name="عنصر نائب للمحتوى 2"/>
          <p:cNvSpPr txBox="1">
            <a:spLocks/>
          </p:cNvSpPr>
          <p:nvPr/>
        </p:nvSpPr>
        <p:spPr>
          <a:xfrm>
            <a:off x="5102373" y="4400720"/>
            <a:ext cx="3962400" cy="597187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تكتب على ياء إذا سبقت بكسرة</a:t>
            </a:r>
            <a:endParaRPr lang="ar-OM" b="1" dirty="0"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7867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497 0.12377 L -0.39549 0.14969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5" y="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0.46007 0.18302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3" y="9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33333E-6 L -0.25798 -0.3716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99" y="-185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71605E-6 L 0.28854 -0.35308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27" y="-176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 animBg="1"/>
      <p:bldP spid="7" grpId="0" animBg="1"/>
      <p:bldP spid="8" grpId="0" animBg="1"/>
      <p:bldP spid="19" grpId="0" animBg="1"/>
      <p:bldP spid="19" grpId="1" animBg="1"/>
      <p:bldP spid="21" grpId="0" animBg="1"/>
      <p:bldP spid="21" grpId="1" animBg="1"/>
      <p:bldP spid="23" grpId="0" animBg="1"/>
      <p:bldP spid="23" grpId="1" animBg="1"/>
      <p:bldP spid="24" grpId="0" animBg="1"/>
      <p:bldP spid="24" grpId="1" animBg="1"/>
      <p:bldP spid="26" grpId="0"/>
      <p:bldP spid="27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635313"/>
              </p:ext>
            </p:extLst>
          </p:nvPr>
        </p:nvGraphicFramePr>
        <p:xfrm>
          <a:off x="2763013" y="2495550"/>
          <a:ext cx="6072692" cy="243840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1616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6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 rtl="1"/>
                      <a:r>
                        <a:rPr lang="ar-OM" sz="2000" dirty="0"/>
                        <a:t>الهمزة المتطرفة </a:t>
                      </a:r>
                      <a:endParaRPr lang="ar-SA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800" dirty="0"/>
                        <a:t>التعليل</a:t>
                      </a:r>
                      <a:r>
                        <a:rPr lang="ar-OM" sz="2000" dirty="0"/>
                        <a:t> </a:t>
                      </a:r>
                      <a:endParaRPr lang="ar-SA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2480958" y="938183"/>
            <a:ext cx="6358242" cy="1496932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2400" b="1" dirty="0">
                <a:cs typeface="Akhbar MT" pitchFamily="2" charset="-78"/>
              </a:rPr>
              <a:t>1/لا يجرؤ المؤمن على عصيان الله .           4/ الكذب من مساوئ الأخلاق . </a:t>
            </a:r>
          </a:p>
          <a:p>
            <a:pPr marL="0" indent="0">
              <a:buFont typeface="Arial" pitchFamily="34" charset="0"/>
              <a:buNone/>
            </a:pPr>
            <a:r>
              <a:rPr lang="ar-OM" sz="2400" b="1" dirty="0">
                <a:cs typeface="Akhbar MT" pitchFamily="2" charset="-78"/>
              </a:rPr>
              <a:t>2/ حالك اللون كئيبا لا أرى للضوء ومضا.   </a:t>
            </a:r>
          </a:p>
          <a:p>
            <a:pPr marL="0" indent="0">
              <a:buFont typeface="Arial" pitchFamily="34" charset="0"/>
              <a:buNone/>
            </a:pPr>
            <a:r>
              <a:rPr lang="ar-OM" sz="2400" b="1" dirty="0">
                <a:cs typeface="Akhbar MT" pitchFamily="2" charset="-78"/>
              </a:rPr>
              <a:t>3/  بدأ الطالب دراسته . </a:t>
            </a: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214770" y="-58510"/>
            <a:ext cx="7467600" cy="633296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75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300" b="1" dirty="0"/>
              <a:t>إملاء / تطبيقات على الهمزة المتطرفة </a:t>
            </a:r>
            <a:endParaRPr lang="ar-OM" b="1" dirty="0"/>
          </a:p>
        </p:txBody>
      </p:sp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 rot="20703903">
            <a:off x="6979148" y="236447"/>
            <a:ext cx="1682515" cy="676677"/>
          </a:xfrm>
          <a:noFill/>
        </p:spPr>
        <p:txBody>
          <a:bodyPr>
            <a:normAutofit fontScale="90000"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الأمثلة :  </a:t>
            </a:r>
          </a:p>
        </p:txBody>
      </p:sp>
      <p:sp>
        <p:nvSpPr>
          <p:cNvPr id="35" name="عنصر نائب للمحتوى 2"/>
          <p:cNvSpPr txBox="1">
            <a:spLocks/>
          </p:cNvSpPr>
          <p:nvPr/>
        </p:nvSpPr>
        <p:spPr>
          <a:xfrm>
            <a:off x="7467600" y="3020467"/>
            <a:ext cx="990600" cy="465683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يجرؤ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36" name="عنصر نائب للمحتوى 2"/>
          <p:cNvSpPr txBox="1">
            <a:spLocks/>
          </p:cNvSpPr>
          <p:nvPr/>
        </p:nvSpPr>
        <p:spPr>
          <a:xfrm>
            <a:off x="2743200" y="3028950"/>
            <a:ext cx="43434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كتبت على الواو لأن ما قبلها مضموم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5" name="عنصر نائب للمحتوى 2"/>
          <p:cNvSpPr txBox="1">
            <a:spLocks/>
          </p:cNvSpPr>
          <p:nvPr/>
        </p:nvSpPr>
        <p:spPr>
          <a:xfrm>
            <a:off x="7460428" y="3477858"/>
            <a:ext cx="9906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للضوء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6" name="عنصر نائب للمحتوى 2"/>
          <p:cNvSpPr txBox="1">
            <a:spLocks/>
          </p:cNvSpPr>
          <p:nvPr/>
        </p:nvSpPr>
        <p:spPr>
          <a:xfrm>
            <a:off x="2819400" y="3507441"/>
            <a:ext cx="43434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كتبت على السطر لأن ما قبلها ساكن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7" name="عنصر نائب للمحتوى 2"/>
          <p:cNvSpPr txBox="1">
            <a:spLocks/>
          </p:cNvSpPr>
          <p:nvPr/>
        </p:nvSpPr>
        <p:spPr>
          <a:xfrm>
            <a:off x="7487705" y="3995494"/>
            <a:ext cx="9906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بدأ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8" name="عنصر نائب للمحتوى 2"/>
          <p:cNvSpPr txBox="1">
            <a:spLocks/>
          </p:cNvSpPr>
          <p:nvPr/>
        </p:nvSpPr>
        <p:spPr>
          <a:xfrm>
            <a:off x="2819400" y="3995494"/>
            <a:ext cx="43434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كتبت على ألف لأن ما قبلها مفتوح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38" name="عنصر نائب للمحتوى 2"/>
          <p:cNvSpPr txBox="1">
            <a:spLocks/>
          </p:cNvSpPr>
          <p:nvPr/>
        </p:nvSpPr>
        <p:spPr>
          <a:xfrm>
            <a:off x="7543669" y="4494380"/>
            <a:ext cx="9906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مساوئ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39" name="عنصر نائب للمحتوى 2"/>
          <p:cNvSpPr txBox="1">
            <a:spLocks/>
          </p:cNvSpPr>
          <p:nvPr/>
        </p:nvSpPr>
        <p:spPr>
          <a:xfrm>
            <a:off x="2743200" y="4466141"/>
            <a:ext cx="44196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كتبت على الياء لأن ما قبلها مكسور </a:t>
            </a:r>
            <a:endParaRPr lang="ar-OM" b="1" dirty="0">
              <a:cs typeface="Akhbar MT" pitchFamily="2" charset="-78"/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2150"/>
            <a:ext cx="1600200" cy="30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675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5" grpId="0"/>
      <p:bldP spid="36" grpId="0"/>
      <p:bldP spid="25" grpId="0"/>
      <p:bldP spid="26" grpId="0"/>
      <p:bldP spid="27" grpId="0"/>
      <p:bldP spid="28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 txBox="1">
            <a:spLocks/>
          </p:cNvSpPr>
          <p:nvPr/>
        </p:nvSpPr>
        <p:spPr>
          <a:xfrm rot="21386012">
            <a:off x="385946" y="1573404"/>
            <a:ext cx="1202673" cy="11850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cs typeface="Akhbar MT" pitchFamily="2" charset="-78"/>
              </a:rPr>
              <a:t>ـ</a:t>
            </a:r>
            <a:r>
              <a:rPr lang="ar-OM" sz="8000" b="1" dirty="0" err="1">
                <a:cs typeface="Akhbar MT" pitchFamily="2" charset="-78"/>
              </a:rPr>
              <a:t>اْء</a:t>
            </a:r>
            <a:endParaRPr lang="ar-OM" sz="4400" b="1" dirty="0">
              <a:cs typeface="Akhbar MT" pitchFamily="2" charset="-78"/>
            </a:endParaRP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 rot="21386012">
            <a:off x="5792525" y="1548519"/>
            <a:ext cx="1399109" cy="118504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cs typeface="Akhbar MT" pitchFamily="2" charset="-78"/>
              </a:rPr>
              <a:t>ـِئ</a:t>
            </a:r>
            <a:endParaRPr lang="ar-OM" sz="4400" b="1" dirty="0">
              <a:cs typeface="Akhbar MT" pitchFamily="2" charset="-78"/>
            </a:endParaRPr>
          </a:p>
        </p:txBody>
      </p:sp>
      <p:sp>
        <p:nvSpPr>
          <p:cNvPr id="6" name="عنصر نائب للمحتوى 2"/>
          <p:cNvSpPr txBox="1">
            <a:spLocks/>
          </p:cNvSpPr>
          <p:nvPr/>
        </p:nvSpPr>
        <p:spPr>
          <a:xfrm rot="21386012">
            <a:off x="4164366" y="1569299"/>
            <a:ext cx="1334680" cy="118504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cs typeface="Akhbar MT" pitchFamily="2" charset="-78"/>
              </a:rPr>
              <a:t>ـُؤ</a:t>
            </a:r>
            <a:endParaRPr lang="ar-OM" sz="4400" b="1" dirty="0">
              <a:cs typeface="Akhbar MT" pitchFamily="2" charset="-78"/>
            </a:endParaRPr>
          </a:p>
        </p:txBody>
      </p:sp>
      <p:sp>
        <p:nvSpPr>
          <p:cNvPr id="7" name="عنصر نائب للمحتوى 2"/>
          <p:cNvSpPr txBox="1">
            <a:spLocks/>
          </p:cNvSpPr>
          <p:nvPr/>
        </p:nvSpPr>
        <p:spPr>
          <a:xfrm rot="21386012">
            <a:off x="1857975" y="1517209"/>
            <a:ext cx="1504637" cy="118504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600" b="1" dirty="0">
                <a:cs typeface="Akhbar MT" pitchFamily="2" charset="-78"/>
              </a:rPr>
              <a:t>ـْ ء</a:t>
            </a:r>
            <a:endParaRPr lang="ar-OM" sz="3600" b="1" dirty="0">
              <a:cs typeface="Akhbar MT" pitchFamily="2" charset="-78"/>
            </a:endParaRPr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 rot="21386012">
            <a:off x="7409859" y="1519294"/>
            <a:ext cx="1334680" cy="11850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cs typeface="Akhbar MT" pitchFamily="2" charset="-78"/>
              </a:rPr>
              <a:t>ـَأ</a:t>
            </a:r>
            <a:endParaRPr lang="ar-OM" sz="4400" b="1" dirty="0">
              <a:cs typeface="Akhbar MT" pitchFamily="2" charset="-78"/>
            </a:endParaRPr>
          </a:p>
        </p:txBody>
      </p:sp>
      <p:sp>
        <p:nvSpPr>
          <p:cNvPr id="9" name="عنصر نائب للمحتوى 2"/>
          <p:cNvSpPr txBox="1">
            <a:spLocks/>
          </p:cNvSpPr>
          <p:nvPr/>
        </p:nvSpPr>
        <p:spPr>
          <a:xfrm rot="21386012">
            <a:off x="1930837" y="3262039"/>
            <a:ext cx="990513" cy="118504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600" b="1" dirty="0">
                <a:cs typeface="Akhbar MT" pitchFamily="2" charset="-78"/>
              </a:rPr>
              <a:t>ـْ </a:t>
            </a:r>
            <a:r>
              <a:rPr lang="ar-OM" sz="6600" b="1" dirty="0" err="1">
                <a:cs typeface="Akhbar MT" pitchFamily="2" charset="-78"/>
              </a:rPr>
              <a:t>ءًا</a:t>
            </a:r>
            <a:endParaRPr lang="ar-OM" sz="3600" b="1" dirty="0">
              <a:cs typeface="Akhbar MT" pitchFamily="2" charset="-78"/>
            </a:endParaRPr>
          </a:p>
        </p:txBody>
      </p:sp>
      <p:sp>
        <p:nvSpPr>
          <p:cNvPr id="10" name="عنصر نائب للمحتوى 2"/>
          <p:cNvSpPr txBox="1">
            <a:spLocks/>
          </p:cNvSpPr>
          <p:nvPr/>
        </p:nvSpPr>
        <p:spPr>
          <a:xfrm rot="21386012">
            <a:off x="5967141" y="3269520"/>
            <a:ext cx="1231033" cy="118504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cs typeface="Akhbar MT" pitchFamily="2" charset="-78"/>
              </a:rPr>
              <a:t>ـ</a:t>
            </a:r>
            <a:r>
              <a:rPr lang="ar-OM" sz="8000" b="1" dirty="0" err="1">
                <a:cs typeface="Akhbar MT" pitchFamily="2" charset="-78"/>
              </a:rPr>
              <a:t>ئًا</a:t>
            </a:r>
            <a:endParaRPr lang="ar-OM" sz="4400" b="1" dirty="0">
              <a:cs typeface="Akhbar MT" pitchFamily="2" charset="-78"/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 rot="21386012">
            <a:off x="7301598" y="3130637"/>
            <a:ext cx="1334680" cy="11850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cs typeface="Akhbar MT" pitchFamily="2" charset="-78"/>
              </a:rPr>
              <a:t>ـأً</a:t>
            </a:r>
            <a:endParaRPr lang="ar-OM" sz="4400" b="1" dirty="0">
              <a:cs typeface="Akhbar MT" pitchFamily="2" charset="-78"/>
            </a:endParaRPr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 rot="21386012">
            <a:off x="395908" y="3339875"/>
            <a:ext cx="1202673" cy="11850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cs typeface="Akhbar MT" pitchFamily="2" charset="-78"/>
              </a:rPr>
              <a:t>ـ</a:t>
            </a:r>
            <a:r>
              <a:rPr lang="ar-OM" sz="8000" b="1" dirty="0" err="1">
                <a:cs typeface="Akhbar MT" pitchFamily="2" charset="-78"/>
              </a:rPr>
              <a:t>اءً</a:t>
            </a:r>
            <a:endParaRPr lang="ar-OM" sz="4400" b="1" dirty="0">
              <a:cs typeface="Akhbar MT" pitchFamily="2" charset="-78"/>
            </a:endParaRPr>
          </a:p>
        </p:txBody>
      </p:sp>
      <p:sp>
        <p:nvSpPr>
          <p:cNvPr id="13" name="عنصر نائب للمحتوى 2"/>
          <p:cNvSpPr txBox="1">
            <a:spLocks/>
          </p:cNvSpPr>
          <p:nvPr/>
        </p:nvSpPr>
        <p:spPr>
          <a:xfrm rot="21386012">
            <a:off x="4424019" y="3307457"/>
            <a:ext cx="1334680" cy="118504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cs typeface="Akhbar MT" pitchFamily="2" charset="-78"/>
              </a:rPr>
              <a:t>ـُ</a:t>
            </a:r>
            <a:r>
              <a:rPr lang="ar-OM" sz="8000" b="1" dirty="0" err="1">
                <a:cs typeface="Akhbar MT" pitchFamily="2" charset="-78"/>
              </a:rPr>
              <a:t>ؤًا</a:t>
            </a:r>
            <a:endParaRPr lang="ar-OM" sz="4400" b="1" dirty="0">
              <a:cs typeface="Akhbar MT" pitchFamily="2" charset="-78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214770" y="-58510"/>
            <a:ext cx="7467600" cy="633296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75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300" b="1" dirty="0"/>
              <a:t>إملاء / تطبيقات على الهمزة المتطرفة </a:t>
            </a:r>
            <a:endParaRPr lang="ar-OM" b="1" dirty="0"/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762000" y="680321"/>
            <a:ext cx="7467600" cy="6332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1" anchor="ctr">
            <a:normAutofit fontScale="975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300" b="1" dirty="0"/>
              <a:t>تنوين الهمزة المتطرفة بتنوين الفتح  </a:t>
            </a:r>
            <a:endParaRPr lang="ar-OM" b="1" dirty="0"/>
          </a:p>
        </p:txBody>
      </p:sp>
      <p:cxnSp>
        <p:nvCxnSpPr>
          <p:cNvPr id="3" name="رابط كسهم مستقيم 2"/>
          <p:cNvCxnSpPr/>
          <p:nvPr/>
        </p:nvCxnSpPr>
        <p:spPr>
          <a:xfrm flipH="1">
            <a:off x="8229600" y="2541616"/>
            <a:ext cx="76200" cy="762000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flipH="1">
            <a:off x="6794235" y="2546864"/>
            <a:ext cx="215177" cy="985867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/>
          <p:nvPr/>
        </p:nvCxnSpPr>
        <p:spPr>
          <a:xfrm flipH="1">
            <a:off x="4917191" y="2503833"/>
            <a:ext cx="324225" cy="1028898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 flipH="1">
            <a:off x="2501986" y="2503833"/>
            <a:ext cx="159543" cy="1028898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كسهم مستقيم 18"/>
          <p:cNvCxnSpPr/>
          <p:nvPr/>
        </p:nvCxnSpPr>
        <p:spPr>
          <a:xfrm flipH="1">
            <a:off x="1179067" y="2548338"/>
            <a:ext cx="209640" cy="984393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عنصر نائب للمحتوى 2"/>
          <p:cNvSpPr txBox="1">
            <a:spLocks/>
          </p:cNvSpPr>
          <p:nvPr/>
        </p:nvSpPr>
        <p:spPr>
          <a:xfrm rot="21386012">
            <a:off x="3011585" y="3174629"/>
            <a:ext cx="990513" cy="118504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bg1"/>
            </a:solidFill>
            <a:prstDash val="dash"/>
          </a:ln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6600" b="1" dirty="0">
                <a:cs typeface="Akhbar MT" pitchFamily="2" charset="-78"/>
              </a:rPr>
              <a:t>ـ</a:t>
            </a:r>
            <a:r>
              <a:rPr lang="ar-OM" sz="6600" b="1" dirty="0" err="1">
                <a:cs typeface="Akhbar MT" pitchFamily="2" charset="-78"/>
              </a:rPr>
              <a:t>ئًا</a:t>
            </a:r>
            <a:endParaRPr lang="ar-OM" sz="3600" b="1" dirty="0">
              <a:cs typeface="Akhbar MT" pitchFamily="2" charset="-78"/>
            </a:endParaRPr>
          </a:p>
        </p:txBody>
      </p:sp>
      <p:cxnSp>
        <p:nvCxnSpPr>
          <p:cNvPr id="24" name="رابط كسهم مستقيم 23"/>
          <p:cNvCxnSpPr/>
          <p:nvPr/>
        </p:nvCxnSpPr>
        <p:spPr>
          <a:xfrm>
            <a:off x="2648329" y="2503833"/>
            <a:ext cx="458965" cy="799782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986037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607471"/>
              </p:ext>
            </p:extLst>
          </p:nvPr>
        </p:nvGraphicFramePr>
        <p:xfrm>
          <a:off x="1295400" y="2495550"/>
          <a:ext cx="7540305" cy="243840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1684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5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 rtl="1"/>
                      <a:r>
                        <a:rPr lang="ar-OM" sz="2000" dirty="0"/>
                        <a:t>الهمزة المتطرفة </a:t>
                      </a:r>
                      <a:endParaRPr lang="ar-SA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1800" dirty="0"/>
                        <a:t>التعليل</a:t>
                      </a:r>
                      <a:r>
                        <a:rPr lang="ar-OM" sz="2000" dirty="0"/>
                        <a:t> </a:t>
                      </a:r>
                      <a:endParaRPr lang="ar-SA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1600200" y="938183"/>
            <a:ext cx="7239000" cy="1496932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2400" b="1" dirty="0">
                <a:cs typeface="Akhbar MT" pitchFamily="2" charset="-78"/>
              </a:rPr>
              <a:t>1/ ( من يعمل سوءا يجز به ) .          4/ يجزي الله الصابرين جزاءً بغير حساب . </a:t>
            </a:r>
          </a:p>
          <a:p>
            <a:pPr marL="0" indent="0">
              <a:buFont typeface="Arial" pitchFamily="34" charset="0"/>
              <a:buNone/>
            </a:pPr>
            <a:r>
              <a:rPr lang="ar-OM" sz="2400" b="1" dirty="0">
                <a:cs typeface="Akhbar MT" pitchFamily="2" charset="-78"/>
              </a:rPr>
              <a:t>2/ حمل أخي على كتفه عبئًا كبيرا .    </a:t>
            </a:r>
          </a:p>
          <a:p>
            <a:pPr marL="0" indent="0">
              <a:buFont typeface="Arial" pitchFamily="34" charset="0"/>
              <a:buNone/>
            </a:pPr>
            <a:r>
              <a:rPr lang="ar-OM" sz="2400" b="1" dirty="0">
                <a:cs typeface="Akhbar MT" pitchFamily="2" charset="-78"/>
              </a:rPr>
              <a:t>3/ استخرج الصياد من البحر لؤلؤًا كثيرا . </a:t>
            </a: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214770" y="-58510"/>
            <a:ext cx="7467600" cy="633296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75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300" b="1" dirty="0"/>
              <a:t>إملاء / تطبيقات على الهمزة المتطرفة </a:t>
            </a:r>
            <a:endParaRPr lang="ar-OM" b="1" dirty="0"/>
          </a:p>
        </p:txBody>
      </p:sp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 rot="20703903">
            <a:off x="6979148" y="236447"/>
            <a:ext cx="1682515" cy="676677"/>
          </a:xfrm>
          <a:noFill/>
        </p:spPr>
        <p:txBody>
          <a:bodyPr>
            <a:normAutofit fontScale="90000"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الأمثلة :  </a:t>
            </a:r>
          </a:p>
        </p:txBody>
      </p:sp>
      <p:sp>
        <p:nvSpPr>
          <p:cNvPr id="35" name="عنصر نائب للمحتوى 2"/>
          <p:cNvSpPr txBox="1">
            <a:spLocks/>
          </p:cNvSpPr>
          <p:nvPr/>
        </p:nvSpPr>
        <p:spPr>
          <a:xfrm>
            <a:off x="7467600" y="3020467"/>
            <a:ext cx="990600" cy="465683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سوءًا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36" name="عنصر نائب للمحتوى 2"/>
          <p:cNvSpPr txBox="1">
            <a:spLocks/>
          </p:cNvSpPr>
          <p:nvPr/>
        </p:nvSpPr>
        <p:spPr>
          <a:xfrm>
            <a:off x="1295400" y="3028950"/>
            <a:ext cx="58674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3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زيدت الألف لأنها لم تسبق بألف و كتبت الهمزة على السطر لأن ما قبلها ساكن لا يتصل بما بعدها .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5" name="عنصر نائب للمحتوى 2"/>
          <p:cNvSpPr txBox="1">
            <a:spLocks/>
          </p:cNvSpPr>
          <p:nvPr/>
        </p:nvSpPr>
        <p:spPr>
          <a:xfrm>
            <a:off x="7460428" y="3477858"/>
            <a:ext cx="9906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عبئًا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6" name="عنصر نائب للمحتوى 2"/>
          <p:cNvSpPr txBox="1">
            <a:spLocks/>
          </p:cNvSpPr>
          <p:nvPr/>
        </p:nvSpPr>
        <p:spPr>
          <a:xfrm>
            <a:off x="1371601" y="3507441"/>
            <a:ext cx="5791200" cy="51763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1600" b="1" dirty="0">
                <a:cs typeface="Akhbar MT" pitchFamily="2" charset="-78"/>
              </a:rPr>
              <a:t>زيدت الألف لأنها لم تسبق بألف و كتبت الهمزة على نبرة لأنها سبقت بحرف ساكن يتصل بما بعدها </a:t>
            </a:r>
            <a:endParaRPr lang="ar-OM" sz="1050" b="1" dirty="0">
              <a:cs typeface="Akhbar MT" pitchFamily="2" charset="-78"/>
            </a:endParaRPr>
          </a:p>
        </p:txBody>
      </p:sp>
      <p:sp>
        <p:nvSpPr>
          <p:cNvPr id="27" name="عنصر نائب للمحتوى 2"/>
          <p:cNvSpPr txBox="1">
            <a:spLocks/>
          </p:cNvSpPr>
          <p:nvPr/>
        </p:nvSpPr>
        <p:spPr>
          <a:xfrm>
            <a:off x="7487705" y="3995494"/>
            <a:ext cx="9906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لؤلؤًا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38" name="عنصر نائب للمحتوى 2"/>
          <p:cNvSpPr txBox="1">
            <a:spLocks/>
          </p:cNvSpPr>
          <p:nvPr/>
        </p:nvSpPr>
        <p:spPr>
          <a:xfrm>
            <a:off x="7543669" y="4494380"/>
            <a:ext cx="990600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7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جزاءً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39" name="عنصر نائب للمحتوى 2"/>
          <p:cNvSpPr txBox="1">
            <a:spLocks/>
          </p:cNvSpPr>
          <p:nvPr/>
        </p:nvSpPr>
        <p:spPr>
          <a:xfrm>
            <a:off x="1656164" y="4466141"/>
            <a:ext cx="5506636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لم تزاد الألف مع تنوين الفتح بعد الهمزة لأنه سبقها ألف </a:t>
            </a:r>
            <a:endParaRPr lang="ar-OM" b="1" dirty="0">
              <a:cs typeface="Akhbar MT" pitchFamily="2" charset="-78"/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2150"/>
            <a:ext cx="1600200" cy="3090582"/>
          </a:xfrm>
          <a:prstGeom prst="rect">
            <a:avLst/>
          </a:prstGeom>
        </p:spPr>
      </p:pic>
      <p:sp>
        <p:nvSpPr>
          <p:cNvPr id="16" name="عنصر نائب للمحتوى 2"/>
          <p:cNvSpPr txBox="1">
            <a:spLocks/>
          </p:cNvSpPr>
          <p:nvPr/>
        </p:nvSpPr>
        <p:spPr>
          <a:xfrm>
            <a:off x="1344324" y="3959114"/>
            <a:ext cx="5894676" cy="517636"/>
          </a:xfrm>
          <a:prstGeom prst="rect">
            <a:avLst/>
          </a:prstGeom>
        </p:spPr>
        <p:txBody>
          <a:bodyPr vert="horz" lIns="91440" tIns="45720" rIns="91440" bIns="45720" rtlCol="1">
            <a:normAutofit fontScale="40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OM" sz="4800" b="1" dirty="0">
                <a:cs typeface="Akhbar MT" pitchFamily="2" charset="-78"/>
              </a:rPr>
              <a:t>زيدت الألف لأنها لم تسبق بألف و كتبت الهمزة على الواو لأن ما قبلها مضموم  .</a:t>
            </a:r>
            <a:endParaRPr lang="ar-OM" b="1" dirty="0"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48208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5" grpId="0"/>
      <p:bldP spid="36" grpId="0"/>
      <p:bldP spid="25" grpId="0"/>
      <p:bldP spid="26" grpId="0"/>
      <p:bldP spid="27" grpId="0"/>
      <p:bldP spid="38" grpId="0"/>
      <p:bldP spid="39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نشاط 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362200" y="132215"/>
            <a:ext cx="4724400" cy="1069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س/ هاتي مضاد ما تحته خط فيما يأتي : </a:t>
            </a:r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1981200" y="1634964"/>
            <a:ext cx="6934200" cy="1165386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 fontScale="925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ar-OM" sz="1600" b="1" dirty="0">
              <a:cs typeface="Akhbar MT" pitchFamily="2" charset="-78"/>
            </a:endParaRPr>
          </a:p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1/ تسير السيارة </a:t>
            </a:r>
            <a:r>
              <a:rPr lang="ar-OM" sz="3600" b="1" u="sng" dirty="0">
                <a:cs typeface="Akhbar MT" pitchFamily="2" charset="-78"/>
              </a:rPr>
              <a:t>بسرعة</a:t>
            </a:r>
            <a:r>
              <a:rPr lang="ar-OM" sz="3600" b="1" dirty="0">
                <a:cs typeface="Akhbar MT" pitchFamily="2" charset="-78"/>
              </a:rPr>
              <a:t> .     2/ عمت </a:t>
            </a:r>
            <a:r>
              <a:rPr lang="ar-OM" sz="3600" b="1" u="sng" dirty="0">
                <a:cs typeface="Akhbar MT" pitchFamily="2" charset="-78"/>
              </a:rPr>
              <a:t>الضوضاء</a:t>
            </a:r>
            <a:r>
              <a:rPr lang="ar-OM" sz="3600" b="1" dirty="0">
                <a:cs typeface="Akhbar MT" pitchFamily="2" charset="-78"/>
              </a:rPr>
              <a:t> في المكان . </a:t>
            </a:r>
          </a:p>
        </p:txBody>
      </p:sp>
      <p:sp>
        <p:nvSpPr>
          <p:cNvPr id="5" name="مستطيل 4"/>
          <p:cNvSpPr/>
          <p:nvPr/>
        </p:nvSpPr>
        <p:spPr>
          <a:xfrm rot="1079449">
            <a:off x="7447247" y="1342267"/>
            <a:ext cx="802707" cy="461665"/>
          </a:xfrm>
          <a:prstGeom prst="rect">
            <a:avLst/>
          </a:prstGeom>
          <a:solidFill>
            <a:srgbClr val="FFC000"/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1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1981200" y="3193374"/>
            <a:ext cx="4495800" cy="114300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بـبط ء / الهدوء </a:t>
            </a:r>
            <a:endParaRPr lang="ar-OM" sz="4400" b="1" dirty="0">
              <a:cs typeface="Akhbar MT" pitchFamily="2" charset="-78"/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2150"/>
            <a:ext cx="1600200" cy="30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06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نشاط 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362200" y="132215"/>
            <a:ext cx="4724400" cy="1069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س/ صوب الخطأ الإملائي فيما تحته خط في الجملة الآتية : </a:t>
            </a:r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1981200" y="1634964"/>
            <a:ext cx="6934200" cy="1165386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ar-OM" sz="1600" b="1" dirty="0">
              <a:cs typeface="Akhbar MT" pitchFamily="2" charset="-78"/>
            </a:endParaRPr>
          </a:p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قرأت جزء من القرآن الكريم . </a:t>
            </a:r>
          </a:p>
        </p:txBody>
      </p:sp>
      <p:sp>
        <p:nvSpPr>
          <p:cNvPr id="5" name="مستطيل 4"/>
          <p:cNvSpPr/>
          <p:nvPr/>
        </p:nvSpPr>
        <p:spPr>
          <a:xfrm rot="1079449">
            <a:off x="7447247" y="1342267"/>
            <a:ext cx="802707" cy="461665"/>
          </a:xfrm>
          <a:prstGeom prst="rect">
            <a:avLst/>
          </a:prstGeom>
          <a:solidFill>
            <a:srgbClr val="FFC000"/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1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1981200" y="3193374"/>
            <a:ext cx="4495800" cy="114300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جزءًا</a:t>
            </a:r>
            <a:endParaRPr lang="ar-OM" sz="4400" b="1" dirty="0">
              <a:cs typeface="Akhbar MT" pitchFamily="2" charset="-78"/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2150"/>
            <a:ext cx="1600200" cy="30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2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نشاط 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362200" y="512174"/>
            <a:ext cx="4724400" cy="2821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س/ الكلمة المناسبة لإكمال البيت الآتي :</a:t>
            </a:r>
          </a:p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أتهجوه و لست له بـ .. .   </a:t>
            </a:r>
          </a:p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                     فشركما لخيركما الفداء </a:t>
            </a:r>
          </a:p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أـ كفءٍ             ب ـ كفأٍ        ج ـ كفئٍ </a:t>
            </a:r>
          </a:p>
        </p:txBody>
      </p:sp>
      <p:sp>
        <p:nvSpPr>
          <p:cNvPr id="5" name="مستطيل 4"/>
          <p:cNvSpPr/>
          <p:nvPr/>
        </p:nvSpPr>
        <p:spPr>
          <a:xfrm rot="1079449">
            <a:off x="7447247" y="1342267"/>
            <a:ext cx="802707" cy="461665"/>
          </a:xfrm>
          <a:prstGeom prst="rect">
            <a:avLst/>
          </a:prstGeom>
          <a:solidFill>
            <a:srgbClr val="FFC000"/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1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1981200" y="3193374"/>
            <a:ext cx="4495800" cy="114300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80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كفءٍ </a:t>
            </a:r>
            <a:endParaRPr lang="ar-OM" sz="4400" b="1" dirty="0">
              <a:cs typeface="Akhbar MT" pitchFamily="2" charset="-78"/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2150"/>
            <a:ext cx="1600200" cy="30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9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نشاط 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362200" y="132215"/>
            <a:ext cx="4724400" cy="1069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b="1" dirty="0">
                <a:cs typeface="Akhbar MT" pitchFamily="2" charset="-78"/>
              </a:rPr>
              <a:t>س/ عللي كتابة همزة السناء على السطر في الجملة الآتية : </a:t>
            </a:r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1981200" y="1634964"/>
            <a:ext cx="6934200" cy="1165386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ar-OM" sz="1600" b="1" dirty="0">
              <a:cs typeface="Akhbar MT" pitchFamily="2" charset="-78"/>
            </a:endParaRPr>
          </a:p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أضاء السناء حالك الغيهب </a:t>
            </a:r>
          </a:p>
        </p:txBody>
      </p:sp>
      <p:sp>
        <p:nvSpPr>
          <p:cNvPr id="5" name="مستطيل 4"/>
          <p:cNvSpPr/>
          <p:nvPr/>
        </p:nvSpPr>
        <p:spPr>
          <a:xfrm rot="1079449">
            <a:off x="7447247" y="1342267"/>
            <a:ext cx="802707" cy="461665"/>
          </a:xfrm>
          <a:prstGeom prst="rect">
            <a:avLst/>
          </a:prstGeom>
          <a:solidFill>
            <a:srgbClr val="FFC000"/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1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1981200" y="3193374"/>
            <a:ext cx="6705600" cy="1143000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72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لأن ما قبلها ألف مد ساكنة </a:t>
            </a:r>
            <a:endParaRPr lang="ar-OM" sz="4000" b="1" dirty="0">
              <a:cs typeface="Akhbar MT" pitchFamily="2" charset="-78"/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2150"/>
            <a:ext cx="1600200" cy="30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48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