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4.xml"/>
  <Override ContentType="application/vnd.openxmlformats-officedocument.presentationml.slideLayout+xml" PartName="/ppt/slideLayouts/slideLayout11.xml"/>
  <Override ContentType="application/vnd.openxmlformats-officedocument.presentationml.slideLayout+xml" PartName="/ppt/slideLayouts/slideLayout2.xml"/>
  <Override ContentType="application/vnd.openxmlformats-officedocument.presentationml.slideLayout+xml" PartName="/ppt/slideLayouts/slideLayout10.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43.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42.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4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45.xml"/>
  <Override ContentType="application/vnd.openxmlformats-officedocument.presentationml.slide+xml" PartName="/ppt/slides/slide28.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44.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slide+xml" PartName="/ppt/slides/slide40.xml"/>
  <Override ContentType="application/vnd.openxmlformats-officedocument.presentationml.presentation.main+xml" PartName="/ppt/presentation.xml"/>
  <Override ContentType="application/vnd.openxmlformats-officedocument.presentationml.presProps+xml" PartName="/ppt/presProps1.xml"/>
  <Override ContentType="application/vnd.openxmlformats-officedocument.theme+xml" PartName="/ppt/theme/theme1.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 id="295" r:id="rId43"/>
    <p:sldId id="296" r:id="rId44"/>
    <p:sldId id="297" r:id="rId45"/>
    <p:sldId id="298" r:id="rId46"/>
    <p:sldId id="299" r:id="rId47"/>
    <p:sldId id="300" r:id="rId48"/>
    <p:sldId id="301" r:id="rId49"/>
  </p:sldIdLst>
  <p:sldSz cy="6858000" cx="12192000"/>
  <p:notesSz cx="6858000" cy="9144000"/>
  <p:defaultTextStyle>
    <a:defPPr lvl="0">
      <a:defRPr lang="ar-SA"/>
    </a:defPPr>
    <a:lvl1pPr defTabSz="914400" eaLnBrk="1" hangingPunct="1" latinLnBrk="0" lvl="0" marL="0" rtl="1" algn="r">
      <a:defRPr kern="1200" sz="1800">
        <a:solidFill>
          <a:schemeClr val="tx1"/>
        </a:solidFill>
        <a:latin typeface="+mn-lt"/>
        <a:ea typeface="+mn-ea"/>
        <a:cs typeface="+mn-cs"/>
      </a:defRPr>
    </a:lvl1pPr>
    <a:lvl2pPr defTabSz="914400" eaLnBrk="1" hangingPunct="1" latinLnBrk="0" lvl="1" marL="457200" rtl="1" algn="r">
      <a:defRPr kern="1200" sz="1800">
        <a:solidFill>
          <a:schemeClr val="tx1"/>
        </a:solidFill>
        <a:latin typeface="+mn-lt"/>
        <a:ea typeface="+mn-ea"/>
        <a:cs typeface="+mn-cs"/>
      </a:defRPr>
    </a:lvl2pPr>
    <a:lvl3pPr defTabSz="914400" eaLnBrk="1" hangingPunct="1" latinLnBrk="0" lvl="2" marL="914400" rtl="1" algn="r">
      <a:defRPr kern="1200" sz="1800">
        <a:solidFill>
          <a:schemeClr val="tx1"/>
        </a:solidFill>
        <a:latin typeface="+mn-lt"/>
        <a:ea typeface="+mn-ea"/>
        <a:cs typeface="+mn-cs"/>
      </a:defRPr>
    </a:lvl3pPr>
    <a:lvl4pPr defTabSz="914400" eaLnBrk="1" hangingPunct="1" latinLnBrk="0" lvl="3" marL="1371600" rtl="1" algn="r">
      <a:defRPr kern="1200" sz="1800">
        <a:solidFill>
          <a:schemeClr val="tx1"/>
        </a:solidFill>
        <a:latin typeface="+mn-lt"/>
        <a:ea typeface="+mn-ea"/>
        <a:cs typeface="+mn-cs"/>
      </a:defRPr>
    </a:lvl4pPr>
    <a:lvl5pPr defTabSz="914400" eaLnBrk="1" hangingPunct="1" latinLnBrk="0" lvl="4" marL="1828800" rtl="1" algn="r">
      <a:defRPr kern="1200" sz="1800">
        <a:solidFill>
          <a:schemeClr val="tx1"/>
        </a:solidFill>
        <a:latin typeface="+mn-lt"/>
        <a:ea typeface="+mn-ea"/>
        <a:cs typeface="+mn-cs"/>
      </a:defRPr>
    </a:lvl5pPr>
    <a:lvl6pPr defTabSz="914400" eaLnBrk="1" hangingPunct="1" latinLnBrk="0" lvl="5" marL="2286000" rtl="1" algn="r">
      <a:defRPr kern="1200" sz="1800">
        <a:solidFill>
          <a:schemeClr val="tx1"/>
        </a:solidFill>
        <a:latin typeface="+mn-lt"/>
        <a:ea typeface="+mn-ea"/>
        <a:cs typeface="+mn-cs"/>
      </a:defRPr>
    </a:lvl6pPr>
    <a:lvl7pPr defTabSz="914400" eaLnBrk="1" hangingPunct="1" latinLnBrk="0" lvl="6" marL="2743200" rtl="1" algn="r">
      <a:defRPr kern="1200" sz="1800">
        <a:solidFill>
          <a:schemeClr val="tx1"/>
        </a:solidFill>
        <a:latin typeface="+mn-lt"/>
        <a:ea typeface="+mn-ea"/>
        <a:cs typeface="+mn-cs"/>
      </a:defRPr>
    </a:lvl7pPr>
    <a:lvl8pPr defTabSz="914400" eaLnBrk="1" hangingPunct="1" latinLnBrk="0" lvl="7" marL="3200400" rtl="1" algn="r">
      <a:defRPr kern="1200" sz="1800">
        <a:solidFill>
          <a:schemeClr val="tx1"/>
        </a:solidFill>
        <a:latin typeface="+mn-lt"/>
        <a:ea typeface="+mn-ea"/>
        <a:cs typeface="+mn-cs"/>
      </a:defRPr>
    </a:lvl8pPr>
    <a:lvl9pPr defTabSz="914400" eaLnBrk="1" hangingPunct="1" latinLnBrk="0" lvl="8" marL="3657600" rtl="1" algn="r">
      <a:defRPr kern="1200" sz="1800">
        <a:solidFill>
          <a:schemeClr val="tx1"/>
        </a:solidFill>
        <a:latin typeface="+mn-lt"/>
        <a:ea typeface="+mn-ea"/>
        <a:cs typeface="+mn-cs"/>
      </a:defRPr>
    </a:lvl9pPr>
  </p:defaultTextStyle>
</p:presentation>
</file>

<file path=ppt/presProps1.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40" Type="http://schemas.openxmlformats.org/officeDocument/2006/relationships/slide" Target="slides/slide37.xml"/><Relationship Id="rId42" Type="http://schemas.openxmlformats.org/officeDocument/2006/relationships/slide" Target="slides/slide39.xml"/><Relationship Id="rId41" Type="http://schemas.openxmlformats.org/officeDocument/2006/relationships/slide" Target="slides/slide38.xml"/><Relationship Id="rId44" Type="http://schemas.openxmlformats.org/officeDocument/2006/relationships/slide" Target="slides/slide41.xml"/><Relationship Id="rId43" Type="http://schemas.openxmlformats.org/officeDocument/2006/relationships/slide" Target="slides/slide40.xml"/><Relationship Id="rId46" Type="http://schemas.openxmlformats.org/officeDocument/2006/relationships/slide" Target="slides/slide43.xml"/><Relationship Id="rId45" Type="http://schemas.openxmlformats.org/officeDocument/2006/relationships/slide" Target="slides/slide42.xml"/><Relationship Id="rId1" Type="http://schemas.openxmlformats.org/officeDocument/2006/relationships/theme" Target="theme/theme1.xml"/><Relationship Id="rId2" Type="http://schemas.openxmlformats.org/officeDocument/2006/relationships/presProps" Target="presProps1.xml"/><Relationship Id="rId3" Type="http://schemas.openxmlformats.org/officeDocument/2006/relationships/slideMaster" Target="slideMasters/slideMaster1.xml"/><Relationship Id="rId4" Type="http://schemas.openxmlformats.org/officeDocument/2006/relationships/slide" Target="slides/slide1.xml"/><Relationship Id="rId9" Type="http://schemas.openxmlformats.org/officeDocument/2006/relationships/slide" Target="slides/slide6.xml"/><Relationship Id="rId48" Type="http://schemas.openxmlformats.org/officeDocument/2006/relationships/slide" Target="slides/slide45.xml"/><Relationship Id="rId47" Type="http://schemas.openxmlformats.org/officeDocument/2006/relationships/slide" Target="slides/slide44.xml"/><Relationship Id="rId49" Type="http://schemas.openxmlformats.org/officeDocument/2006/relationships/slide" Target="slides/slide46.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31" Type="http://schemas.openxmlformats.org/officeDocument/2006/relationships/slide" Target="slides/slide28.xml"/><Relationship Id="rId30" Type="http://schemas.openxmlformats.org/officeDocument/2006/relationships/slide" Target="slides/slide27.xml"/><Relationship Id="rId33" Type="http://schemas.openxmlformats.org/officeDocument/2006/relationships/slide" Target="slides/slide30.xml"/><Relationship Id="rId32" Type="http://schemas.openxmlformats.org/officeDocument/2006/relationships/slide" Target="slides/slide29.xml"/><Relationship Id="rId35" Type="http://schemas.openxmlformats.org/officeDocument/2006/relationships/slide" Target="slides/slide32.xml"/><Relationship Id="rId34" Type="http://schemas.openxmlformats.org/officeDocument/2006/relationships/slide" Target="slides/slide31.xml"/><Relationship Id="rId37" Type="http://schemas.openxmlformats.org/officeDocument/2006/relationships/slide" Target="slides/slide34.xml"/><Relationship Id="rId36" Type="http://schemas.openxmlformats.org/officeDocument/2006/relationships/slide" Target="slides/slide33.xml"/><Relationship Id="rId39" Type="http://schemas.openxmlformats.org/officeDocument/2006/relationships/slide" Target="slides/slide36.xml"/><Relationship Id="rId38" Type="http://schemas.openxmlformats.org/officeDocument/2006/relationships/slide" Target="slides/slide35.xml"/><Relationship Id="rId20" Type="http://schemas.openxmlformats.org/officeDocument/2006/relationships/slide" Target="slides/slide17.xml"/><Relationship Id="rId22" Type="http://schemas.openxmlformats.org/officeDocument/2006/relationships/slide" Target="slides/slide19.xml"/><Relationship Id="rId21" Type="http://schemas.openxmlformats.org/officeDocument/2006/relationships/slide" Target="slides/slide18.xml"/><Relationship Id="rId24" Type="http://schemas.openxmlformats.org/officeDocument/2006/relationships/slide" Target="slides/slide21.xml"/><Relationship Id="rId23" Type="http://schemas.openxmlformats.org/officeDocument/2006/relationships/slide" Target="slides/slide20.xml"/><Relationship Id="rId26" Type="http://schemas.openxmlformats.org/officeDocument/2006/relationships/slide" Target="slides/slide23.xml"/><Relationship Id="rId25" Type="http://schemas.openxmlformats.org/officeDocument/2006/relationships/slide" Target="slides/slide22.xml"/><Relationship Id="rId28" Type="http://schemas.openxmlformats.org/officeDocument/2006/relationships/slide" Target="slides/slide25.xml"/><Relationship Id="rId27" Type="http://schemas.openxmlformats.org/officeDocument/2006/relationships/slide" Target="slides/slide24.xml"/><Relationship Id="rId29" Type="http://schemas.openxmlformats.org/officeDocument/2006/relationships/slide" Target="slides/slide26.xml"/><Relationship Id="rId11" Type="http://schemas.openxmlformats.org/officeDocument/2006/relationships/slide" Target="slides/slide8.xml"/><Relationship Id="rId10" Type="http://schemas.openxmlformats.org/officeDocument/2006/relationships/slide" Target="slides/slide7.xml"/><Relationship Id="rId13" Type="http://schemas.openxmlformats.org/officeDocument/2006/relationships/slide" Target="slides/slide10.xml"/><Relationship Id="rId12" Type="http://schemas.openxmlformats.org/officeDocument/2006/relationships/slide" Target="slides/slide9.xml"/><Relationship Id="rId15" Type="http://schemas.openxmlformats.org/officeDocument/2006/relationships/slide" Target="slides/slide12.xml"/><Relationship Id="rId14" Type="http://schemas.openxmlformats.org/officeDocument/2006/relationships/slide" Target="slides/slide11.xml"/><Relationship Id="rId17" Type="http://schemas.openxmlformats.org/officeDocument/2006/relationships/slide" Target="slides/slide14.xml"/><Relationship Id="rId16" Type="http://schemas.openxmlformats.org/officeDocument/2006/relationships/slide" Target="slides/slide13.xml"/><Relationship Id="rId19" Type="http://schemas.openxmlformats.org/officeDocument/2006/relationships/slide" Target="slides/slide16.xml"/><Relationship Id="rId18" Type="http://schemas.openxmlformats.org/officeDocument/2006/relationships/slide" Target="slides/slide1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1524000" y="1122363"/>
            <a:ext cx="9144000" cy="2387600"/>
          </a:xfrm>
        </p:spPr>
        <p:txBody>
          <a:bodyPr anchor="b"/>
          <a:lstStyle>
            <a:lvl1pPr algn="ctr">
              <a:defRPr sz="6000"/>
            </a:lvl1pPr>
          </a:lstStyle>
          <a:p>
            <a:r>
              <a:rPr lang="ar-SA"/>
              <a:t>انقر لتحرير نمط العنوان الرئيسي</a:t>
            </a:r>
          </a:p>
        </p:txBody>
      </p:sp>
      <p:sp>
        <p:nvSpPr>
          <p:cNvPr id="3" name="عنوان فرعي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a:t>انقر لتحرير نمط العنوان الثانوي الرئيسي</a:t>
            </a:r>
          </a:p>
        </p:txBody>
      </p:sp>
      <p:sp>
        <p:nvSpPr>
          <p:cNvPr id="4" name="عنصر نائب للتاريخ 3"/>
          <p:cNvSpPr>
            <a:spLocks noGrp="1"/>
          </p:cNvSpPr>
          <p:nvPr>
            <p:ph type="dt" sz="half" idx="10"/>
          </p:nvPr>
        </p:nvSpPr>
        <p:spPr/>
        <p:txBody>
          <a:bodyPr/>
          <a:lstStyle/>
          <a:p>
            <a:fld id="{447C3309-2B74-43D6-B76E-CD419B4D1E0E}" type="datetimeFigureOut">
              <a:rPr lang="ar-SA" smtClean="0"/>
              <a:t>23/02/1444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F8D56525-E855-4478-84C4-D68EA3EF4113}" type="slidenum">
              <a:rPr lang="ar-SA" smtClean="0"/>
              <a:t>‹#›</a:t>
            </a:fld>
            <a:endParaRPr lang="ar-SA"/>
          </a:p>
        </p:txBody>
      </p:sp>
    </p:spTree>
    <p:extLst>
      <p:ext uri="{BB962C8B-B14F-4D97-AF65-F5344CB8AC3E}">
        <p14:creationId xmlns:p14="http://schemas.microsoft.com/office/powerpoint/2010/main" val="5337952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447C3309-2B74-43D6-B76E-CD419B4D1E0E}" type="datetimeFigureOut">
              <a:rPr lang="ar-SA" smtClean="0"/>
              <a:t>23/02/1444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F8D56525-E855-4478-84C4-D68EA3EF4113}" type="slidenum">
              <a:rPr lang="ar-SA" smtClean="0"/>
              <a:t>‹#›</a:t>
            </a:fld>
            <a:endParaRPr lang="ar-SA"/>
          </a:p>
        </p:txBody>
      </p:sp>
    </p:spTree>
    <p:extLst>
      <p:ext uri="{BB962C8B-B14F-4D97-AF65-F5344CB8AC3E}">
        <p14:creationId xmlns:p14="http://schemas.microsoft.com/office/powerpoint/2010/main" val="16747477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8724900" y="365125"/>
            <a:ext cx="2628900" cy="5811838"/>
          </a:xfrm>
        </p:spPr>
        <p:txBody>
          <a:bodyPr vert="eaVert"/>
          <a:lstStyle/>
          <a:p>
            <a:r>
              <a:rPr lang="ar-SA"/>
              <a:t>انقر لتحرير نمط العنوان الرئيسي</a:t>
            </a:r>
          </a:p>
        </p:txBody>
      </p:sp>
      <p:sp>
        <p:nvSpPr>
          <p:cNvPr id="3" name="عنصر نائب للعنوان العمودي 2"/>
          <p:cNvSpPr>
            <a:spLocks noGrp="1"/>
          </p:cNvSpPr>
          <p:nvPr>
            <p:ph type="body" orient="vert" idx="1"/>
          </p:nvPr>
        </p:nvSpPr>
        <p:spPr>
          <a:xfrm>
            <a:off x="838200" y="365125"/>
            <a:ext cx="7734300" cy="5811838"/>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447C3309-2B74-43D6-B76E-CD419B4D1E0E}" type="datetimeFigureOut">
              <a:rPr lang="ar-SA" smtClean="0"/>
              <a:t>23/02/1444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F8D56525-E855-4478-84C4-D68EA3EF4113}" type="slidenum">
              <a:rPr lang="ar-SA" smtClean="0"/>
              <a:t>‹#›</a:t>
            </a:fld>
            <a:endParaRPr lang="ar-SA"/>
          </a:p>
        </p:txBody>
      </p:sp>
    </p:spTree>
    <p:extLst>
      <p:ext uri="{BB962C8B-B14F-4D97-AF65-F5344CB8AC3E}">
        <p14:creationId xmlns:p14="http://schemas.microsoft.com/office/powerpoint/2010/main" val="15056317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447C3309-2B74-43D6-B76E-CD419B4D1E0E}" type="datetimeFigureOut">
              <a:rPr lang="ar-SA" smtClean="0"/>
              <a:t>23/02/1444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F8D56525-E855-4478-84C4-D68EA3EF4113}" type="slidenum">
              <a:rPr lang="ar-SA" smtClean="0"/>
              <a:t>‹#›</a:t>
            </a:fld>
            <a:endParaRPr lang="ar-SA"/>
          </a:p>
        </p:txBody>
      </p:sp>
    </p:spTree>
    <p:extLst>
      <p:ext uri="{BB962C8B-B14F-4D97-AF65-F5344CB8AC3E}">
        <p14:creationId xmlns:p14="http://schemas.microsoft.com/office/powerpoint/2010/main" val="36872052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831850" y="1709738"/>
            <a:ext cx="10515600" cy="2852737"/>
          </a:xfrm>
        </p:spPr>
        <p:txBody>
          <a:bodyPr anchor="b"/>
          <a:lstStyle>
            <a:lvl1pPr>
              <a:defRPr sz="6000"/>
            </a:lvl1pPr>
          </a:lstStyle>
          <a:p>
            <a:r>
              <a:rPr lang="ar-SA"/>
              <a:t>انقر لتحرير نمط العنوان الرئيسي</a:t>
            </a:r>
          </a:p>
        </p:txBody>
      </p:sp>
      <p:sp>
        <p:nvSpPr>
          <p:cNvPr id="3" name="عنصر نائب للنص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a:t>انقر لتحرير أنماط النص الرئيسي</a:t>
            </a:r>
          </a:p>
        </p:txBody>
      </p:sp>
      <p:sp>
        <p:nvSpPr>
          <p:cNvPr id="4" name="عنصر نائب للتاريخ 3"/>
          <p:cNvSpPr>
            <a:spLocks noGrp="1"/>
          </p:cNvSpPr>
          <p:nvPr>
            <p:ph type="dt" sz="half" idx="10"/>
          </p:nvPr>
        </p:nvSpPr>
        <p:spPr/>
        <p:txBody>
          <a:bodyPr/>
          <a:lstStyle/>
          <a:p>
            <a:fld id="{447C3309-2B74-43D6-B76E-CD419B4D1E0E}" type="datetimeFigureOut">
              <a:rPr lang="ar-SA" smtClean="0"/>
              <a:t>23/02/1444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F8D56525-E855-4478-84C4-D68EA3EF4113}" type="slidenum">
              <a:rPr lang="ar-SA" smtClean="0"/>
              <a:t>‹#›</a:t>
            </a:fld>
            <a:endParaRPr lang="ar-SA"/>
          </a:p>
        </p:txBody>
      </p:sp>
    </p:spTree>
    <p:extLst>
      <p:ext uri="{BB962C8B-B14F-4D97-AF65-F5344CB8AC3E}">
        <p14:creationId xmlns:p14="http://schemas.microsoft.com/office/powerpoint/2010/main" val="12533807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sz="half" idx="1"/>
          </p:nvPr>
        </p:nvSpPr>
        <p:spPr>
          <a:xfrm>
            <a:off x="838200" y="1825625"/>
            <a:ext cx="5181600" cy="4351338"/>
          </a:xfr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محتوى 3"/>
          <p:cNvSpPr>
            <a:spLocks noGrp="1"/>
          </p:cNvSpPr>
          <p:nvPr>
            <p:ph sz="half" idx="2"/>
          </p:nvPr>
        </p:nvSpPr>
        <p:spPr>
          <a:xfrm>
            <a:off x="6172200" y="1825625"/>
            <a:ext cx="5181600" cy="4351338"/>
          </a:xfr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تاريخ 4"/>
          <p:cNvSpPr>
            <a:spLocks noGrp="1"/>
          </p:cNvSpPr>
          <p:nvPr>
            <p:ph type="dt" sz="half" idx="10"/>
          </p:nvPr>
        </p:nvSpPr>
        <p:spPr/>
        <p:txBody>
          <a:bodyPr/>
          <a:lstStyle/>
          <a:p>
            <a:fld id="{447C3309-2B74-43D6-B76E-CD419B4D1E0E}" type="datetimeFigureOut">
              <a:rPr lang="ar-SA" smtClean="0"/>
              <a:t>23/02/1444</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F8D56525-E855-4478-84C4-D68EA3EF4113}" type="slidenum">
              <a:rPr lang="ar-SA" smtClean="0"/>
              <a:t>‹#›</a:t>
            </a:fld>
            <a:endParaRPr lang="ar-SA"/>
          </a:p>
        </p:txBody>
      </p:sp>
    </p:spTree>
    <p:extLst>
      <p:ext uri="{BB962C8B-B14F-4D97-AF65-F5344CB8AC3E}">
        <p14:creationId xmlns:p14="http://schemas.microsoft.com/office/powerpoint/2010/main" val="2456522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365125"/>
            <a:ext cx="10515600" cy="1325563"/>
          </a:xfrm>
        </p:spPr>
        <p:txBody>
          <a:bodyPr/>
          <a:lstStyle/>
          <a:p>
            <a:r>
              <a:rPr lang="ar-SA"/>
              <a:t>انقر لتحرير نمط العنوان الرئيسي</a:t>
            </a:r>
          </a:p>
        </p:txBody>
      </p:sp>
      <p:sp>
        <p:nvSpPr>
          <p:cNvPr id="3" name="عنصر نائب للنص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عنصر نائب للمحتوى 3"/>
          <p:cNvSpPr>
            <a:spLocks noGrp="1"/>
          </p:cNvSpPr>
          <p:nvPr>
            <p:ph sz="half" idx="2"/>
          </p:nvPr>
        </p:nvSpPr>
        <p:spPr>
          <a:xfrm>
            <a:off x="839788" y="2505075"/>
            <a:ext cx="5157787" cy="3684588"/>
          </a:xfr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نص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6" name="عنصر نائب للمحتوى 5"/>
          <p:cNvSpPr>
            <a:spLocks noGrp="1"/>
          </p:cNvSpPr>
          <p:nvPr>
            <p:ph sz="quarter" idx="4"/>
          </p:nvPr>
        </p:nvSpPr>
        <p:spPr>
          <a:xfrm>
            <a:off x="6172200" y="2505075"/>
            <a:ext cx="5183188" cy="3684588"/>
          </a:xfr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7" name="عنصر نائب للتاريخ 6"/>
          <p:cNvSpPr>
            <a:spLocks noGrp="1"/>
          </p:cNvSpPr>
          <p:nvPr>
            <p:ph type="dt" sz="half" idx="10"/>
          </p:nvPr>
        </p:nvSpPr>
        <p:spPr/>
        <p:txBody>
          <a:bodyPr/>
          <a:lstStyle/>
          <a:p>
            <a:fld id="{447C3309-2B74-43D6-B76E-CD419B4D1E0E}" type="datetimeFigureOut">
              <a:rPr lang="ar-SA" smtClean="0"/>
              <a:t>23/02/1444</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F8D56525-E855-4478-84C4-D68EA3EF4113}" type="slidenum">
              <a:rPr lang="ar-SA" smtClean="0"/>
              <a:t>‹#›</a:t>
            </a:fld>
            <a:endParaRPr lang="ar-SA"/>
          </a:p>
        </p:txBody>
      </p:sp>
    </p:spTree>
    <p:extLst>
      <p:ext uri="{BB962C8B-B14F-4D97-AF65-F5344CB8AC3E}">
        <p14:creationId xmlns:p14="http://schemas.microsoft.com/office/powerpoint/2010/main" val="6477545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تاريخ 2"/>
          <p:cNvSpPr>
            <a:spLocks noGrp="1"/>
          </p:cNvSpPr>
          <p:nvPr>
            <p:ph type="dt" sz="half" idx="10"/>
          </p:nvPr>
        </p:nvSpPr>
        <p:spPr/>
        <p:txBody>
          <a:bodyPr/>
          <a:lstStyle/>
          <a:p>
            <a:fld id="{447C3309-2B74-43D6-B76E-CD419B4D1E0E}" type="datetimeFigureOut">
              <a:rPr lang="ar-SA" smtClean="0"/>
              <a:t>23/02/1444</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F8D56525-E855-4478-84C4-D68EA3EF4113}" type="slidenum">
              <a:rPr lang="ar-SA" smtClean="0"/>
              <a:t>‹#›</a:t>
            </a:fld>
            <a:endParaRPr lang="ar-SA"/>
          </a:p>
        </p:txBody>
      </p:sp>
    </p:spTree>
    <p:extLst>
      <p:ext uri="{BB962C8B-B14F-4D97-AF65-F5344CB8AC3E}">
        <p14:creationId xmlns:p14="http://schemas.microsoft.com/office/powerpoint/2010/main" val="19572887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447C3309-2B74-43D6-B76E-CD419B4D1E0E}" type="datetimeFigureOut">
              <a:rPr lang="ar-SA" smtClean="0"/>
              <a:t>23/02/1444</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F8D56525-E855-4478-84C4-D68EA3EF4113}" type="slidenum">
              <a:rPr lang="ar-SA" smtClean="0"/>
              <a:t>‹#›</a:t>
            </a:fld>
            <a:endParaRPr lang="ar-SA"/>
          </a:p>
        </p:txBody>
      </p:sp>
    </p:spTree>
    <p:extLst>
      <p:ext uri="{BB962C8B-B14F-4D97-AF65-F5344CB8AC3E}">
        <p14:creationId xmlns:p14="http://schemas.microsoft.com/office/powerpoint/2010/main" val="2744398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a:t>انقر لتحرير نمط العنوان الرئيسي</a:t>
            </a:r>
          </a:p>
        </p:txBody>
      </p:sp>
      <p:sp>
        <p:nvSpPr>
          <p:cNvPr id="3" name="عنصر نائب للمحتوى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447C3309-2B74-43D6-B76E-CD419B4D1E0E}" type="datetimeFigureOut">
              <a:rPr lang="ar-SA" smtClean="0"/>
              <a:t>23/02/1444</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F8D56525-E855-4478-84C4-D68EA3EF4113}" type="slidenum">
              <a:rPr lang="ar-SA" smtClean="0"/>
              <a:t>‹#›</a:t>
            </a:fld>
            <a:endParaRPr lang="ar-SA"/>
          </a:p>
        </p:txBody>
      </p:sp>
    </p:spTree>
    <p:extLst>
      <p:ext uri="{BB962C8B-B14F-4D97-AF65-F5344CB8AC3E}">
        <p14:creationId xmlns:p14="http://schemas.microsoft.com/office/powerpoint/2010/main" val="28055221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a:t>انقر لتحرير نمط العنوان الرئيسي</a:t>
            </a:r>
          </a:p>
        </p:txBody>
      </p:sp>
      <p:sp>
        <p:nvSpPr>
          <p:cNvPr id="3" name="عنصر نائب للصورة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447C3309-2B74-43D6-B76E-CD419B4D1E0E}" type="datetimeFigureOut">
              <a:rPr lang="ar-SA" smtClean="0"/>
              <a:t>23/02/1444</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F8D56525-E855-4478-84C4-D68EA3EF4113}" type="slidenum">
              <a:rPr lang="ar-SA" smtClean="0"/>
              <a:t>‹#›</a:t>
            </a:fld>
            <a:endParaRPr lang="ar-SA"/>
          </a:p>
        </p:txBody>
      </p:sp>
    </p:spTree>
    <p:extLst>
      <p:ext uri="{BB962C8B-B14F-4D97-AF65-F5344CB8AC3E}">
        <p14:creationId xmlns:p14="http://schemas.microsoft.com/office/powerpoint/2010/main" val="8512016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a:t>انقر لتحرير نمط العنوان الرئيسي</a:t>
            </a:r>
          </a:p>
        </p:txBody>
      </p:sp>
      <p:sp>
        <p:nvSpPr>
          <p:cNvPr id="3" name="عنصر نائب للنص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447C3309-2B74-43D6-B76E-CD419B4D1E0E}" type="datetimeFigureOut">
              <a:rPr lang="ar-SA" smtClean="0"/>
              <a:t>23/02/1444</a:t>
            </a:fld>
            <a:endParaRPr lang="ar-SA"/>
          </a:p>
        </p:txBody>
      </p:sp>
      <p:sp>
        <p:nvSpPr>
          <p:cNvPr id="5" name="عنصر نائب للتذييل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F8D56525-E855-4478-84C4-D68EA3EF4113}" type="slidenum">
              <a:rPr lang="ar-SA" smtClean="0"/>
              <a:t>‹#›</a:t>
            </a:fld>
            <a:endParaRPr lang="ar-SA"/>
          </a:p>
        </p:txBody>
      </p:sp>
    </p:spTree>
    <p:extLst>
      <p:ext uri="{BB962C8B-B14F-4D97-AF65-F5344CB8AC3E}">
        <p14:creationId xmlns:p14="http://schemas.microsoft.com/office/powerpoint/2010/main" val="17821531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2" Type="http://schemas.openxmlformats.org/officeDocument/2006/relationships/image" Target="../media/image4.jpg" /><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image" Target="../media/image2.jpg"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2" Type="http://schemas.openxmlformats.org/officeDocument/2006/relationships/image" Target="../media/image3.jpg"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155142" y="755093"/>
            <a:ext cx="5827594" cy="2390846"/>
          </a:xfrm>
          <a:ln>
            <a:solidFill>
              <a:schemeClr val="bg1"/>
            </a:solidFill>
          </a:ln>
        </p:spPr>
        <p:style>
          <a:lnRef idx="2">
            <a:schemeClr val="accent1"/>
          </a:lnRef>
          <a:fillRef idx="1">
            <a:schemeClr val="lt1"/>
          </a:fillRef>
          <a:effectRef idx="0">
            <a:schemeClr val="accent1"/>
          </a:effectRef>
          <a:fontRef idx="minor">
            <a:schemeClr val="dk1"/>
          </a:fontRef>
        </p:style>
        <p:txBody>
          <a:bodyPr>
            <a:noAutofit/>
          </a:bodyPr>
          <a:lstStyle/>
          <a:p>
            <a:r>
              <a:rPr lang="ar-SA" sz="16600" dirty="0">
                <a:effectLst>
                  <a:glow rad="228600">
                    <a:schemeClr val="accent2">
                      <a:satMod val="175000"/>
                      <a:alpha val="40000"/>
                    </a:schemeClr>
                  </a:glow>
                </a:effectLst>
                <a:latin typeface="Arabic Typesetting" panose="03020402040406030203" pitchFamily="66" charset="-78"/>
                <a:cs typeface="Arabic Typesetting" panose="03020402040406030203" pitchFamily="66" charset="-78"/>
              </a:rPr>
              <a:t>اللغة العربية</a:t>
            </a:r>
          </a:p>
        </p:txBody>
      </p:sp>
      <p:sp>
        <p:nvSpPr>
          <p:cNvPr id="3" name="عنوان فرعي 2"/>
          <p:cNvSpPr>
            <a:spLocks noGrp="1"/>
          </p:cNvSpPr>
          <p:nvPr>
            <p:ph type="subTitle" idx="1"/>
          </p:nvPr>
        </p:nvSpPr>
        <p:spPr>
          <a:xfrm rot="21326182">
            <a:off x="6912318" y="2990606"/>
            <a:ext cx="4995021" cy="3126309"/>
          </a:xfrm>
          <a:ln>
            <a:solidFill>
              <a:schemeClr val="bg1"/>
            </a:solidFill>
          </a:ln>
        </p:spPr>
        <p:style>
          <a:lnRef idx="2">
            <a:schemeClr val="dk1"/>
          </a:lnRef>
          <a:fillRef idx="1">
            <a:schemeClr val="lt1"/>
          </a:fillRef>
          <a:effectRef idx="0">
            <a:schemeClr val="dk1"/>
          </a:effectRef>
          <a:fontRef idx="minor">
            <a:schemeClr val="dk1"/>
          </a:fontRef>
        </p:style>
        <p:txBody>
          <a:bodyPr>
            <a:noAutofit/>
          </a:bodyPr>
          <a:lstStyle/>
          <a:p>
            <a:r>
              <a:rPr lang="ar-SA" sz="4800" dirty="0">
                <a:effectLst>
                  <a:glow rad="228600">
                    <a:schemeClr val="accent3">
                      <a:satMod val="175000"/>
                      <a:alpha val="40000"/>
                    </a:schemeClr>
                  </a:glow>
                </a:effectLst>
                <a:latin typeface="Arabic Typesetting" panose="03020402040406030203" pitchFamily="66" charset="-78"/>
                <a:cs typeface="Arabic Typesetting" panose="03020402040406030203" pitchFamily="66" charset="-78"/>
              </a:rPr>
              <a:t>محور أدبي</a:t>
            </a:r>
          </a:p>
          <a:p>
            <a:r>
              <a:rPr lang="ar-SA" sz="4800" dirty="0">
                <a:effectLst>
                  <a:glow rad="228600">
                    <a:schemeClr val="accent3">
                      <a:satMod val="175000"/>
                      <a:alpha val="40000"/>
                    </a:schemeClr>
                  </a:glow>
                </a:effectLst>
                <a:latin typeface="Arabic Typesetting" panose="03020402040406030203" pitchFamily="66" charset="-78"/>
                <a:cs typeface="Arabic Typesetting" panose="03020402040406030203" pitchFamily="66" charset="-78"/>
              </a:rPr>
              <a:t>أبو الطيب المتنبي</a:t>
            </a:r>
          </a:p>
          <a:p>
            <a:r>
              <a:rPr lang="ar-SA" sz="4800" dirty="0">
                <a:effectLst>
                  <a:glow rad="228600">
                    <a:schemeClr val="accent3">
                      <a:satMod val="175000"/>
                      <a:alpha val="40000"/>
                    </a:schemeClr>
                  </a:glow>
                </a:effectLst>
                <a:latin typeface="Arabic Typesetting" panose="03020402040406030203" pitchFamily="66" charset="-78"/>
                <a:cs typeface="Arabic Typesetting" panose="03020402040406030203" pitchFamily="66" charset="-78"/>
              </a:rPr>
              <a:t>إعداد الأستاذ: يوسف الزعابي</a:t>
            </a:r>
          </a:p>
          <a:p>
            <a:r>
              <a:rPr lang="ar-SA" sz="4800" dirty="0">
                <a:effectLst>
                  <a:glow rad="228600">
                    <a:schemeClr val="accent3">
                      <a:satMod val="175000"/>
                      <a:alpha val="40000"/>
                    </a:schemeClr>
                  </a:glow>
                </a:effectLst>
                <a:latin typeface="Arabic Typesetting" panose="03020402040406030203" pitchFamily="66" charset="-78"/>
                <a:cs typeface="Arabic Typesetting" panose="03020402040406030203" pitchFamily="66" charset="-78"/>
              </a:rPr>
              <a:t>2018/ 2019م</a:t>
            </a:r>
          </a:p>
        </p:txBody>
      </p:sp>
      <p:pic>
        <p:nvPicPr>
          <p:cNvPr id="5" name="صورة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6998" y="569160"/>
            <a:ext cx="5876507" cy="5695169"/>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Tree>
    <p:extLst>
      <p:ext uri="{BB962C8B-B14F-4D97-AF65-F5344CB8AC3E}">
        <p14:creationId xmlns:p14="http://schemas.microsoft.com/office/powerpoint/2010/main" val="18787060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ln>
            <a:solidFill>
              <a:schemeClr val="bg1"/>
            </a:solidFill>
          </a:ln>
        </p:spPr>
        <p:style>
          <a:lnRef idx="2">
            <a:schemeClr val="accent1"/>
          </a:lnRef>
          <a:fillRef idx="1">
            <a:schemeClr val="lt1"/>
          </a:fillRef>
          <a:effectRef idx="0">
            <a:schemeClr val="accent1"/>
          </a:effectRef>
          <a:fontRef idx="minor">
            <a:schemeClr val="dk1"/>
          </a:fontRef>
        </p:style>
        <p:txBody>
          <a:bodyPr>
            <a:normAutofit/>
          </a:bodyPr>
          <a:lstStyle/>
          <a:p>
            <a:r>
              <a:rPr lang="ar-SA" sz="8000" b="1" i="1" dirty="0">
                <a:solidFill>
                  <a:srgbClr val="0000FF"/>
                </a:solidFill>
                <a:effectLst>
                  <a:glow rad="228600">
                    <a:schemeClr val="accent2">
                      <a:satMod val="175000"/>
                      <a:alpha val="40000"/>
                    </a:schemeClr>
                  </a:glow>
                </a:effectLst>
                <a:latin typeface="Arabic Typesetting" panose="03020402040406030203" pitchFamily="66" charset="-78"/>
                <a:cs typeface="Arabic Typesetting" panose="03020402040406030203" pitchFamily="66" charset="-78"/>
              </a:rPr>
              <a:t>حياة أبي الطيب المتنبي</a:t>
            </a:r>
          </a:p>
        </p:txBody>
      </p:sp>
      <p:sp>
        <p:nvSpPr>
          <p:cNvPr id="3" name="عنصر نائب للمحتوى 2"/>
          <p:cNvSpPr>
            <a:spLocks noGrp="1"/>
          </p:cNvSpPr>
          <p:nvPr>
            <p:ph idx="1"/>
          </p:nvPr>
        </p:nvSpPr>
        <p:spPr>
          <a:xfrm>
            <a:off x="838200" y="1825624"/>
            <a:ext cx="10515600" cy="4684357"/>
          </a:xfrm>
        </p:spPr>
        <p:txBody>
          <a:bodyPr>
            <a:noAutofit/>
          </a:bodyPr>
          <a:lstStyle/>
          <a:p>
            <a:pPr marL="0" indent="0" algn="just">
              <a:buNone/>
            </a:pPr>
            <a:r>
              <a:rPr lang="ar-SA" sz="6000" dirty="0">
                <a:latin typeface="Arabic Typesetting" panose="03020402040406030203" pitchFamily="66" charset="-78"/>
                <a:cs typeface="Arabic Typesetting" panose="03020402040406030203" pitchFamily="66" charset="-78"/>
              </a:rPr>
              <a:t>ثم ارتحل عائداً إلى العراق، لكنّه لم يلبث هناك كثيراً لأنّ المدينة لم تكن آمنة له، ذلك أنّه كان متعاطفاً مع القرامطة الذين كانوا يغيرون على بغداد في تلك الفترة، فلم تكن المدينة مستقرّة حينها.</a:t>
            </a:r>
          </a:p>
        </p:txBody>
      </p:sp>
    </p:spTree>
    <p:extLst>
      <p:ext uri="{BB962C8B-B14F-4D97-AF65-F5344CB8AC3E}">
        <p14:creationId xmlns:p14="http://schemas.microsoft.com/office/powerpoint/2010/main" val="23197062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ln>
            <a:solidFill>
              <a:schemeClr val="bg1"/>
            </a:solidFill>
          </a:ln>
        </p:spPr>
        <p:style>
          <a:lnRef idx="2">
            <a:schemeClr val="accent1"/>
          </a:lnRef>
          <a:fillRef idx="1">
            <a:schemeClr val="lt1"/>
          </a:fillRef>
          <a:effectRef idx="0">
            <a:schemeClr val="accent1"/>
          </a:effectRef>
          <a:fontRef idx="minor">
            <a:schemeClr val="dk1"/>
          </a:fontRef>
        </p:style>
        <p:txBody>
          <a:bodyPr>
            <a:normAutofit/>
          </a:bodyPr>
          <a:lstStyle/>
          <a:p>
            <a:r>
              <a:rPr lang="ar-SA" sz="8000" b="1" i="1" dirty="0">
                <a:solidFill>
                  <a:srgbClr val="0000FF"/>
                </a:solidFill>
                <a:effectLst>
                  <a:glow rad="228600">
                    <a:schemeClr val="accent2">
                      <a:satMod val="175000"/>
                      <a:alpha val="40000"/>
                    </a:schemeClr>
                  </a:glow>
                </a:effectLst>
                <a:latin typeface="Arabic Typesetting" panose="03020402040406030203" pitchFamily="66" charset="-78"/>
                <a:cs typeface="Arabic Typesetting" panose="03020402040406030203" pitchFamily="66" charset="-78"/>
              </a:rPr>
              <a:t>حياة أبي الطيب المتنبي</a:t>
            </a:r>
          </a:p>
        </p:txBody>
      </p:sp>
      <p:sp>
        <p:nvSpPr>
          <p:cNvPr id="3" name="عنصر نائب للمحتوى 2"/>
          <p:cNvSpPr>
            <a:spLocks noGrp="1"/>
          </p:cNvSpPr>
          <p:nvPr>
            <p:ph idx="1"/>
          </p:nvPr>
        </p:nvSpPr>
        <p:spPr>
          <a:xfrm>
            <a:off x="838200" y="1825624"/>
            <a:ext cx="10515600" cy="4684357"/>
          </a:xfrm>
        </p:spPr>
        <p:txBody>
          <a:bodyPr>
            <a:noAutofit/>
          </a:bodyPr>
          <a:lstStyle/>
          <a:p>
            <a:pPr marL="0" indent="0" algn="just">
              <a:buNone/>
            </a:pPr>
            <a:r>
              <a:rPr lang="ar-SA" sz="6000" dirty="0">
                <a:latin typeface="Arabic Typesetting" panose="03020402040406030203" pitchFamily="66" charset="-78"/>
                <a:cs typeface="Arabic Typesetting" panose="03020402040406030203" pitchFamily="66" charset="-78"/>
              </a:rPr>
              <a:t>في بداية حياته العملية اتخذ المتنبي من مدح الشخصيات الثرية والمهمة في البادية الشاميّة وبغداد وظيفة يمارسها، وقد تميزت أشعاره في هذه الفترة بطابع موسيقي للأبيات الشعرية، وبكثرة استخدام التعابير المتناقضة، والتركيز على التعابير الموجزة.</a:t>
            </a:r>
          </a:p>
        </p:txBody>
      </p:sp>
    </p:spTree>
    <p:extLst>
      <p:ext uri="{BB962C8B-B14F-4D97-AF65-F5344CB8AC3E}">
        <p14:creationId xmlns:p14="http://schemas.microsoft.com/office/powerpoint/2010/main" val="30752474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rotWithShape="1">
          <a:blip r:embed="rId2">
            <a:extLst>
              <a:ext uri="{28A0092B-C50C-407E-A947-70E740481C1C}">
                <a14:useLocalDpi xmlns:a14="http://schemas.microsoft.com/office/drawing/2010/main" val="0"/>
              </a:ext>
            </a:extLst>
          </a:blip>
          <a:srcRect l="18852" t="15881" r="14508" b="22643"/>
          <a:stretch/>
        </p:blipFill>
        <p:spPr>
          <a:xfrm>
            <a:off x="809469" y="764497"/>
            <a:ext cx="10478124" cy="5216578"/>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Tree>
    <p:extLst>
      <p:ext uri="{BB962C8B-B14F-4D97-AF65-F5344CB8AC3E}">
        <p14:creationId xmlns:p14="http://schemas.microsoft.com/office/powerpoint/2010/main" val="36410520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ln>
            <a:solidFill>
              <a:schemeClr val="bg1"/>
            </a:solidFill>
          </a:ln>
        </p:spPr>
        <p:style>
          <a:lnRef idx="2">
            <a:schemeClr val="accent1"/>
          </a:lnRef>
          <a:fillRef idx="1">
            <a:schemeClr val="lt1"/>
          </a:fillRef>
          <a:effectRef idx="0">
            <a:schemeClr val="accent1"/>
          </a:effectRef>
          <a:fontRef idx="minor">
            <a:schemeClr val="dk1"/>
          </a:fontRef>
        </p:style>
        <p:txBody>
          <a:bodyPr>
            <a:normAutofit/>
          </a:bodyPr>
          <a:lstStyle/>
          <a:p>
            <a:r>
              <a:rPr lang="ar-SA" sz="8000" b="1" i="1" dirty="0">
                <a:solidFill>
                  <a:srgbClr val="0000FF"/>
                </a:solidFill>
                <a:effectLst>
                  <a:glow rad="228600">
                    <a:schemeClr val="accent2">
                      <a:satMod val="175000"/>
                      <a:alpha val="40000"/>
                    </a:schemeClr>
                  </a:glow>
                </a:effectLst>
                <a:latin typeface="Arabic Typesetting" panose="03020402040406030203" pitchFamily="66" charset="-78"/>
                <a:cs typeface="Arabic Typesetting" panose="03020402040406030203" pitchFamily="66" charset="-78"/>
              </a:rPr>
              <a:t>شخصية أبي الطيب المتنبي في شعره</a:t>
            </a:r>
          </a:p>
        </p:txBody>
      </p:sp>
      <p:sp>
        <p:nvSpPr>
          <p:cNvPr id="3" name="عنصر نائب للمحتوى 2"/>
          <p:cNvSpPr>
            <a:spLocks noGrp="1"/>
          </p:cNvSpPr>
          <p:nvPr>
            <p:ph idx="1"/>
          </p:nvPr>
        </p:nvSpPr>
        <p:spPr>
          <a:xfrm>
            <a:off x="838200" y="1825624"/>
            <a:ext cx="10515600" cy="4684357"/>
          </a:xfrm>
        </p:spPr>
        <p:txBody>
          <a:bodyPr>
            <a:noAutofit/>
          </a:bodyPr>
          <a:lstStyle/>
          <a:p>
            <a:pPr marL="0" indent="0" algn="just">
              <a:buNone/>
            </a:pPr>
            <a:r>
              <a:rPr lang="ar-SA" sz="6000" dirty="0">
                <a:latin typeface="Arabic Typesetting" panose="03020402040406030203" pitchFamily="66" charset="-78"/>
                <a:cs typeface="Arabic Typesetting" panose="03020402040406030203" pitchFamily="66" charset="-78"/>
              </a:rPr>
              <a:t>كان شعر المتنبي شديد اللصوق بشخصيته فكان صورةً لنفسه في جميع أحوالها في مجازفتها وتقديسها للقوه وفي صبرها </a:t>
            </a:r>
            <a:r>
              <a:rPr lang="ar-SA" sz="6000" dirty="0" err="1">
                <a:latin typeface="Arabic Typesetting" panose="03020402040406030203" pitchFamily="66" charset="-78"/>
                <a:cs typeface="Arabic Typesetting" panose="03020402040406030203" pitchFamily="66" charset="-78"/>
              </a:rPr>
              <a:t>وإعرضها</a:t>
            </a:r>
            <a:r>
              <a:rPr lang="ar-SA" sz="6000" dirty="0">
                <a:latin typeface="Arabic Typesetting" panose="03020402040406030203" pitchFamily="66" charset="-78"/>
                <a:cs typeface="Arabic Typesetting" panose="03020402040406030203" pitchFamily="66" charset="-78"/>
              </a:rPr>
              <a:t> عن القيم الروحية وقد انقسم شعره بالنظر الى بروز شخصيته الى أربعة أقسام:</a:t>
            </a:r>
          </a:p>
        </p:txBody>
      </p:sp>
    </p:spTree>
    <p:extLst>
      <p:ext uri="{BB962C8B-B14F-4D97-AF65-F5344CB8AC3E}">
        <p14:creationId xmlns:p14="http://schemas.microsoft.com/office/powerpoint/2010/main" val="7832529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ln>
            <a:solidFill>
              <a:schemeClr val="bg1"/>
            </a:solidFill>
          </a:ln>
        </p:spPr>
        <p:style>
          <a:lnRef idx="2">
            <a:schemeClr val="accent1"/>
          </a:lnRef>
          <a:fillRef idx="1">
            <a:schemeClr val="lt1"/>
          </a:fillRef>
          <a:effectRef idx="0">
            <a:schemeClr val="accent1"/>
          </a:effectRef>
          <a:fontRef idx="minor">
            <a:schemeClr val="dk1"/>
          </a:fontRef>
        </p:style>
        <p:txBody>
          <a:bodyPr>
            <a:normAutofit/>
          </a:bodyPr>
          <a:lstStyle/>
          <a:p>
            <a:r>
              <a:rPr lang="ar-SA" sz="8000" b="1" i="1" dirty="0">
                <a:solidFill>
                  <a:srgbClr val="0000FF"/>
                </a:solidFill>
                <a:effectLst>
                  <a:glow rad="228600">
                    <a:schemeClr val="accent2">
                      <a:satMod val="175000"/>
                      <a:alpha val="40000"/>
                    </a:schemeClr>
                  </a:glow>
                </a:effectLst>
                <a:latin typeface="Arabic Typesetting" panose="03020402040406030203" pitchFamily="66" charset="-78"/>
                <a:cs typeface="Arabic Typesetting" panose="03020402040406030203" pitchFamily="66" charset="-78"/>
              </a:rPr>
              <a:t>شخصية أبي الطيب المتنبي في شعره</a:t>
            </a:r>
          </a:p>
        </p:txBody>
      </p:sp>
      <p:sp>
        <p:nvSpPr>
          <p:cNvPr id="3" name="عنصر نائب للمحتوى 2"/>
          <p:cNvSpPr>
            <a:spLocks noGrp="1"/>
          </p:cNvSpPr>
          <p:nvPr>
            <p:ph idx="1"/>
          </p:nvPr>
        </p:nvSpPr>
        <p:spPr>
          <a:xfrm>
            <a:off x="838200" y="1825624"/>
            <a:ext cx="10515600" cy="4684357"/>
          </a:xfrm>
        </p:spPr>
        <p:txBody>
          <a:bodyPr>
            <a:noAutofit/>
          </a:bodyPr>
          <a:lstStyle/>
          <a:p>
            <a:pPr marL="0" indent="0" algn="just">
              <a:buNone/>
            </a:pPr>
            <a:r>
              <a:rPr lang="ar-SA" sz="7200" dirty="0">
                <a:effectLst>
                  <a:glow rad="228600">
                    <a:schemeClr val="accent6">
                      <a:satMod val="175000"/>
                      <a:alpha val="40000"/>
                    </a:schemeClr>
                  </a:glow>
                </a:effectLst>
                <a:latin typeface="Arabic Typesetting" panose="03020402040406030203" pitchFamily="66" charset="-78"/>
                <a:cs typeface="Arabic Typesetting" panose="03020402040406030203" pitchFamily="66" charset="-78"/>
              </a:rPr>
              <a:t>القسم الأول:</a:t>
            </a:r>
          </a:p>
          <a:p>
            <a:pPr marL="0" indent="0" algn="just">
              <a:buNone/>
            </a:pPr>
            <a:r>
              <a:rPr lang="ar-SA" sz="6000" dirty="0">
                <a:latin typeface="Arabic Typesetting" panose="03020402040406030203" pitchFamily="66" charset="-78"/>
                <a:cs typeface="Arabic Typesetting" panose="03020402040406030203" pitchFamily="66" charset="-78"/>
              </a:rPr>
              <a:t>شعر الفتوة ويتضمن الفخر والتهديد ولا يخلو من صبغة إنسانية، ويمثل عواطف الشباب والألم من الزمان وقد نظم في أنحاء مختلفة من بلاد الشام وفلسطين والعراق ويمتد هذا الزمان إلى الرابعة والثلاثين من عمره. </a:t>
            </a:r>
          </a:p>
        </p:txBody>
      </p:sp>
    </p:spTree>
    <p:extLst>
      <p:ext uri="{BB962C8B-B14F-4D97-AF65-F5344CB8AC3E}">
        <p14:creationId xmlns:p14="http://schemas.microsoft.com/office/powerpoint/2010/main" val="14145795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509665" y="611421"/>
            <a:ext cx="10904095" cy="4684357"/>
          </a:xfrm>
        </p:spPr>
        <p:txBody>
          <a:bodyPr>
            <a:noAutofit/>
          </a:bodyPr>
          <a:lstStyle/>
          <a:p>
            <a:pPr marL="0" indent="0" algn="just">
              <a:buNone/>
            </a:pPr>
            <a:endParaRPr lang="ar-SA" sz="85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endParaRPr>
          </a:p>
          <a:p>
            <a:pPr marL="0" indent="0" algn="just">
              <a:buNone/>
            </a:pPr>
            <a:r>
              <a:rPr lang="ar-SA" sz="85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rPr>
              <a:t>فلا عَبرتْ بي ساعةٌ لا تُعِزُّني</a:t>
            </a:r>
          </a:p>
          <a:p>
            <a:pPr marL="0" indent="0" algn="just">
              <a:buNone/>
            </a:pPr>
            <a:r>
              <a:rPr lang="ar-SA" sz="85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rPr>
              <a:t>				ولا صَحِبتني مهجةٌ تقبلُ </a:t>
            </a:r>
            <a:r>
              <a:rPr lang="ar-SA" sz="8500" dirty="0" err="1">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rPr>
              <a:t>الظُلما</a:t>
            </a:r>
            <a:endParaRPr lang="ar-SA" sz="85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12411135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ln>
            <a:solidFill>
              <a:schemeClr val="bg1"/>
            </a:solidFill>
          </a:ln>
        </p:spPr>
        <p:style>
          <a:lnRef idx="2">
            <a:schemeClr val="accent1"/>
          </a:lnRef>
          <a:fillRef idx="1">
            <a:schemeClr val="lt1"/>
          </a:fillRef>
          <a:effectRef idx="0">
            <a:schemeClr val="accent1"/>
          </a:effectRef>
          <a:fontRef idx="minor">
            <a:schemeClr val="dk1"/>
          </a:fontRef>
        </p:style>
        <p:txBody>
          <a:bodyPr>
            <a:normAutofit/>
          </a:bodyPr>
          <a:lstStyle/>
          <a:p>
            <a:r>
              <a:rPr lang="ar-SA" sz="8000" b="1" i="1" dirty="0">
                <a:solidFill>
                  <a:srgbClr val="0000FF"/>
                </a:solidFill>
                <a:effectLst>
                  <a:glow rad="228600">
                    <a:schemeClr val="accent2">
                      <a:satMod val="175000"/>
                      <a:alpha val="40000"/>
                    </a:schemeClr>
                  </a:glow>
                </a:effectLst>
                <a:latin typeface="Arabic Typesetting" panose="03020402040406030203" pitchFamily="66" charset="-78"/>
                <a:cs typeface="Arabic Typesetting" panose="03020402040406030203" pitchFamily="66" charset="-78"/>
              </a:rPr>
              <a:t>شخصية أبي الطيب المتنبي في شعره</a:t>
            </a:r>
          </a:p>
        </p:txBody>
      </p:sp>
      <p:sp>
        <p:nvSpPr>
          <p:cNvPr id="3" name="عنصر نائب للمحتوى 2"/>
          <p:cNvSpPr>
            <a:spLocks noGrp="1"/>
          </p:cNvSpPr>
          <p:nvPr>
            <p:ph idx="1"/>
          </p:nvPr>
        </p:nvSpPr>
        <p:spPr>
          <a:xfrm>
            <a:off x="838200" y="1825624"/>
            <a:ext cx="10515600" cy="4684357"/>
          </a:xfrm>
        </p:spPr>
        <p:txBody>
          <a:bodyPr>
            <a:noAutofit/>
          </a:bodyPr>
          <a:lstStyle/>
          <a:p>
            <a:pPr marL="0" indent="0" algn="just">
              <a:buNone/>
            </a:pPr>
            <a:r>
              <a:rPr lang="ar-SA" sz="7200" dirty="0">
                <a:effectLst>
                  <a:glow rad="228600">
                    <a:schemeClr val="accent6">
                      <a:satMod val="175000"/>
                      <a:alpha val="40000"/>
                    </a:schemeClr>
                  </a:glow>
                </a:effectLst>
                <a:latin typeface="Arabic Typesetting" panose="03020402040406030203" pitchFamily="66" charset="-78"/>
                <a:cs typeface="Arabic Typesetting" panose="03020402040406030203" pitchFamily="66" charset="-78"/>
              </a:rPr>
              <a:t>القسم الثاني:</a:t>
            </a:r>
          </a:p>
          <a:p>
            <a:pPr marL="0" indent="0" algn="just">
              <a:buNone/>
            </a:pPr>
            <a:r>
              <a:rPr lang="ar-SA" sz="6000" dirty="0">
                <a:latin typeface="Arabic Typesetting" panose="03020402040406030203" pitchFamily="66" charset="-78"/>
                <a:cs typeface="Arabic Typesetting" panose="03020402040406030203" pitchFamily="66" charset="-78"/>
              </a:rPr>
              <a:t>شعره في حلب نظمه بين الرابعة والثلاثين والثالثة والأربعين من عمره وهو يمثل عواطف العظمة والجهاد القومي، فيه فرحة غالبة وحسرة كامنة كما يظهر في سيف الدولة أولاً، وعواطف الغدر بالدنيا والقلق من الحساد كما تظهر في نفسه ثانيا.</a:t>
            </a:r>
          </a:p>
        </p:txBody>
      </p:sp>
    </p:spTree>
    <p:extLst>
      <p:ext uri="{BB962C8B-B14F-4D97-AF65-F5344CB8AC3E}">
        <p14:creationId xmlns:p14="http://schemas.microsoft.com/office/powerpoint/2010/main" val="37835034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4833" y="416551"/>
            <a:ext cx="11497457" cy="6089181"/>
          </a:xfrm>
        </p:spPr>
        <p:txBody>
          <a:bodyPr>
            <a:noAutofit/>
          </a:bodyPr>
          <a:lstStyle/>
          <a:p>
            <a:pPr marL="0" indent="0" algn="just">
              <a:buNone/>
            </a:pPr>
            <a:endParaRPr lang="ar-SA" sz="70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endParaRPr>
          </a:p>
          <a:p>
            <a:pPr marL="0" indent="0" algn="just">
              <a:buNone/>
            </a:pPr>
            <a:r>
              <a:rPr lang="ar-SA" sz="70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rPr>
              <a:t>إذا الدولةُ استكفَّتْ به في مُلِمَّةٍ</a:t>
            </a:r>
          </a:p>
          <a:p>
            <a:pPr marL="0" indent="0" algn="just">
              <a:buNone/>
            </a:pPr>
            <a:r>
              <a:rPr lang="ar-SA" sz="70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rPr>
              <a:t>					كفاها، فكان السيفَ والكفَّ </a:t>
            </a:r>
            <a:r>
              <a:rPr lang="ar-SA" sz="7000" dirty="0" err="1">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rPr>
              <a:t>والقلبا</a:t>
            </a:r>
            <a:endParaRPr lang="ar-SA" sz="70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endParaRPr>
          </a:p>
          <a:p>
            <a:pPr marL="0" indent="0" algn="just">
              <a:buNone/>
            </a:pPr>
            <a:r>
              <a:rPr lang="ar-SA" sz="70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rPr>
              <a:t>تُهابُ سيوفُ الهندِ وهي حدائدُ</a:t>
            </a:r>
          </a:p>
          <a:p>
            <a:pPr marL="0" indent="0" algn="just">
              <a:buNone/>
            </a:pPr>
            <a:r>
              <a:rPr lang="ar-SA" sz="70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rPr>
              <a:t>					فكيف إذا كانت </a:t>
            </a:r>
            <a:r>
              <a:rPr lang="ar-SA" sz="7000" dirty="0" err="1">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rPr>
              <a:t>نزاريةً</a:t>
            </a:r>
            <a:r>
              <a:rPr lang="ar-SA" sz="70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rPr>
              <a:t> عُربا</a:t>
            </a:r>
          </a:p>
          <a:p>
            <a:pPr marL="0" indent="0" algn="just">
              <a:buNone/>
            </a:pPr>
            <a:endParaRPr lang="ar-SA" sz="70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33470648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ln>
            <a:solidFill>
              <a:schemeClr val="bg1"/>
            </a:solidFill>
          </a:ln>
        </p:spPr>
        <p:style>
          <a:lnRef idx="2">
            <a:schemeClr val="accent1"/>
          </a:lnRef>
          <a:fillRef idx="1">
            <a:schemeClr val="lt1"/>
          </a:fillRef>
          <a:effectRef idx="0">
            <a:schemeClr val="accent1"/>
          </a:effectRef>
          <a:fontRef idx="minor">
            <a:schemeClr val="dk1"/>
          </a:fontRef>
        </p:style>
        <p:txBody>
          <a:bodyPr>
            <a:normAutofit/>
          </a:bodyPr>
          <a:lstStyle/>
          <a:p>
            <a:r>
              <a:rPr lang="ar-SA" sz="8000" b="1" i="1" dirty="0">
                <a:solidFill>
                  <a:srgbClr val="0000FF"/>
                </a:solidFill>
                <a:effectLst>
                  <a:glow rad="228600">
                    <a:schemeClr val="accent2">
                      <a:satMod val="175000"/>
                      <a:alpha val="40000"/>
                    </a:schemeClr>
                  </a:glow>
                </a:effectLst>
                <a:latin typeface="Arabic Typesetting" panose="03020402040406030203" pitchFamily="66" charset="-78"/>
                <a:cs typeface="Arabic Typesetting" panose="03020402040406030203" pitchFamily="66" charset="-78"/>
              </a:rPr>
              <a:t>شخصية أبي الطيب المتنبي في شعره</a:t>
            </a:r>
          </a:p>
        </p:txBody>
      </p:sp>
      <p:sp>
        <p:nvSpPr>
          <p:cNvPr id="3" name="عنصر نائب للمحتوى 2"/>
          <p:cNvSpPr>
            <a:spLocks noGrp="1"/>
          </p:cNvSpPr>
          <p:nvPr>
            <p:ph idx="1"/>
          </p:nvPr>
        </p:nvSpPr>
        <p:spPr>
          <a:xfrm>
            <a:off x="838200" y="1825624"/>
            <a:ext cx="10515600" cy="4684357"/>
          </a:xfrm>
        </p:spPr>
        <p:txBody>
          <a:bodyPr>
            <a:noAutofit/>
          </a:bodyPr>
          <a:lstStyle/>
          <a:p>
            <a:pPr marL="0" indent="0" algn="just">
              <a:buNone/>
            </a:pPr>
            <a:r>
              <a:rPr lang="ar-SA" sz="7200" dirty="0">
                <a:effectLst>
                  <a:glow rad="228600">
                    <a:schemeClr val="accent6">
                      <a:satMod val="175000"/>
                      <a:alpha val="40000"/>
                    </a:schemeClr>
                  </a:glow>
                </a:effectLst>
                <a:latin typeface="Arabic Typesetting" panose="03020402040406030203" pitchFamily="66" charset="-78"/>
                <a:cs typeface="Arabic Typesetting" panose="03020402040406030203" pitchFamily="66" charset="-78"/>
              </a:rPr>
              <a:t>القسم الثالث:</a:t>
            </a:r>
          </a:p>
          <a:p>
            <a:pPr marL="0" indent="0" algn="just">
              <a:buNone/>
            </a:pPr>
            <a:r>
              <a:rPr lang="ar-SA" sz="6000" dirty="0">
                <a:latin typeface="Arabic Typesetting" panose="03020402040406030203" pitchFamily="66" charset="-78"/>
                <a:cs typeface="Arabic Typesetting" panose="03020402040406030203" pitchFamily="66" charset="-78"/>
              </a:rPr>
              <a:t>شعره في مصر نظمه وهو بين الثالثة والأربعين والسابعة والأربعين وهو يمثل غيظه من الماضي والحزن الشديد الطويل العميق والتأمل وأماله الكبيرة في المستقبل بسبب اخفاقه.</a:t>
            </a:r>
          </a:p>
        </p:txBody>
      </p:sp>
    </p:spTree>
    <p:extLst>
      <p:ext uri="{BB962C8B-B14F-4D97-AF65-F5344CB8AC3E}">
        <p14:creationId xmlns:p14="http://schemas.microsoft.com/office/powerpoint/2010/main" val="26543195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4833" y="416551"/>
            <a:ext cx="11497457" cy="6089181"/>
          </a:xfrm>
        </p:spPr>
        <p:txBody>
          <a:bodyPr>
            <a:noAutofit/>
          </a:bodyPr>
          <a:lstStyle/>
          <a:p>
            <a:pPr marL="0" indent="0" algn="just">
              <a:buNone/>
            </a:pPr>
            <a:endParaRPr lang="ar-SA" sz="70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endParaRPr>
          </a:p>
          <a:p>
            <a:pPr marL="0" indent="0" algn="just">
              <a:buNone/>
            </a:pPr>
            <a:endParaRPr lang="ar-SA" sz="70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endParaRPr>
          </a:p>
          <a:p>
            <a:pPr marL="0" indent="0" algn="just">
              <a:buNone/>
            </a:pPr>
            <a:r>
              <a:rPr lang="ar-SA" sz="70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rPr>
              <a:t>	إذا ساءَ فعلُ المرءِ ساءتْ ظنونُه</a:t>
            </a:r>
          </a:p>
          <a:p>
            <a:pPr marL="0" indent="0" algn="just">
              <a:buNone/>
            </a:pPr>
            <a:r>
              <a:rPr lang="ar-SA" sz="70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rPr>
              <a:t>						وصدقَ ما </a:t>
            </a:r>
            <a:r>
              <a:rPr lang="ar-SA" sz="7000" dirty="0" err="1">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rPr>
              <a:t>يعتادُهُ</a:t>
            </a:r>
            <a:r>
              <a:rPr lang="ar-SA" sz="70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rPr>
              <a:t> من توَهُّمِ</a:t>
            </a:r>
          </a:p>
        </p:txBody>
      </p:sp>
    </p:spTree>
    <p:extLst>
      <p:ext uri="{BB962C8B-B14F-4D97-AF65-F5344CB8AC3E}">
        <p14:creationId xmlns:p14="http://schemas.microsoft.com/office/powerpoint/2010/main" val="34914265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7506269" y="296886"/>
            <a:ext cx="3342564" cy="1325563"/>
          </a:xfrm>
          <a:ln>
            <a:solidFill>
              <a:schemeClr val="bg1"/>
            </a:solidFill>
          </a:ln>
        </p:spPr>
        <p:style>
          <a:lnRef idx="2">
            <a:schemeClr val="accent1"/>
          </a:lnRef>
          <a:fillRef idx="1">
            <a:schemeClr val="lt1"/>
          </a:fillRef>
          <a:effectRef idx="0">
            <a:schemeClr val="accent1"/>
          </a:effectRef>
          <a:fontRef idx="minor">
            <a:schemeClr val="dk1"/>
          </a:fontRef>
        </p:style>
        <p:txBody>
          <a:bodyPr>
            <a:normAutofit/>
          </a:bodyPr>
          <a:lstStyle/>
          <a:p>
            <a:r>
              <a:rPr lang="ar-SA" sz="6600" b="1" i="1" dirty="0">
                <a:solidFill>
                  <a:srgbClr val="0000FF"/>
                </a:solidFill>
                <a:effectLst>
                  <a:glow rad="228600">
                    <a:schemeClr val="accent6">
                      <a:satMod val="175000"/>
                      <a:alpha val="40000"/>
                    </a:schemeClr>
                  </a:glow>
                </a:effectLst>
                <a:latin typeface="Arabic Typesetting" panose="03020402040406030203" pitchFamily="66" charset="-78"/>
                <a:cs typeface="Arabic Typesetting" panose="03020402040406030203" pitchFamily="66" charset="-78"/>
              </a:rPr>
              <a:t>عناصر الدرس:</a:t>
            </a:r>
          </a:p>
        </p:txBody>
      </p:sp>
      <p:sp>
        <p:nvSpPr>
          <p:cNvPr id="4" name="عنصر نائب للمحتوى 3"/>
          <p:cNvSpPr>
            <a:spLocks noGrp="1"/>
          </p:cNvSpPr>
          <p:nvPr>
            <p:ph idx="1"/>
          </p:nvPr>
        </p:nvSpPr>
        <p:spPr/>
        <p:txBody>
          <a:bodyPr>
            <a:normAutofit/>
          </a:bodyPr>
          <a:lstStyle/>
          <a:p>
            <a:pPr>
              <a:buFont typeface="Wingdings" panose="05000000000000000000" pitchFamily="2" charset="2"/>
              <a:buChar char="ü"/>
            </a:pPr>
            <a:r>
              <a:rPr lang="ar-SA" sz="8000" dirty="0">
                <a:latin typeface="Arabic Typesetting" panose="03020402040406030203" pitchFamily="66" charset="-78"/>
                <a:cs typeface="Arabic Typesetting" panose="03020402040406030203" pitchFamily="66" charset="-78"/>
              </a:rPr>
              <a:t> نبذة عن حياته</a:t>
            </a:r>
          </a:p>
          <a:p>
            <a:pPr>
              <a:buFont typeface="Wingdings" panose="05000000000000000000" pitchFamily="2" charset="2"/>
              <a:buChar char="ü"/>
            </a:pPr>
            <a:r>
              <a:rPr lang="ar-SA" sz="8000" dirty="0">
                <a:latin typeface="Arabic Typesetting" panose="03020402040406030203" pitchFamily="66" charset="-78"/>
                <a:cs typeface="Arabic Typesetting" panose="03020402040406030203" pitchFamily="66" charset="-78"/>
              </a:rPr>
              <a:t> شخصيته في شعره</a:t>
            </a:r>
            <a:endParaRPr lang="ar-SA" sz="8000" dirty="0">
              <a:solidFill>
                <a:srgbClr val="FF0000"/>
              </a:solidFill>
              <a:latin typeface="Arabic Typesetting" panose="03020402040406030203" pitchFamily="66" charset="-78"/>
              <a:cs typeface="Arabic Typesetting" panose="03020402040406030203" pitchFamily="66" charset="-78"/>
            </a:endParaRPr>
          </a:p>
          <a:p>
            <a:pPr>
              <a:buFont typeface="Wingdings" panose="05000000000000000000" pitchFamily="2" charset="2"/>
              <a:buChar char="ü"/>
            </a:pPr>
            <a:r>
              <a:rPr lang="ar-SA" sz="8000" dirty="0">
                <a:latin typeface="Arabic Typesetting" panose="03020402040406030203" pitchFamily="66" charset="-78"/>
                <a:cs typeface="Arabic Typesetting" panose="03020402040406030203" pitchFamily="66" charset="-78"/>
              </a:rPr>
              <a:t> الفنون الشعرية التي قال فيها المتنبي الشعر</a:t>
            </a:r>
          </a:p>
        </p:txBody>
      </p:sp>
    </p:spTree>
    <p:extLst>
      <p:ext uri="{BB962C8B-B14F-4D97-AF65-F5344CB8AC3E}">
        <p14:creationId xmlns:p14="http://schemas.microsoft.com/office/powerpoint/2010/main" val="36090116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4833" y="416551"/>
            <a:ext cx="11497457" cy="6089181"/>
          </a:xfrm>
        </p:spPr>
        <p:txBody>
          <a:bodyPr>
            <a:noAutofit/>
          </a:bodyPr>
          <a:lstStyle/>
          <a:p>
            <a:pPr marL="0" indent="0" algn="just">
              <a:buNone/>
            </a:pPr>
            <a:endParaRPr lang="ar-SA" sz="70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endParaRPr>
          </a:p>
          <a:p>
            <a:pPr marL="0" indent="0" algn="just">
              <a:buNone/>
            </a:pPr>
            <a:endParaRPr lang="ar-SA" sz="70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endParaRPr>
          </a:p>
          <a:p>
            <a:pPr marL="0" indent="0" algn="just">
              <a:buNone/>
            </a:pPr>
            <a:r>
              <a:rPr lang="ar-SA" sz="70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rPr>
              <a:t>	ما كلُّ ما يتمنَّى المرءُ يُدرِكُهُ</a:t>
            </a:r>
          </a:p>
          <a:p>
            <a:pPr marL="0" indent="0" algn="just">
              <a:buNone/>
            </a:pPr>
            <a:r>
              <a:rPr lang="ar-SA" sz="70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rPr>
              <a:t>					تجري الرياحُ بما لا تشتهي السفُنُ</a:t>
            </a:r>
          </a:p>
        </p:txBody>
      </p:sp>
    </p:spTree>
    <p:extLst>
      <p:ext uri="{BB962C8B-B14F-4D97-AF65-F5344CB8AC3E}">
        <p14:creationId xmlns:p14="http://schemas.microsoft.com/office/powerpoint/2010/main" val="35733076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ln>
            <a:solidFill>
              <a:schemeClr val="bg1"/>
            </a:solidFill>
          </a:ln>
        </p:spPr>
        <p:style>
          <a:lnRef idx="2">
            <a:schemeClr val="accent1"/>
          </a:lnRef>
          <a:fillRef idx="1">
            <a:schemeClr val="lt1"/>
          </a:fillRef>
          <a:effectRef idx="0">
            <a:schemeClr val="accent1"/>
          </a:effectRef>
          <a:fontRef idx="minor">
            <a:schemeClr val="dk1"/>
          </a:fontRef>
        </p:style>
        <p:txBody>
          <a:bodyPr>
            <a:normAutofit/>
          </a:bodyPr>
          <a:lstStyle/>
          <a:p>
            <a:r>
              <a:rPr lang="ar-SA" sz="8000" b="1" i="1" dirty="0">
                <a:solidFill>
                  <a:srgbClr val="0000FF"/>
                </a:solidFill>
                <a:effectLst>
                  <a:glow rad="228600">
                    <a:schemeClr val="accent2">
                      <a:satMod val="175000"/>
                      <a:alpha val="40000"/>
                    </a:schemeClr>
                  </a:glow>
                </a:effectLst>
                <a:latin typeface="Arabic Typesetting" panose="03020402040406030203" pitchFamily="66" charset="-78"/>
                <a:cs typeface="Arabic Typesetting" panose="03020402040406030203" pitchFamily="66" charset="-78"/>
              </a:rPr>
              <a:t>شخصية أبي الطيب المتنبي في شعره</a:t>
            </a:r>
          </a:p>
        </p:txBody>
      </p:sp>
      <p:sp>
        <p:nvSpPr>
          <p:cNvPr id="3" name="عنصر نائب للمحتوى 2"/>
          <p:cNvSpPr>
            <a:spLocks noGrp="1"/>
          </p:cNvSpPr>
          <p:nvPr>
            <p:ph idx="1"/>
          </p:nvPr>
        </p:nvSpPr>
        <p:spPr>
          <a:xfrm>
            <a:off x="838200" y="1825624"/>
            <a:ext cx="10515600" cy="4684357"/>
          </a:xfrm>
        </p:spPr>
        <p:txBody>
          <a:bodyPr>
            <a:noAutofit/>
          </a:bodyPr>
          <a:lstStyle/>
          <a:p>
            <a:pPr marL="0" indent="0" algn="just">
              <a:buNone/>
            </a:pPr>
            <a:r>
              <a:rPr lang="ar-SA" sz="7200" dirty="0">
                <a:effectLst>
                  <a:glow rad="228600">
                    <a:schemeClr val="accent6">
                      <a:satMod val="175000"/>
                      <a:alpha val="40000"/>
                    </a:schemeClr>
                  </a:glow>
                </a:effectLst>
                <a:latin typeface="Arabic Typesetting" panose="03020402040406030203" pitchFamily="66" charset="-78"/>
                <a:cs typeface="Arabic Typesetting" panose="03020402040406030203" pitchFamily="66" charset="-78"/>
              </a:rPr>
              <a:t>القسم الرابع:</a:t>
            </a:r>
          </a:p>
          <a:p>
            <a:pPr marL="0" indent="0" algn="just">
              <a:buNone/>
            </a:pPr>
            <a:r>
              <a:rPr lang="ar-SA" sz="6000" dirty="0">
                <a:latin typeface="Arabic Typesetting" panose="03020402040406030203" pitchFamily="66" charset="-78"/>
                <a:cs typeface="Arabic Typesetting" panose="03020402040406030203" pitchFamily="66" charset="-78"/>
              </a:rPr>
              <a:t>شعره في العراق وفارس، فيه لينٌ والتفاتٌ للطبيعة، وقد نظمه بين السابعة والأربعين و الواحد والخمسين من عمره، أما في العراق فذكريات سيف الدولة، وأما في فارس فانتعاش أمله الذي لم يلبث أن خمد في مقتله.</a:t>
            </a:r>
          </a:p>
        </p:txBody>
      </p:sp>
    </p:spTree>
    <p:extLst>
      <p:ext uri="{BB962C8B-B14F-4D97-AF65-F5344CB8AC3E}">
        <p14:creationId xmlns:p14="http://schemas.microsoft.com/office/powerpoint/2010/main" val="10904915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4833" y="134911"/>
            <a:ext cx="11497457" cy="6595674"/>
          </a:xfrm>
        </p:spPr>
        <p:txBody>
          <a:bodyPr>
            <a:noAutofit/>
          </a:bodyPr>
          <a:lstStyle/>
          <a:p>
            <a:pPr marL="0" indent="0" algn="just">
              <a:buNone/>
            </a:pPr>
            <a:r>
              <a:rPr lang="ar-SA" sz="65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rPr>
              <a:t>		وَألقَى الشَّرقُ مِنهَا في ثِيابِي</a:t>
            </a:r>
          </a:p>
          <a:p>
            <a:pPr marL="0" indent="0" algn="just">
              <a:buNone/>
            </a:pPr>
            <a:r>
              <a:rPr lang="ar-SA" sz="65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rPr>
              <a:t>						دَنَانِيرَاً تَفِرُّ مِنَ البَنَانِ</a:t>
            </a:r>
          </a:p>
          <a:p>
            <a:pPr marL="0" indent="0" algn="just">
              <a:buNone/>
            </a:pPr>
            <a:r>
              <a:rPr lang="ar-SA" sz="65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rPr>
              <a:t>		لَهَا ثَمَرٌ يُشيرُ إليكَ مِنهُ </a:t>
            </a:r>
          </a:p>
          <a:p>
            <a:pPr marL="0" indent="0" algn="just">
              <a:buNone/>
            </a:pPr>
            <a:r>
              <a:rPr lang="ar-SA" sz="65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rPr>
              <a:t>						بأشْرِبَةٍ وَقَفنَ بِلا أوَانِي</a:t>
            </a:r>
          </a:p>
          <a:p>
            <a:pPr marL="0" indent="0" algn="just">
              <a:buNone/>
            </a:pPr>
            <a:r>
              <a:rPr lang="ar-SA" sz="65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rPr>
              <a:t>		وَأَموَاهٌ يَصِلُّ بِهَا حَصَاهَا</a:t>
            </a:r>
          </a:p>
          <a:p>
            <a:pPr marL="0" indent="0" algn="just">
              <a:buNone/>
            </a:pPr>
            <a:r>
              <a:rPr lang="ar-SA" sz="65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rPr>
              <a:t>						 صَلِيلَ الحَلْي في أَيدِي </a:t>
            </a:r>
            <a:r>
              <a:rPr lang="ar-SA" sz="6500" dirty="0" err="1">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rPr>
              <a:t>الغَوَانِي</a:t>
            </a:r>
            <a:endParaRPr lang="ar-SA" sz="65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38363189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ln>
            <a:solidFill>
              <a:schemeClr val="bg1"/>
            </a:solidFill>
          </a:ln>
        </p:spPr>
        <p:style>
          <a:lnRef idx="2">
            <a:schemeClr val="accent1"/>
          </a:lnRef>
          <a:fillRef idx="1">
            <a:schemeClr val="lt1"/>
          </a:fillRef>
          <a:effectRef idx="0">
            <a:schemeClr val="accent1"/>
          </a:effectRef>
          <a:fontRef idx="minor">
            <a:schemeClr val="dk1"/>
          </a:fontRef>
        </p:style>
        <p:txBody>
          <a:bodyPr>
            <a:normAutofit/>
          </a:bodyPr>
          <a:lstStyle/>
          <a:p>
            <a:r>
              <a:rPr lang="ar-SA" sz="8000" b="1" i="1" dirty="0">
                <a:solidFill>
                  <a:srgbClr val="0000FF"/>
                </a:solidFill>
                <a:effectLst>
                  <a:glow rad="228600">
                    <a:schemeClr val="accent2">
                      <a:satMod val="175000"/>
                      <a:alpha val="40000"/>
                    </a:schemeClr>
                  </a:glow>
                </a:effectLst>
                <a:latin typeface="Arabic Typesetting" panose="03020402040406030203" pitchFamily="66" charset="-78"/>
                <a:cs typeface="Arabic Typesetting" panose="03020402040406030203" pitchFamily="66" charset="-78"/>
              </a:rPr>
              <a:t>فنون أبي الطيب المتنبي الشعرية</a:t>
            </a:r>
          </a:p>
        </p:txBody>
      </p:sp>
      <p:sp>
        <p:nvSpPr>
          <p:cNvPr id="3" name="عنصر نائب للمحتوى 2"/>
          <p:cNvSpPr>
            <a:spLocks noGrp="1"/>
          </p:cNvSpPr>
          <p:nvPr>
            <p:ph idx="1"/>
          </p:nvPr>
        </p:nvSpPr>
        <p:spPr>
          <a:xfrm>
            <a:off x="838200" y="1825624"/>
            <a:ext cx="10515600" cy="4684357"/>
          </a:xfrm>
        </p:spPr>
        <p:txBody>
          <a:bodyPr>
            <a:noAutofit/>
          </a:bodyPr>
          <a:lstStyle/>
          <a:p>
            <a:pPr marL="0" indent="0" algn="just">
              <a:buNone/>
            </a:pPr>
            <a:r>
              <a:rPr lang="ar-SA" sz="7200" dirty="0">
                <a:effectLst>
                  <a:glow rad="228600">
                    <a:schemeClr val="accent6">
                      <a:satMod val="175000"/>
                      <a:alpha val="40000"/>
                    </a:schemeClr>
                  </a:glow>
                </a:effectLst>
                <a:latin typeface="Arabic Typesetting" panose="03020402040406030203" pitchFamily="66" charset="-78"/>
                <a:cs typeface="Arabic Typesetting" panose="03020402040406030203" pitchFamily="66" charset="-78"/>
              </a:rPr>
              <a:t>المدح:</a:t>
            </a:r>
          </a:p>
          <a:p>
            <a:pPr marL="0" indent="0" algn="just">
              <a:buNone/>
            </a:pPr>
            <a:r>
              <a:rPr lang="ar-SA" sz="6000" dirty="0">
                <a:latin typeface="Arabic Typesetting" panose="03020402040406030203" pitchFamily="66" charset="-78"/>
                <a:cs typeface="Arabic Typesetting" panose="03020402040406030203" pitchFamily="66" charset="-78"/>
              </a:rPr>
              <a:t>يشغل المدح القسم الأكبر من ديوان المتنبي وقد مدح نحو خمسين شخص أشهرهم سيف الدولة وكانت معاني مدحه ما عهدناه عند سائر </a:t>
            </a:r>
            <a:r>
              <a:rPr lang="ar-SA" sz="6000" dirty="0" err="1">
                <a:latin typeface="Arabic Typesetting" panose="03020402040406030203" pitchFamily="66" charset="-78"/>
                <a:cs typeface="Arabic Typesetting" panose="03020402040406030203" pitchFamily="66" charset="-78"/>
              </a:rPr>
              <a:t>المداحين</a:t>
            </a:r>
            <a:r>
              <a:rPr lang="ar-SA" sz="6000" dirty="0">
                <a:latin typeface="Arabic Typesetting" panose="03020402040406030203" pitchFamily="66" charset="-78"/>
                <a:cs typeface="Arabic Typesetting" panose="03020402040406030203" pitchFamily="66" charset="-78"/>
              </a:rPr>
              <a:t> من كرم وشجاعة ورجاحة عقل وحسن تدبير وما إلى ذلك.</a:t>
            </a:r>
          </a:p>
        </p:txBody>
      </p:sp>
    </p:spTree>
    <p:extLst>
      <p:ext uri="{BB962C8B-B14F-4D97-AF65-F5344CB8AC3E}">
        <p14:creationId xmlns:p14="http://schemas.microsoft.com/office/powerpoint/2010/main" val="4055853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ln>
            <a:solidFill>
              <a:schemeClr val="bg1"/>
            </a:solidFill>
          </a:ln>
        </p:spPr>
        <p:style>
          <a:lnRef idx="2">
            <a:schemeClr val="accent1"/>
          </a:lnRef>
          <a:fillRef idx="1">
            <a:schemeClr val="lt1"/>
          </a:fillRef>
          <a:effectRef idx="0">
            <a:schemeClr val="accent1"/>
          </a:effectRef>
          <a:fontRef idx="minor">
            <a:schemeClr val="dk1"/>
          </a:fontRef>
        </p:style>
        <p:txBody>
          <a:bodyPr>
            <a:normAutofit/>
          </a:bodyPr>
          <a:lstStyle/>
          <a:p>
            <a:r>
              <a:rPr lang="ar-SA" sz="8000" b="1" i="1" dirty="0">
                <a:solidFill>
                  <a:srgbClr val="0000FF"/>
                </a:solidFill>
                <a:effectLst>
                  <a:glow rad="228600">
                    <a:schemeClr val="accent2">
                      <a:satMod val="175000"/>
                      <a:alpha val="40000"/>
                    </a:schemeClr>
                  </a:glow>
                </a:effectLst>
                <a:latin typeface="Arabic Typesetting" panose="03020402040406030203" pitchFamily="66" charset="-78"/>
                <a:cs typeface="Arabic Typesetting" panose="03020402040406030203" pitchFamily="66" charset="-78"/>
              </a:rPr>
              <a:t>فنون أبي الطيب المتنبي الشعرية</a:t>
            </a:r>
          </a:p>
        </p:txBody>
      </p:sp>
      <p:sp>
        <p:nvSpPr>
          <p:cNvPr id="3" name="عنصر نائب للمحتوى 2"/>
          <p:cNvSpPr>
            <a:spLocks noGrp="1"/>
          </p:cNvSpPr>
          <p:nvPr>
            <p:ph idx="1"/>
          </p:nvPr>
        </p:nvSpPr>
        <p:spPr>
          <a:xfrm>
            <a:off x="838200" y="1825624"/>
            <a:ext cx="10515600" cy="4684357"/>
          </a:xfrm>
        </p:spPr>
        <p:txBody>
          <a:bodyPr>
            <a:noAutofit/>
          </a:bodyPr>
          <a:lstStyle/>
          <a:p>
            <a:pPr marL="0" indent="0" algn="just">
              <a:buNone/>
            </a:pPr>
            <a:r>
              <a:rPr lang="ar-SA" sz="7200" dirty="0">
                <a:effectLst>
                  <a:glow rad="228600">
                    <a:schemeClr val="accent6">
                      <a:satMod val="175000"/>
                      <a:alpha val="40000"/>
                    </a:schemeClr>
                  </a:glow>
                </a:effectLst>
                <a:latin typeface="Arabic Typesetting" panose="03020402040406030203" pitchFamily="66" charset="-78"/>
                <a:cs typeface="Arabic Typesetting" panose="03020402040406030203" pitchFamily="66" charset="-78"/>
              </a:rPr>
              <a:t>المدح:</a:t>
            </a:r>
          </a:p>
          <a:p>
            <a:pPr marL="0" indent="0" algn="just">
              <a:buNone/>
            </a:pPr>
            <a:r>
              <a:rPr lang="ar-SA" sz="6000" dirty="0">
                <a:latin typeface="Arabic Typesetting" panose="03020402040406030203" pitchFamily="66" charset="-78"/>
                <a:cs typeface="Arabic Typesetting" panose="03020402040406030203" pitchFamily="66" charset="-78"/>
              </a:rPr>
              <a:t>وكان أسلوبه أيضاً </a:t>
            </a:r>
            <a:r>
              <a:rPr lang="ar-SA" sz="60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rPr>
              <a:t>الأسلوب القديم</a:t>
            </a:r>
            <a:r>
              <a:rPr lang="ar-SA" sz="6000" dirty="0">
                <a:latin typeface="Arabic Typesetting" panose="03020402040406030203" pitchFamily="66" charset="-78"/>
                <a:cs typeface="Arabic Typesetting" panose="03020402040406030203" pitchFamily="66" charset="-78"/>
              </a:rPr>
              <a:t>، فتراه يستهل القصيدة بالغزل ووصف المطية والسير إلى الممدوح حتى يتخلص من المدح وكانت أكثر مدائحه لسيف الدولة.</a:t>
            </a:r>
          </a:p>
        </p:txBody>
      </p:sp>
    </p:spTree>
    <p:extLst>
      <p:ext uri="{BB962C8B-B14F-4D97-AF65-F5344CB8AC3E}">
        <p14:creationId xmlns:p14="http://schemas.microsoft.com/office/powerpoint/2010/main" val="26465991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ln>
            <a:solidFill>
              <a:schemeClr val="bg1"/>
            </a:solidFill>
          </a:ln>
        </p:spPr>
        <p:style>
          <a:lnRef idx="2">
            <a:schemeClr val="accent1"/>
          </a:lnRef>
          <a:fillRef idx="1">
            <a:schemeClr val="lt1"/>
          </a:fillRef>
          <a:effectRef idx="0">
            <a:schemeClr val="accent1"/>
          </a:effectRef>
          <a:fontRef idx="minor">
            <a:schemeClr val="dk1"/>
          </a:fontRef>
        </p:style>
        <p:txBody>
          <a:bodyPr>
            <a:normAutofit/>
          </a:bodyPr>
          <a:lstStyle/>
          <a:p>
            <a:r>
              <a:rPr lang="ar-SA" sz="8000" b="1" i="1" dirty="0">
                <a:solidFill>
                  <a:srgbClr val="0000FF"/>
                </a:solidFill>
                <a:effectLst>
                  <a:glow rad="228600">
                    <a:schemeClr val="accent2">
                      <a:satMod val="175000"/>
                      <a:alpha val="40000"/>
                    </a:schemeClr>
                  </a:glow>
                </a:effectLst>
                <a:latin typeface="Arabic Typesetting" panose="03020402040406030203" pitchFamily="66" charset="-78"/>
                <a:cs typeface="Arabic Typesetting" panose="03020402040406030203" pitchFamily="66" charset="-78"/>
              </a:rPr>
              <a:t>فنون أبي الطيب المتنبي الشعرية</a:t>
            </a:r>
          </a:p>
        </p:txBody>
      </p:sp>
      <p:sp>
        <p:nvSpPr>
          <p:cNvPr id="3" name="عنصر نائب للمحتوى 2"/>
          <p:cNvSpPr>
            <a:spLocks noGrp="1"/>
          </p:cNvSpPr>
          <p:nvPr>
            <p:ph idx="1"/>
          </p:nvPr>
        </p:nvSpPr>
        <p:spPr>
          <a:xfrm>
            <a:off x="838200" y="1825624"/>
            <a:ext cx="10515600" cy="4684357"/>
          </a:xfrm>
        </p:spPr>
        <p:txBody>
          <a:bodyPr>
            <a:noAutofit/>
          </a:bodyPr>
          <a:lstStyle/>
          <a:p>
            <a:pPr marL="0" indent="0" algn="just">
              <a:buNone/>
            </a:pPr>
            <a:r>
              <a:rPr lang="ar-SA" sz="7200" dirty="0">
                <a:effectLst>
                  <a:glow rad="228600">
                    <a:schemeClr val="accent6">
                      <a:satMod val="175000"/>
                      <a:alpha val="40000"/>
                    </a:schemeClr>
                  </a:glow>
                </a:effectLst>
                <a:latin typeface="Arabic Typesetting" panose="03020402040406030203" pitchFamily="66" charset="-78"/>
                <a:cs typeface="Arabic Typesetting" panose="03020402040406030203" pitchFamily="66" charset="-78"/>
              </a:rPr>
              <a:t>المدح:</a:t>
            </a:r>
          </a:p>
          <a:p>
            <a:pPr marL="0" indent="0" algn="just">
              <a:buNone/>
            </a:pPr>
            <a:r>
              <a:rPr lang="ar-SA" sz="6000" dirty="0">
                <a:latin typeface="Arabic Typesetting" panose="03020402040406030203" pitchFamily="66" charset="-78"/>
                <a:cs typeface="Arabic Typesetting" panose="03020402040406030203" pitchFamily="66" charset="-78"/>
              </a:rPr>
              <a:t>ولمدحه قيمة أدبية لما يتجلَّى في شعره من خبرة بالأخلاق، وتصوير رائع، وعلو نفس، وشدة جرس موسيقي، وفي شعره أيضاً محسنات بديعية جميلة، ولشعره </a:t>
            </a:r>
            <a:r>
              <a:rPr lang="ar-SA" sz="6000">
                <a:latin typeface="Arabic Typesetting" panose="03020402040406030203" pitchFamily="66" charset="-78"/>
                <a:cs typeface="Arabic Typesetting" panose="03020402040406030203" pitchFamily="66" charset="-78"/>
              </a:rPr>
              <a:t>قيمة تاريخية كبرى.</a:t>
            </a:r>
            <a:endParaRPr lang="ar-SA" sz="60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12624252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4833" y="134911"/>
            <a:ext cx="11497457" cy="6595674"/>
          </a:xfrm>
        </p:spPr>
        <p:txBody>
          <a:bodyPr>
            <a:noAutofit/>
          </a:bodyPr>
          <a:lstStyle/>
          <a:p>
            <a:pPr marL="0" indent="0" algn="just">
              <a:buNone/>
            </a:pPr>
            <a:endParaRPr lang="ar-SA" sz="65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endParaRPr>
          </a:p>
          <a:p>
            <a:pPr marL="0" indent="0" algn="just">
              <a:buNone/>
            </a:pPr>
            <a:r>
              <a:rPr lang="ar-SA" sz="65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rPr>
              <a:t>	وقفتَ وما في الموتِ شكٌّ لواقفٍ</a:t>
            </a:r>
          </a:p>
          <a:p>
            <a:pPr marL="0" indent="0" algn="just">
              <a:buNone/>
            </a:pPr>
            <a:r>
              <a:rPr lang="ar-SA" sz="65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rPr>
              <a:t>					كأنَّكَ في جفنِ الرَّدى وهو نائمُ</a:t>
            </a:r>
          </a:p>
          <a:p>
            <a:pPr marL="0" indent="0" algn="just">
              <a:buNone/>
            </a:pPr>
            <a:r>
              <a:rPr lang="ar-SA" sz="65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rPr>
              <a:t>	تمرُّ بكَ الأبطالُ كلمى هزيمةً</a:t>
            </a:r>
          </a:p>
          <a:p>
            <a:pPr marL="0" indent="0" algn="just">
              <a:buNone/>
            </a:pPr>
            <a:r>
              <a:rPr lang="ar-SA" sz="65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rPr>
              <a:t>					ووجهُكَ وضَّاحٌ وثغرُكَ باسمُ</a:t>
            </a:r>
          </a:p>
        </p:txBody>
      </p:sp>
    </p:spTree>
    <p:extLst>
      <p:ext uri="{BB962C8B-B14F-4D97-AF65-F5344CB8AC3E}">
        <p14:creationId xmlns:p14="http://schemas.microsoft.com/office/powerpoint/2010/main" val="31531080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ln>
            <a:solidFill>
              <a:schemeClr val="bg1"/>
            </a:solidFill>
          </a:ln>
        </p:spPr>
        <p:style>
          <a:lnRef idx="2">
            <a:schemeClr val="accent1"/>
          </a:lnRef>
          <a:fillRef idx="1">
            <a:schemeClr val="lt1"/>
          </a:fillRef>
          <a:effectRef idx="0">
            <a:schemeClr val="accent1"/>
          </a:effectRef>
          <a:fontRef idx="minor">
            <a:schemeClr val="dk1"/>
          </a:fontRef>
        </p:style>
        <p:txBody>
          <a:bodyPr>
            <a:normAutofit/>
          </a:bodyPr>
          <a:lstStyle/>
          <a:p>
            <a:r>
              <a:rPr lang="ar-SA" sz="8000" b="1" i="1" dirty="0">
                <a:solidFill>
                  <a:srgbClr val="0000FF"/>
                </a:solidFill>
                <a:effectLst>
                  <a:glow rad="228600">
                    <a:schemeClr val="accent2">
                      <a:satMod val="175000"/>
                      <a:alpha val="40000"/>
                    </a:schemeClr>
                  </a:glow>
                </a:effectLst>
                <a:latin typeface="Arabic Typesetting" panose="03020402040406030203" pitchFamily="66" charset="-78"/>
                <a:cs typeface="Arabic Typesetting" panose="03020402040406030203" pitchFamily="66" charset="-78"/>
              </a:rPr>
              <a:t>سؤال:</a:t>
            </a:r>
          </a:p>
        </p:txBody>
      </p:sp>
      <p:sp>
        <p:nvSpPr>
          <p:cNvPr id="3" name="عنصر نائب للمحتوى 2"/>
          <p:cNvSpPr>
            <a:spLocks noGrp="1"/>
          </p:cNvSpPr>
          <p:nvPr>
            <p:ph idx="1"/>
          </p:nvPr>
        </p:nvSpPr>
        <p:spPr>
          <a:xfrm>
            <a:off x="838200" y="1825624"/>
            <a:ext cx="10515600" cy="4684357"/>
          </a:xfrm>
        </p:spPr>
        <p:txBody>
          <a:bodyPr>
            <a:noAutofit/>
          </a:bodyPr>
          <a:lstStyle/>
          <a:p>
            <a:pPr marL="0" indent="0" algn="just">
              <a:buNone/>
            </a:pPr>
            <a:r>
              <a:rPr lang="ar-SA" sz="7200" dirty="0">
                <a:effectLst>
                  <a:glow rad="228600">
                    <a:schemeClr val="accent6">
                      <a:satMod val="175000"/>
                      <a:alpha val="40000"/>
                    </a:schemeClr>
                  </a:glow>
                </a:effectLst>
                <a:latin typeface="Arabic Typesetting" panose="03020402040406030203" pitchFamily="66" charset="-78"/>
                <a:cs typeface="Arabic Typesetting" panose="03020402040406030203" pitchFamily="66" charset="-78"/>
              </a:rPr>
              <a:t>ما الأسلوب الذي كان يتَّبعه المتنبي في تأليفه لقصائده الشعرية؟ وما المقصود به؟</a:t>
            </a:r>
            <a:endParaRPr lang="ar-SA" sz="60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33703091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ln>
            <a:solidFill>
              <a:schemeClr val="bg1"/>
            </a:solidFill>
          </a:ln>
        </p:spPr>
        <p:style>
          <a:lnRef idx="2">
            <a:schemeClr val="accent1"/>
          </a:lnRef>
          <a:fillRef idx="1">
            <a:schemeClr val="lt1"/>
          </a:fillRef>
          <a:effectRef idx="0">
            <a:schemeClr val="accent1"/>
          </a:effectRef>
          <a:fontRef idx="minor">
            <a:schemeClr val="dk1"/>
          </a:fontRef>
        </p:style>
        <p:txBody>
          <a:bodyPr>
            <a:normAutofit/>
          </a:bodyPr>
          <a:lstStyle/>
          <a:p>
            <a:r>
              <a:rPr lang="ar-SA" sz="8000" b="1" i="1" dirty="0">
                <a:solidFill>
                  <a:srgbClr val="0000FF"/>
                </a:solidFill>
                <a:effectLst>
                  <a:glow rad="228600">
                    <a:schemeClr val="accent2">
                      <a:satMod val="175000"/>
                      <a:alpha val="40000"/>
                    </a:schemeClr>
                  </a:glow>
                </a:effectLst>
                <a:latin typeface="Arabic Typesetting" panose="03020402040406030203" pitchFamily="66" charset="-78"/>
                <a:cs typeface="Arabic Typesetting" panose="03020402040406030203" pitchFamily="66" charset="-78"/>
              </a:rPr>
              <a:t>سؤال:</a:t>
            </a:r>
          </a:p>
        </p:txBody>
      </p:sp>
      <p:sp>
        <p:nvSpPr>
          <p:cNvPr id="3" name="عنصر نائب للمحتوى 2"/>
          <p:cNvSpPr>
            <a:spLocks noGrp="1"/>
          </p:cNvSpPr>
          <p:nvPr>
            <p:ph idx="1"/>
          </p:nvPr>
        </p:nvSpPr>
        <p:spPr>
          <a:xfrm>
            <a:off x="838200" y="1825624"/>
            <a:ext cx="10515600" cy="4684357"/>
          </a:xfrm>
        </p:spPr>
        <p:txBody>
          <a:bodyPr>
            <a:noAutofit/>
          </a:bodyPr>
          <a:lstStyle/>
          <a:p>
            <a:pPr marL="0" indent="0" algn="just">
              <a:buNone/>
            </a:pPr>
            <a:r>
              <a:rPr lang="ar-SA" sz="60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rPr>
              <a:t>الأسلوب القديم</a:t>
            </a:r>
            <a:endParaRPr lang="ar-SA" sz="6000" dirty="0">
              <a:latin typeface="Arabic Typesetting" panose="03020402040406030203" pitchFamily="66" charset="-78"/>
              <a:cs typeface="Arabic Typesetting" panose="03020402040406030203" pitchFamily="66" charset="-78"/>
            </a:endParaRPr>
          </a:p>
          <a:p>
            <a:pPr marL="0" indent="0" algn="just">
              <a:buNone/>
            </a:pPr>
            <a:r>
              <a:rPr lang="ar-SA" sz="6000" dirty="0">
                <a:latin typeface="Arabic Typesetting" panose="03020402040406030203" pitchFamily="66" charset="-78"/>
                <a:cs typeface="Arabic Typesetting" panose="03020402040406030203" pitchFamily="66" charset="-78"/>
              </a:rPr>
              <a:t>اتباع منهج الشعراء القدامى في استفتاح القصائد مثل الاستهلال بالغزل ووصف المطية والسير إلى الممدوح حتى يتخلص من المدح.</a:t>
            </a:r>
          </a:p>
        </p:txBody>
      </p:sp>
    </p:spTree>
    <p:extLst>
      <p:ext uri="{BB962C8B-B14F-4D97-AF65-F5344CB8AC3E}">
        <p14:creationId xmlns:p14="http://schemas.microsoft.com/office/powerpoint/2010/main" val="12822363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ln>
            <a:solidFill>
              <a:schemeClr val="bg1"/>
            </a:solidFill>
          </a:ln>
        </p:spPr>
        <p:style>
          <a:lnRef idx="2">
            <a:schemeClr val="accent1"/>
          </a:lnRef>
          <a:fillRef idx="1">
            <a:schemeClr val="lt1"/>
          </a:fillRef>
          <a:effectRef idx="0">
            <a:schemeClr val="accent1"/>
          </a:effectRef>
          <a:fontRef idx="minor">
            <a:schemeClr val="dk1"/>
          </a:fontRef>
        </p:style>
        <p:txBody>
          <a:bodyPr>
            <a:normAutofit/>
          </a:bodyPr>
          <a:lstStyle/>
          <a:p>
            <a:r>
              <a:rPr lang="ar-SA" sz="8000" b="1" i="1" dirty="0">
                <a:solidFill>
                  <a:srgbClr val="0000FF"/>
                </a:solidFill>
                <a:effectLst>
                  <a:glow rad="228600">
                    <a:schemeClr val="accent2">
                      <a:satMod val="175000"/>
                      <a:alpha val="40000"/>
                    </a:schemeClr>
                  </a:glow>
                </a:effectLst>
                <a:latin typeface="Arabic Typesetting" panose="03020402040406030203" pitchFamily="66" charset="-78"/>
                <a:cs typeface="Arabic Typesetting" panose="03020402040406030203" pitchFamily="66" charset="-78"/>
              </a:rPr>
              <a:t>فنون أبي الطيب المتنبي الشعرية</a:t>
            </a:r>
          </a:p>
        </p:txBody>
      </p:sp>
      <p:sp>
        <p:nvSpPr>
          <p:cNvPr id="3" name="عنصر نائب للمحتوى 2"/>
          <p:cNvSpPr>
            <a:spLocks noGrp="1"/>
          </p:cNvSpPr>
          <p:nvPr>
            <p:ph idx="1"/>
          </p:nvPr>
        </p:nvSpPr>
        <p:spPr>
          <a:xfrm>
            <a:off x="838200" y="1825624"/>
            <a:ext cx="10515600" cy="4684357"/>
          </a:xfrm>
        </p:spPr>
        <p:txBody>
          <a:bodyPr>
            <a:noAutofit/>
          </a:bodyPr>
          <a:lstStyle/>
          <a:p>
            <a:pPr marL="0" indent="0" algn="just">
              <a:buNone/>
            </a:pPr>
            <a:r>
              <a:rPr lang="ar-SA" sz="7200" dirty="0">
                <a:effectLst>
                  <a:glow rad="228600">
                    <a:schemeClr val="accent6">
                      <a:satMod val="175000"/>
                      <a:alpha val="40000"/>
                    </a:schemeClr>
                  </a:glow>
                </a:effectLst>
                <a:latin typeface="Arabic Typesetting" panose="03020402040406030203" pitchFamily="66" charset="-78"/>
                <a:cs typeface="Arabic Typesetting" panose="03020402040406030203" pitchFamily="66" charset="-78"/>
              </a:rPr>
              <a:t>العتاب:</a:t>
            </a:r>
          </a:p>
          <a:p>
            <a:pPr marL="0" indent="0" algn="just">
              <a:buNone/>
            </a:pPr>
            <a:r>
              <a:rPr lang="ar-SA" sz="6000" dirty="0">
                <a:latin typeface="Arabic Typesetting" panose="03020402040406030203" pitchFamily="66" charset="-78"/>
                <a:cs typeface="Arabic Typesetting" panose="03020402040406030203" pitchFamily="66" charset="-78"/>
              </a:rPr>
              <a:t>كان المتنبي يقحم العتاب في مدحه أحياناً، ومن أشهر ما قال في عتاب سيف الدولة الحمداني</a:t>
            </a:r>
          </a:p>
        </p:txBody>
      </p:sp>
    </p:spTree>
    <p:extLst>
      <p:ext uri="{BB962C8B-B14F-4D97-AF65-F5344CB8AC3E}">
        <p14:creationId xmlns:p14="http://schemas.microsoft.com/office/powerpoint/2010/main" val="40760763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ln>
            <a:solidFill>
              <a:schemeClr val="bg1"/>
            </a:solidFill>
          </a:ln>
        </p:spPr>
        <p:style>
          <a:lnRef idx="2">
            <a:schemeClr val="accent1"/>
          </a:lnRef>
          <a:fillRef idx="1">
            <a:schemeClr val="lt1"/>
          </a:fillRef>
          <a:effectRef idx="0">
            <a:schemeClr val="accent1"/>
          </a:effectRef>
          <a:fontRef idx="minor">
            <a:schemeClr val="dk1"/>
          </a:fontRef>
        </p:style>
        <p:txBody>
          <a:bodyPr>
            <a:normAutofit/>
          </a:bodyPr>
          <a:lstStyle/>
          <a:p>
            <a:r>
              <a:rPr lang="ar-SA" sz="8000" b="1" i="1" dirty="0">
                <a:solidFill>
                  <a:srgbClr val="0000FF"/>
                </a:solidFill>
                <a:effectLst>
                  <a:glow rad="228600">
                    <a:schemeClr val="accent2">
                      <a:satMod val="175000"/>
                      <a:alpha val="40000"/>
                    </a:schemeClr>
                  </a:glow>
                </a:effectLst>
                <a:latin typeface="Arabic Typesetting" panose="03020402040406030203" pitchFamily="66" charset="-78"/>
                <a:cs typeface="Arabic Typesetting" panose="03020402040406030203" pitchFamily="66" charset="-78"/>
              </a:rPr>
              <a:t>نبذة عن حياة المتنبي</a:t>
            </a:r>
          </a:p>
        </p:txBody>
      </p:sp>
      <p:sp>
        <p:nvSpPr>
          <p:cNvPr id="3" name="عنصر نائب للمحتوى 2"/>
          <p:cNvSpPr>
            <a:spLocks noGrp="1"/>
          </p:cNvSpPr>
          <p:nvPr>
            <p:ph idx="1"/>
          </p:nvPr>
        </p:nvSpPr>
        <p:spPr>
          <a:xfrm>
            <a:off x="838200" y="1825624"/>
            <a:ext cx="10515600" cy="4684357"/>
          </a:xfrm>
        </p:spPr>
        <p:txBody>
          <a:bodyPr>
            <a:noAutofit/>
          </a:bodyPr>
          <a:lstStyle/>
          <a:p>
            <a:pPr marL="0" indent="0" algn="just">
              <a:buNone/>
            </a:pPr>
            <a:r>
              <a:rPr lang="ar-SA" sz="6000" dirty="0">
                <a:latin typeface="Arabic Typesetting" panose="03020402040406030203" pitchFamily="66" charset="-78"/>
                <a:cs typeface="Arabic Typesetting" panose="03020402040406030203" pitchFamily="66" charset="-78"/>
              </a:rPr>
              <a:t>هو أحد أكثر شعراء العرب شهرة إن لم يكن أشهرهم على الإطلاق، وهو من الشعراء الذين اكتسبوا أهمية تجاوزت زمانهم ومكانهم، فلم يكن المتنبّي مجردَ شاعرٍ يملك من الفصاحة والبلاغة ما لا يملكه غيره من الشعراء، بل كانَ ذا شخصيةٍ مميزة، يعتز بنفسه ويفخر بها في قصائده ومجالسه.</a:t>
            </a:r>
            <a:endParaRPr lang="en-US" sz="60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141161732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4833" y="134911"/>
            <a:ext cx="11497457" cy="6595674"/>
          </a:xfrm>
        </p:spPr>
        <p:txBody>
          <a:bodyPr>
            <a:noAutofit/>
          </a:bodyPr>
          <a:lstStyle/>
          <a:p>
            <a:pPr marL="0" indent="0" algn="just">
              <a:buNone/>
            </a:pPr>
            <a:r>
              <a:rPr lang="ar-SA" sz="65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rPr>
              <a:t>	وَاحَرّ قَلْباهُ ممّنْ قَلْبُهُ شَبِمُ</a:t>
            </a:r>
          </a:p>
          <a:p>
            <a:pPr marL="0" indent="0" algn="just">
              <a:buNone/>
            </a:pPr>
            <a:r>
              <a:rPr lang="ar-SA" sz="65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rPr>
              <a:t>					وَمَنْ بجِسْمي وَحالي عِندَهُ سَقَمُ</a:t>
            </a:r>
          </a:p>
          <a:p>
            <a:pPr marL="0" indent="0" algn="just">
              <a:buNone/>
            </a:pPr>
            <a:r>
              <a:rPr lang="ar-SA" sz="65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rPr>
              <a:t>	ما لي أُكَتِّمُ حُبّاً قَدْ بَرَى جَسَدي</a:t>
            </a:r>
          </a:p>
          <a:p>
            <a:pPr marL="0" indent="0" algn="just">
              <a:buNone/>
            </a:pPr>
            <a:r>
              <a:rPr lang="ar-SA" sz="65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rPr>
              <a:t>					وَتَدّعي حُبّ سَيفِ الدّوْلةِ الأُمَمُ</a:t>
            </a:r>
          </a:p>
          <a:p>
            <a:pPr marL="0" indent="0" algn="just">
              <a:buNone/>
            </a:pPr>
            <a:r>
              <a:rPr lang="ar-SA" sz="65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rPr>
              <a:t>	يا أعدَلَ النّاسِ إلاّ في مُعامَلَتي</a:t>
            </a:r>
          </a:p>
          <a:p>
            <a:pPr marL="0" indent="0" algn="just">
              <a:buNone/>
            </a:pPr>
            <a:r>
              <a:rPr lang="ar-SA" sz="65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rPr>
              <a:t>					فيكَ الخِصامُ وَأنتَ الخصْمُ وَالحكَمُ</a:t>
            </a:r>
          </a:p>
        </p:txBody>
      </p:sp>
    </p:spTree>
    <p:extLst>
      <p:ext uri="{BB962C8B-B14F-4D97-AF65-F5344CB8AC3E}">
        <p14:creationId xmlns:p14="http://schemas.microsoft.com/office/powerpoint/2010/main" val="13910514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ln>
            <a:solidFill>
              <a:schemeClr val="bg1"/>
            </a:solidFill>
          </a:ln>
        </p:spPr>
        <p:style>
          <a:lnRef idx="2">
            <a:schemeClr val="accent1"/>
          </a:lnRef>
          <a:fillRef idx="1">
            <a:schemeClr val="lt1"/>
          </a:fillRef>
          <a:effectRef idx="0">
            <a:schemeClr val="accent1"/>
          </a:effectRef>
          <a:fontRef idx="minor">
            <a:schemeClr val="dk1"/>
          </a:fontRef>
        </p:style>
        <p:txBody>
          <a:bodyPr>
            <a:normAutofit/>
          </a:bodyPr>
          <a:lstStyle/>
          <a:p>
            <a:r>
              <a:rPr lang="ar-SA" sz="8000" b="1" i="1" dirty="0">
                <a:solidFill>
                  <a:srgbClr val="0000FF"/>
                </a:solidFill>
                <a:effectLst>
                  <a:glow rad="228600">
                    <a:schemeClr val="accent2">
                      <a:satMod val="175000"/>
                      <a:alpha val="40000"/>
                    </a:schemeClr>
                  </a:glow>
                </a:effectLst>
                <a:latin typeface="Arabic Typesetting" panose="03020402040406030203" pitchFamily="66" charset="-78"/>
                <a:cs typeface="Arabic Typesetting" panose="03020402040406030203" pitchFamily="66" charset="-78"/>
              </a:rPr>
              <a:t>فنون أبي الطيب المتنبي الشعرية</a:t>
            </a:r>
          </a:p>
        </p:txBody>
      </p:sp>
      <p:sp>
        <p:nvSpPr>
          <p:cNvPr id="3" name="عنصر نائب للمحتوى 2"/>
          <p:cNvSpPr>
            <a:spLocks noGrp="1"/>
          </p:cNvSpPr>
          <p:nvPr>
            <p:ph idx="1"/>
          </p:nvPr>
        </p:nvSpPr>
        <p:spPr>
          <a:xfrm>
            <a:off x="838200" y="1825624"/>
            <a:ext cx="10515600" cy="4684357"/>
          </a:xfrm>
        </p:spPr>
        <p:txBody>
          <a:bodyPr>
            <a:noAutofit/>
          </a:bodyPr>
          <a:lstStyle/>
          <a:p>
            <a:pPr marL="0" indent="0" algn="just">
              <a:buNone/>
            </a:pPr>
            <a:r>
              <a:rPr lang="ar-SA" sz="7200" dirty="0">
                <a:effectLst>
                  <a:glow rad="228600">
                    <a:schemeClr val="accent6">
                      <a:satMod val="175000"/>
                      <a:alpha val="40000"/>
                    </a:schemeClr>
                  </a:glow>
                </a:effectLst>
                <a:latin typeface="Arabic Typesetting" panose="03020402040406030203" pitchFamily="66" charset="-78"/>
                <a:cs typeface="Arabic Typesetting" panose="03020402040406030203" pitchFamily="66" charset="-78"/>
              </a:rPr>
              <a:t>الرثاء:</a:t>
            </a:r>
          </a:p>
          <a:p>
            <a:pPr marL="0" indent="0" algn="just">
              <a:buNone/>
            </a:pPr>
            <a:r>
              <a:rPr lang="ar-SA" sz="6000" dirty="0">
                <a:latin typeface="Arabic Typesetting" panose="03020402040406030203" pitchFamily="66" charset="-78"/>
                <a:cs typeface="Arabic Typesetting" panose="03020402040406030203" pitchFamily="66" charset="-78"/>
              </a:rPr>
              <a:t>كان المتنبي يلجأ في رثائه إلى ضرب الحِكم وبسط فلسفة متشائمة، لطنه في رثاء من يحب يضطرم عاطفة كما جاء في رثاء جدته</a:t>
            </a:r>
          </a:p>
        </p:txBody>
      </p:sp>
    </p:spTree>
    <p:extLst>
      <p:ext uri="{BB962C8B-B14F-4D97-AF65-F5344CB8AC3E}">
        <p14:creationId xmlns:p14="http://schemas.microsoft.com/office/powerpoint/2010/main" val="109500449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4833" y="134911"/>
            <a:ext cx="11497457" cy="6595674"/>
          </a:xfrm>
        </p:spPr>
        <p:txBody>
          <a:bodyPr>
            <a:noAutofit/>
          </a:bodyPr>
          <a:lstStyle/>
          <a:p>
            <a:pPr marL="0" indent="0" algn="just">
              <a:buNone/>
            </a:pPr>
            <a:r>
              <a:rPr lang="ar-SA" sz="65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rPr>
              <a:t>	أحِنّ إلى الكأسِ التي شرِبَتْ</a:t>
            </a:r>
          </a:p>
          <a:p>
            <a:pPr marL="0" indent="0" algn="just">
              <a:buNone/>
            </a:pPr>
            <a:r>
              <a:rPr lang="ar-SA" sz="65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rPr>
              <a:t>				بها	وأهوى لمَثواها التّرابَ وما ضَمّا</a:t>
            </a:r>
          </a:p>
          <a:p>
            <a:pPr marL="0" indent="0" algn="just">
              <a:buNone/>
            </a:pPr>
            <a:r>
              <a:rPr lang="ar-SA" sz="65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rPr>
              <a:t>	أتاها كِتابي بَعدَ يأسٍ </a:t>
            </a:r>
            <a:r>
              <a:rPr lang="ar-SA" sz="6500" dirty="0" err="1">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rPr>
              <a:t>وتَرْحَةٍ</a:t>
            </a:r>
            <a:endParaRPr lang="ar-SA" sz="65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endParaRPr>
          </a:p>
          <a:p>
            <a:pPr marL="0" indent="0" algn="just">
              <a:buNone/>
            </a:pPr>
            <a:r>
              <a:rPr lang="ar-SA" sz="65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rPr>
              <a:t>				فَماتَتْ سُرُوراً بي فَمُتُّ بها غَمّا</a:t>
            </a:r>
          </a:p>
          <a:p>
            <a:pPr marL="0" indent="0" algn="just">
              <a:buNone/>
            </a:pPr>
            <a:r>
              <a:rPr lang="ar-SA" sz="65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rPr>
              <a:t>	حَرامٌ على قَلبي السّرُورُ فإنّني</a:t>
            </a:r>
          </a:p>
          <a:p>
            <a:pPr marL="0" indent="0" algn="just">
              <a:buNone/>
            </a:pPr>
            <a:r>
              <a:rPr lang="ar-SA" sz="65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rPr>
              <a:t>				أعُدّ الذي ماتَتْ بهِ بَعْدَها سُمّا</a:t>
            </a:r>
          </a:p>
        </p:txBody>
      </p:sp>
    </p:spTree>
    <p:extLst>
      <p:ext uri="{BB962C8B-B14F-4D97-AF65-F5344CB8AC3E}">
        <p14:creationId xmlns:p14="http://schemas.microsoft.com/office/powerpoint/2010/main" val="224143778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ln>
            <a:solidFill>
              <a:schemeClr val="bg1"/>
            </a:solidFill>
          </a:ln>
        </p:spPr>
        <p:style>
          <a:lnRef idx="2">
            <a:schemeClr val="accent1"/>
          </a:lnRef>
          <a:fillRef idx="1">
            <a:schemeClr val="lt1"/>
          </a:fillRef>
          <a:effectRef idx="0">
            <a:schemeClr val="accent1"/>
          </a:effectRef>
          <a:fontRef idx="minor">
            <a:schemeClr val="dk1"/>
          </a:fontRef>
        </p:style>
        <p:txBody>
          <a:bodyPr>
            <a:normAutofit/>
          </a:bodyPr>
          <a:lstStyle/>
          <a:p>
            <a:r>
              <a:rPr lang="ar-SA" sz="8000" b="1" i="1" dirty="0">
                <a:solidFill>
                  <a:srgbClr val="0000FF"/>
                </a:solidFill>
                <a:effectLst>
                  <a:glow rad="228600">
                    <a:schemeClr val="accent2">
                      <a:satMod val="175000"/>
                      <a:alpha val="40000"/>
                    </a:schemeClr>
                  </a:glow>
                </a:effectLst>
                <a:latin typeface="Arabic Typesetting" panose="03020402040406030203" pitchFamily="66" charset="-78"/>
                <a:cs typeface="Arabic Typesetting" panose="03020402040406030203" pitchFamily="66" charset="-78"/>
              </a:rPr>
              <a:t>فنون أبي الطيب المتنبي الشعرية</a:t>
            </a:r>
          </a:p>
        </p:txBody>
      </p:sp>
      <p:sp>
        <p:nvSpPr>
          <p:cNvPr id="3" name="عنصر نائب للمحتوى 2"/>
          <p:cNvSpPr>
            <a:spLocks noGrp="1"/>
          </p:cNvSpPr>
          <p:nvPr>
            <p:ph idx="1"/>
          </p:nvPr>
        </p:nvSpPr>
        <p:spPr>
          <a:xfrm>
            <a:off x="838200" y="1825624"/>
            <a:ext cx="10515600" cy="4684357"/>
          </a:xfrm>
        </p:spPr>
        <p:txBody>
          <a:bodyPr>
            <a:noAutofit/>
          </a:bodyPr>
          <a:lstStyle/>
          <a:p>
            <a:pPr marL="0" indent="0" algn="just">
              <a:buNone/>
            </a:pPr>
            <a:r>
              <a:rPr lang="ar-SA" sz="7200" dirty="0">
                <a:effectLst>
                  <a:glow rad="228600">
                    <a:schemeClr val="accent6">
                      <a:satMod val="175000"/>
                      <a:alpha val="40000"/>
                    </a:schemeClr>
                  </a:glow>
                </a:effectLst>
                <a:latin typeface="Arabic Typesetting" panose="03020402040406030203" pitchFamily="66" charset="-78"/>
                <a:cs typeface="Arabic Typesetting" panose="03020402040406030203" pitchFamily="66" charset="-78"/>
              </a:rPr>
              <a:t>الوصف:</a:t>
            </a:r>
          </a:p>
          <a:p>
            <a:pPr marL="0" indent="0" algn="just">
              <a:buNone/>
            </a:pPr>
            <a:r>
              <a:rPr lang="ar-SA" sz="6000" dirty="0">
                <a:latin typeface="Arabic Typesetting" panose="03020402040406030203" pitchFamily="66" charset="-78"/>
                <a:cs typeface="Arabic Typesetting" panose="03020402040406030203" pitchFamily="66" charset="-78"/>
              </a:rPr>
              <a:t>يشغل الوصف حيِّزاً رحباً في ديوانه، وهو منثور في القصائد المختلفة، لا يستقل بواحد مها إلا نادراً، وكان المتبني موجه النظر إلى دخائل نفسه ونفوس الناس، وإلى ما يظهر من أخلاقهم يصفها، أكثر من توجهه إلى مظاهر المرئيات.</a:t>
            </a:r>
          </a:p>
        </p:txBody>
      </p:sp>
    </p:spTree>
    <p:extLst>
      <p:ext uri="{BB962C8B-B14F-4D97-AF65-F5344CB8AC3E}">
        <p14:creationId xmlns:p14="http://schemas.microsoft.com/office/powerpoint/2010/main" val="75986391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4833" y="134911"/>
            <a:ext cx="11497457" cy="6595674"/>
          </a:xfrm>
        </p:spPr>
        <p:txBody>
          <a:bodyPr>
            <a:noAutofit/>
          </a:bodyPr>
          <a:lstStyle/>
          <a:p>
            <a:pPr marL="0" indent="0" algn="just">
              <a:buNone/>
            </a:pPr>
            <a:endParaRPr lang="ar-SA" sz="65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endParaRPr>
          </a:p>
          <a:p>
            <a:pPr marL="0" indent="0" algn="just">
              <a:buNone/>
            </a:pPr>
            <a:r>
              <a:rPr lang="ar-SA" sz="65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rPr>
              <a:t>	</a:t>
            </a:r>
            <a:r>
              <a:rPr lang="ar-SA" sz="6500" dirty="0" err="1">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rPr>
              <a:t>يَطَءُ</a:t>
            </a:r>
            <a:r>
              <a:rPr lang="ar-SA" sz="65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rPr>
              <a:t> الثَرى مُتَرَفِّقاً مِن تيهِهِ</a:t>
            </a:r>
          </a:p>
          <a:p>
            <a:pPr marL="0" indent="0" algn="just">
              <a:buNone/>
            </a:pPr>
            <a:r>
              <a:rPr lang="ar-SA" sz="65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rPr>
              <a:t>					فَكَأَنَّهُ آسٍ يَجُسُّ عَليلا</a:t>
            </a:r>
          </a:p>
          <a:p>
            <a:pPr marL="0" indent="0" algn="just">
              <a:buNone/>
            </a:pPr>
            <a:r>
              <a:rPr lang="ar-SA" sz="65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rPr>
              <a:t>	وَيَرُدُّ عُفرَتَهُ إِلى يافوخِهِ</a:t>
            </a:r>
          </a:p>
          <a:p>
            <a:pPr marL="0" indent="0" algn="just">
              <a:buNone/>
            </a:pPr>
            <a:r>
              <a:rPr lang="ar-SA" sz="65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rPr>
              <a:t>					حَتّى تَصيرَ لِرَأسِهِ إِكليلا</a:t>
            </a:r>
          </a:p>
        </p:txBody>
      </p:sp>
    </p:spTree>
    <p:extLst>
      <p:ext uri="{BB962C8B-B14F-4D97-AF65-F5344CB8AC3E}">
        <p14:creationId xmlns:p14="http://schemas.microsoft.com/office/powerpoint/2010/main" val="40393808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ln>
            <a:solidFill>
              <a:schemeClr val="bg1"/>
            </a:solidFill>
          </a:ln>
        </p:spPr>
        <p:style>
          <a:lnRef idx="2">
            <a:schemeClr val="accent1"/>
          </a:lnRef>
          <a:fillRef idx="1">
            <a:schemeClr val="lt1"/>
          </a:fillRef>
          <a:effectRef idx="0">
            <a:schemeClr val="accent1"/>
          </a:effectRef>
          <a:fontRef idx="minor">
            <a:schemeClr val="dk1"/>
          </a:fontRef>
        </p:style>
        <p:txBody>
          <a:bodyPr>
            <a:normAutofit/>
          </a:bodyPr>
          <a:lstStyle/>
          <a:p>
            <a:r>
              <a:rPr lang="ar-SA" sz="8000" b="1" i="1" dirty="0">
                <a:solidFill>
                  <a:srgbClr val="0000FF"/>
                </a:solidFill>
                <a:effectLst>
                  <a:glow rad="228600">
                    <a:schemeClr val="accent2">
                      <a:satMod val="175000"/>
                      <a:alpha val="40000"/>
                    </a:schemeClr>
                  </a:glow>
                </a:effectLst>
                <a:latin typeface="Arabic Typesetting" panose="03020402040406030203" pitchFamily="66" charset="-78"/>
                <a:cs typeface="Arabic Typesetting" panose="03020402040406030203" pitchFamily="66" charset="-78"/>
              </a:rPr>
              <a:t>فنون أبي الطيب المتنبي الشعرية</a:t>
            </a:r>
          </a:p>
        </p:txBody>
      </p:sp>
      <p:sp>
        <p:nvSpPr>
          <p:cNvPr id="3" name="عنصر نائب للمحتوى 2"/>
          <p:cNvSpPr>
            <a:spLocks noGrp="1"/>
          </p:cNvSpPr>
          <p:nvPr>
            <p:ph idx="1"/>
          </p:nvPr>
        </p:nvSpPr>
        <p:spPr>
          <a:xfrm>
            <a:off x="838200" y="1825624"/>
            <a:ext cx="10515600" cy="4684357"/>
          </a:xfrm>
        </p:spPr>
        <p:txBody>
          <a:bodyPr>
            <a:noAutofit/>
          </a:bodyPr>
          <a:lstStyle/>
          <a:p>
            <a:pPr marL="0" indent="0" algn="just">
              <a:buNone/>
            </a:pPr>
            <a:r>
              <a:rPr lang="ar-SA" sz="7200" dirty="0">
                <a:effectLst>
                  <a:glow rad="228600">
                    <a:schemeClr val="accent6">
                      <a:satMod val="175000"/>
                      <a:alpha val="40000"/>
                    </a:schemeClr>
                  </a:glow>
                </a:effectLst>
                <a:latin typeface="Arabic Typesetting" panose="03020402040406030203" pitchFamily="66" charset="-78"/>
                <a:cs typeface="Arabic Typesetting" panose="03020402040406030203" pitchFamily="66" charset="-78"/>
              </a:rPr>
              <a:t>الهجاء:</a:t>
            </a:r>
          </a:p>
          <a:p>
            <a:pPr marL="0" indent="0" algn="just">
              <a:buNone/>
            </a:pPr>
            <a:r>
              <a:rPr lang="ar-SA" sz="6000" dirty="0">
                <a:latin typeface="Arabic Typesetting" panose="03020402040406030203" pitchFamily="66" charset="-78"/>
                <a:cs typeface="Arabic Typesetting" panose="03020402040406030203" pitchFamily="66" charset="-78"/>
              </a:rPr>
              <a:t>هجاء المتني انتقام لكرامته، وثأر من زمانه، واشمئزاز من </a:t>
            </a:r>
            <a:r>
              <a:rPr lang="ar-SA" sz="6000" dirty="0" err="1">
                <a:latin typeface="Arabic Typesetting" panose="03020402040406030203" pitchFamily="66" charset="-78"/>
                <a:cs typeface="Arabic Typesetting" panose="03020402040406030203" pitchFamily="66" charset="-78"/>
              </a:rPr>
              <a:t>الدناءات</a:t>
            </a:r>
            <a:r>
              <a:rPr lang="ar-SA" sz="6000" dirty="0">
                <a:latin typeface="Arabic Typesetting" panose="03020402040406030203" pitchFamily="66" charset="-78"/>
                <a:cs typeface="Arabic Typesetting" panose="03020402040406030203" pitchFamily="66" charset="-78"/>
              </a:rPr>
              <a:t>، واحتقار للؤم، واستصغار للناس، وهو لا يعرف إلا الطعن الجارح البليغ</a:t>
            </a:r>
          </a:p>
        </p:txBody>
      </p:sp>
    </p:spTree>
    <p:extLst>
      <p:ext uri="{BB962C8B-B14F-4D97-AF65-F5344CB8AC3E}">
        <p14:creationId xmlns:p14="http://schemas.microsoft.com/office/powerpoint/2010/main" val="129154347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4833" y="134911"/>
            <a:ext cx="11497457" cy="6595674"/>
          </a:xfrm>
        </p:spPr>
        <p:txBody>
          <a:bodyPr>
            <a:noAutofit/>
          </a:bodyPr>
          <a:lstStyle/>
          <a:p>
            <a:pPr marL="0" indent="0" algn="just">
              <a:buNone/>
            </a:pPr>
            <a:r>
              <a:rPr lang="ar-SA" sz="65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rPr>
              <a:t>	ما يَقبضُ المَوْتُ نَفساً من نفوسِهِمُ</a:t>
            </a:r>
          </a:p>
          <a:p>
            <a:pPr marL="0" indent="0" algn="just">
              <a:buNone/>
            </a:pPr>
            <a:r>
              <a:rPr lang="ar-SA" sz="65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rPr>
              <a:t>					إلاّ وَفي يَدِهِ مِنْ </a:t>
            </a:r>
            <a:r>
              <a:rPr lang="ar-SA" sz="6500" dirty="0" err="1">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rPr>
              <a:t>نَتْنِهَا</a:t>
            </a:r>
            <a:r>
              <a:rPr lang="ar-SA" sz="65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rPr>
              <a:t> عُودُ</a:t>
            </a:r>
          </a:p>
          <a:p>
            <a:pPr marL="0" indent="0" algn="just">
              <a:buNone/>
            </a:pPr>
            <a:r>
              <a:rPr lang="ar-SA" sz="65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rPr>
              <a:t>	جَوْعانُ يأكُلُ مِنْ زادي وَيُمسِكني</a:t>
            </a:r>
          </a:p>
          <a:p>
            <a:pPr marL="0" indent="0" algn="just">
              <a:buNone/>
            </a:pPr>
            <a:r>
              <a:rPr lang="ar-SA" sz="65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rPr>
              <a:t>					لكَيْ يُقالَ عَظيمُ القَدرِ مَقْصُودُ</a:t>
            </a:r>
          </a:p>
          <a:p>
            <a:pPr marL="0" indent="0" algn="just">
              <a:buNone/>
            </a:pPr>
            <a:r>
              <a:rPr lang="ar-SA" sz="65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rPr>
              <a:t>	أوْلى اللّئَامِ </a:t>
            </a:r>
            <a:r>
              <a:rPr lang="ar-SA" sz="6500" dirty="0" err="1">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rPr>
              <a:t>كُوَيْفِيرٌ</a:t>
            </a:r>
            <a:r>
              <a:rPr lang="ar-SA" sz="65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rPr>
              <a:t> بمَعْذِرَةٍ</a:t>
            </a:r>
          </a:p>
          <a:p>
            <a:pPr marL="0" indent="0" algn="just">
              <a:buNone/>
            </a:pPr>
            <a:r>
              <a:rPr lang="ar-SA" sz="65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rPr>
              <a:t>					في كلّ لُؤمٍ، وَبَعضُ العُذرِ تَفنيدُ</a:t>
            </a:r>
          </a:p>
        </p:txBody>
      </p:sp>
    </p:spTree>
    <p:extLst>
      <p:ext uri="{BB962C8B-B14F-4D97-AF65-F5344CB8AC3E}">
        <p14:creationId xmlns:p14="http://schemas.microsoft.com/office/powerpoint/2010/main" val="309506567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ln>
            <a:solidFill>
              <a:schemeClr val="bg1"/>
            </a:solidFill>
          </a:ln>
        </p:spPr>
        <p:style>
          <a:lnRef idx="2">
            <a:schemeClr val="accent1"/>
          </a:lnRef>
          <a:fillRef idx="1">
            <a:schemeClr val="lt1"/>
          </a:fillRef>
          <a:effectRef idx="0">
            <a:schemeClr val="accent1"/>
          </a:effectRef>
          <a:fontRef idx="minor">
            <a:schemeClr val="dk1"/>
          </a:fontRef>
        </p:style>
        <p:txBody>
          <a:bodyPr>
            <a:normAutofit/>
          </a:bodyPr>
          <a:lstStyle/>
          <a:p>
            <a:r>
              <a:rPr lang="ar-SA" sz="8000" b="1" i="1" dirty="0">
                <a:solidFill>
                  <a:srgbClr val="0000FF"/>
                </a:solidFill>
                <a:effectLst>
                  <a:glow rad="228600">
                    <a:schemeClr val="accent2">
                      <a:satMod val="175000"/>
                      <a:alpha val="40000"/>
                    </a:schemeClr>
                  </a:glow>
                </a:effectLst>
                <a:latin typeface="Arabic Typesetting" panose="03020402040406030203" pitchFamily="66" charset="-78"/>
                <a:cs typeface="Arabic Typesetting" panose="03020402040406030203" pitchFamily="66" charset="-78"/>
              </a:rPr>
              <a:t>فنون أبي الطيب المتنبي الشعرية</a:t>
            </a:r>
          </a:p>
        </p:txBody>
      </p:sp>
      <p:sp>
        <p:nvSpPr>
          <p:cNvPr id="3" name="عنصر نائب للمحتوى 2"/>
          <p:cNvSpPr>
            <a:spLocks noGrp="1"/>
          </p:cNvSpPr>
          <p:nvPr>
            <p:ph idx="1"/>
          </p:nvPr>
        </p:nvSpPr>
        <p:spPr>
          <a:xfrm>
            <a:off x="838200" y="1825624"/>
            <a:ext cx="10515600" cy="4684357"/>
          </a:xfrm>
        </p:spPr>
        <p:txBody>
          <a:bodyPr>
            <a:noAutofit/>
          </a:bodyPr>
          <a:lstStyle/>
          <a:p>
            <a:pPr marL="0" indent="0" algn="just">
              <a:buNone/>
            </a:pPr>
            <a:r>
              <a:rPr lang="ar-SA" sz="7200" dirty="0">
                <a:effectLst>
                  <a:glow rad="228600">
                    <a:schemeClr val="accent6">
                      <a:satMod val="175000"/>
                      <a:alpha val="40000"/>
                    </a:schemeClr>
                  </a:glow>
                </a:effectLst>
                <a:latin typeface="Arabic Typesetting" panose="03020402040406030203" pitchFamily="66" charset="-78"/>
                <a:cs typeface="Arabic Typesetting" panose="03020402040406030203" pitchFamily="66" charset="-78"/>
              </a:rPr>
              <a:t>الفخر:</a:t>
            </a:r>
          </a:p>
          <a:p>
            <a:pPr marL="0" indent="0" algn="just">
              <a:buNone/>
            </a:pPr>
            <a:r>
              <a:rPr lang="ar-SA" sz="6000" dirty="0">
                <a:latin typeface="Arabic Typesetting" panose="03020402040406030203" pitchFamily="66" charset="-78"/>
                <a:cs typeface="Arabic Typesetting" panose="03020402040406030203" pitchFamily="66" charset="-78"/>
              </a:rPr>
              <a:t>المتنبي يفخر في جميع أحواله، وقد كاد يحصر فخره في نفسه ممجداً عزمه وصيره وتصلَّبه وخبرته وشاعريته، وفخره صريح، جريء، فيه غلوٌ يصدر عن الانفعال الشديد، وفيه أنَفة وترفّع واندفاع.</a:t>
            </a:r>
          </a:p>
        </p:txBody>
      </p:sp>
    </p:spTree>
    <p:extLst>
      <p:ext uri="{BB962C8B-B14F-4D97-AF65-F5344CB8AC3E}">
        <p14:creationId xmlns:p14="http://schemas.microsoft.com/office/powerpoint/2010/main" val="26182999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4833" y="134911"/>
            <a:ext cx="11497457" cy="6595674"/>
          </a:xfrm>
        </p:spPr>
        <p:txBody>
          <a:bodyPr>
            <a:noAutofit/>
          </a:bodyPr>
          <a:lstStyle/>
          <a:p>
            <a:pPr marL="0" indent="0" algn="just">
              <a:buNone/>
            </a:pPr>
            <a:r>
              <a:rPr lang="ar-SA" sz="65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rPr>
              <a:t>	لا بقومي شرفتُ بل شرفوا بي</a:t>
            </a:r>
          </a:p>
          <a:p>
            <a:pPr marL="0" indent="0" algn="just">
              <a:buNone/>
            </a:pPr>
            <a:r>
              <a:rPr lang="ar-SA" sz="65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rPr>
              <a:t>					وبنفسي فخرتُ لا بجدودي</a:t>
            </a:r>
          </a:p>
          <a:p>
            <a:pPr marL="0" indent="0" algn="just">
              <a:buNone/>
            </a:pPr>
            <a:r>
              <a:rPr lang="ar-SA" sz="65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rPr>
              <a:t>	</a:t>
            </a:r>
            <a:r>
              <a:rPr lang="ar-SA" sz="6500" dirty="0">
                <a:effectLst>
                  <a:glow rad="228600">
                    <a:schemeClr val="accent2">
                      <a:satMod val="175000"/>
                      <a:alpha val="40000"/>
                    </a:schemeClr>
                  </a:glow>
                </a:effectLst>
                <a:latin typeface="Arabic Typesetting" panose="03020402040406030203" pitchFamily="66" charset="-78"/>
                <a:cs typeface="Arabic Typesetting" panose="03020402040406030203" pitchFamily="66" charset="-78"/>
              </a:rPr>
              <a:t>أنامُ مِلء جفوني عن شواردها</a:t>
            </a:r>
          </a:p>
          <a:p>
            <a:pPr marL="0" indent="0" algn="just">
              <a:buNone/>
            </a:pPr>
            <a:r>
              <a:rPr lang="ar-SA" sz="6500" dirty="0">
                <a:effectLst>
                  <a:glow rad="228600">
                    <a:schemeClr val="accent2">
                      <a:satMod val="175000"/>
                      <a:alpha val="40000"/>
                    </a:schemeClr>
                  </a:glow>
                </a:effectLst>
                <a:latin typeface="Arabic Typesetting" panose="03020402040406030203" pitchFamily="66" charset="-78"/>
                <a:cs typeface="Arabic Typesetting" panose="03020402040406030203" pitchFamily="66" charset="-78"/>
              </a:rPr>
              <a:t>					ويسهر الخلقُ جرَّاها ويختصمُ</a:t>
            </a:r>
          </a:p>
          <a:p>
            <a:pPr marL="0" indent="0" algn="just">
              <a:buNone/>
            </a:pPr>
            <a:r>
              <a:rPr lang="ar-SA" sz="6500" dirty="0">
                <a:effectLst>
                  <a:glow rad="228600">
                    <a:schemeClr val="accent6">
                      <a:satMod val="175000"/>
                      <a:alpha val="40000"/>
                    </a:schemeClr>
                  </a:glow>
                </a:effectLst>
                <a:latin typeface="Arabic Typesetting" panose="03020402040406030203" pitchFamily="66" charset="-78"/>
                <a:cs typeface="Arabic Typesetting" panose="03020402040406030203" pitchFamily="66" charset="-78"/>
              </a:rPr>
              <a:t>	وما الدهرُ إلا من رواةِ قصائدي</a:t>
            </a:r>
          </a:p>
          <a:p>
            <a:pPr marL="0" indent="0" algn="just">
              <a:buNone/>
            </a:pPr>
            <a:r>
              <a:rPr lang="ar-SA" sz="6500" dirty="0">
                <a:effectLst>
                  <a:glow rad="228600">
                    <a:schemeClr val="accent6">
                      <a:satMod val="175000"/>
                      <a:alpha val="40000"/>
                    </a:schemeClr>
                  </a:glow>
                </a:effectLst>
                <a:latin typeface="Arabic Typesetting" panose="03020402040406030203" pitchFamily="66" charset="-78"/>
                <a:cs typeface="Arabic Typesetting" panose="03020402040406030203" pitchFamily="66" charset="-78"/>
              </a:rPr>
              <a:t>					إذا قلتُ شعراً أصبح الدهرُ مُنشِدا</a:t>
            </a:r>
          </a:p>
        </p:txBody>
      </p:sp>
    </p:spTree>
    <p:extLst>
      <p:ext uri="{BB962C8B-B14F-4D97-AF65-F5344CB8AC3E}">
        <p14:creationId xmlns:p14="http://schemas.microsoft.com/office/powerpoint/2010/main" val="165342671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ln>
            <a:solidFill>
              <a:schemeClr val="bg1"/>
            </a:solidFill>
          </a:ln>
        </p:spPr>
        <p:style>
          <a:lnRef idx="2">
            <a:schemeClr val="accent1"/>
          </a:lnRef>
          <a:fillRef idx="1">
            <a:schemeClr val="lt1"/>
          </a:fillRef>
          <a:effectRef idx="0">
            <a:schemeClr val="accent1"/>
          </a:effectRef>
          <a:fontRef idx="minor">
            <a:schemeClr val="dk1"/>
          </a:fontRef>
        </p:style>
        <p:txBody>
          <a:bodyPr>
            <a:normAutofit/>
          </a:bodyPr>
          <a:lstStyle/>
          <a:p>
            <a:r>
              <a:rPr lang="ar-SA" sz="8000" b="1" i="1" dirty="0">
                <a:solidFill>
                  <a:srgbClr val="0000FF"/>
                </a:solidFill>
                <a:effectLst>
                  <a:glow rad="228600">
                    <a:schemeClr val="accent2">
                      <a:satMod val="175000"/>
                      <a:alpha val="40000"/>
                    </a:schemeClr>
                  </a:glow>
                </a:effectLst>
                <a:latin typeface="Arabic Typesetting" panose="03020402040406030203" pitchFamily="66" charset="-78"/>
                <a:cs typeface="Arabic Typesetting" panose="03020402040406030203" pitchFamily="66" charset="-78"/>
              </a:rPr>
              <a:t>فنون أبي الطيب المتنبي الشعرية</a:t>
            </a:r>
          </a:p>
        </p:txBody>
      </p:sp>
      <p:sp>
        <p:nvSpPr>
          <p:cNvPr id="3" name="عنصر نائب للمحتوى 2"/>
          <p:cNvSpPr>
            <a:spLocks noGrp="1"/>
          </p:cNvSpPr>
          <p:nvPr>
            <p:ph idx="1"/>
          </p:nvPr>
        </p:nvSpPr>
        <p:spPr>
          <a:xfrm>
            <a:off x="838200" y="1825624"/>
            <a:ext cx="10515600" cy="4684357"/>
          </a:xfrm>
        </p:spPr>
        <p:txBody>
          <a:bodyPr>
            <a:noAutofit/>
          </a:bodyPr>
          <a:lstStyle/>
          <a:p>
            <a:pPr marL="0" indent="0" algn="just">
              <a:buNone/>
            </a:pPr>
            <a:r>
              <a:rPr lang="ar-SA" sz="7200" dirty="0">
                <a:effectLst>
                  <a:glow rad="228600">
                    <a:schemeClr val="accent6">
                      <a:satMod val="175000"/>
                      <a:alpha val="40000"/>
                    </a:schemeClr>
                  </a:glow>
                </a:effectLst>
                <a:latin typeface="Arabic Typesetting" panose="03020402040406030203" pitchFamily="66" charset="-78"/>
                <a:cs typeface="Arabic Typesetting" panose="03020402040406030203" pitchFamily="66" charset="-78"/>
              </a:rPr>
              <a:t>الغزل:</a:t>
            </a:r>
          </a:p>
          <a:p>
            <a:pPr marL="0" indent="0" algn="just">
              <a:buNone/>
            </a:pPr>
            <a:r>
              <a:rPr lang="ar-SA" sz="6000" dirty="0">
                <a:latin typeface="Arabic Typesetting" panose="03020402040406030203" pitchFamily="66" charset="-78"/>
                <a:cs typeface="Arabic Typesetting" panose="03020402040406030203" pitchFamily="66" charset="-78"/>
              </a:rPr>
              <a:t>قلَّ غرض الغزل في شعر المتنبي. </a:t>
            </a:r>
            <a:r>
              <a:rPr lang="ar-SA" sz="6000">
                <a:latin typeface="Arabic Typesetting" panose="03020402040406030203" pitchFamily="66" charset="-78"/>
                <a:cs typeface="Arabic Typesetting" panose="03020402040406030203" pitchFamily="66" charset="-78"/>
              </a:rPr>
              <a:t>علل</a:t>
            </a:r>
            <a:endParaRPr lang="ar-SA" sz="60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27941639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ln>
            <a:solidFill>
              <a:schemeClr val="bg1"/>
            </a:solidFill>
          </a:ln>
        </p:spPr>
        <p:style>
          <a:lnRef idx="2">
            <a:schemeClr val="accent1"/>
          </a:lnRef>
          <a:fillRef idx="1">
            <a:schemeClr val="lt1"/>
          </a:fillRef>
          <a:effectRef idx="0">
            <a:schemeClr val="accent1"/>
          </a:effectRef>
          <a:fontRef idx="minor">
            <a:schemeClr val="dk1"/>
          </a:fontRef>
        </p:style>
        <p:txBody>
          <a:bodyPr>
            <a:normAutofit/>
          </a:bodyPr>
          <a:lstStyle/>
          <a:p>
            <a:r>
              <a:rPr lang="ar-SA" sz="8000" b="1" i="1" dirty="0">
                <a:solidFill>
                  <a:srgbClr val="0000FF"/>
                </a:solidFill>
                <a:effectLst>
                  <a:glow rad="228600">
                    <a:schemeClr val="accent2">
                      <a:satMod val="175000"/>
                      <a:alpha val="40000"/>
                    </a:schemeClr>
                  </a:glow>
                </a:effectLst>
                <a:latin typeface="Arabic Typesetting" panose="03020402040406030203" pitchFamily="66" charset="-78"/>
                <a:cs typeface="Arabic Typesetting" panose="03020402040406030203" pitchFamily="66" charset="-78"/>
              </a:rPr>
              <a:t>نبذة عن حياة المتنبي</a:t>
            </a:r>
          </a:p>
        </p:txBody>
      </p:sp>
      <p:sp>
        <p:nvSpPr>
          <p:cNvPr id="3" name="عنصر نائب للمحتوى 2"/>
          <p:cNvSpPr>
            <a:spLocks noGrp="1"/>
          </p:cNvSpPr>
          <p:nvPr>
            <p:ph idx="1"/>
          </p:nvPr>
        </p:nvSpPr>
        <p:spPr>
          <a:xfrm>
            <a:off x="838200" y="1825624"/>
            <a:ext cx="10515600" cy="4684357"/>
          </a:xfrm>
        </p:spPr>
        <p:txBody>
          <a:bodyPr>
            <a:noAutofit/>
          </a:bodyPr>
          <a:lstStyle/>
          <a:p>
            <a:pPr marL="0" indent="0" algn="just">
              <a:buNone/>
            </a:pPr>
            <a:r>
              <a:rPr lang="ar-SA" sz="6000" dirty="0">
                <a:latin typeface="Arabic Typesetting" panose="03020402040406030203" pitchFamily="66" charset="-78"/>
                <a:cs typeface="Arabic Typesetting" panose="03020402040406030203" pitchFamily="66" charset="-78"/>
              </a:rPr>
              <a:t>وقد كتب المتنبي شعر الهجاء والمديح والرثاء في السلاطينِ وغيرهم من الشخصيات المهمّة في زمنه. وقد كانَ للمتنبي أثر كبير في الشعرِ العربيّ امتدّ من زمنه إلى يومنا هذا، فلم يكفّ الشعراء عن قراءته، ولم يتوقّف الدّارسون للأدب العربيّ عن شرحه وتحليله ودراسته.</a:t>
            </a:r>
            <a:endParaRPr lang="en-US" sz="60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189998212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4833" y="134911"/>
            <a:ext cx="11497457" cy="6595674"/>
          </a:xfrm>
        </p:spPr>
        <p:txBody>
          <a:bodyPr>
            <a:noAutofit/>
          </a:bodyPr>
          <a:lstStyle/>
          <a:p>
            <a:pPr marL="0" indent="0" algn="just">
              <a:buNone/>
            </a:pPr>
            <a:r>
              <a:rPr lang="ar-SA" sz="65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rPr>
              <a:t>	لا بقومي شرفتُ بل شرفوا بي</a:t>
            </a:r>
          </a:p>
          <a:p>
            <a:pPr marL="0" indent="0" algn="just">
              <a:buNone/>
            </a:pPr>
            <a:r>
              <a:rPr lang="ar-SA" sz="65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rPr>
              <a:t>					وبنفسي فخرتُ لا بجدودي</a:t>
            </a:r>
          </a:p>
          <a:p>
            <a:pPr marL="0" indent="0" algn="just">
              <a:buNone/>
            </a:pPr>
            <a:r>
              <a:rPr lang="ar-SA" sz="6500" dirty="0">
                <a:effectLst>
                  <a:glow rad="228600">
                    <a:schemeClr val="accent1">
                      <a:satMod val="175000"/>
                      <a:alpha val="40000"/>
                    </a:schemeClr>
                  </a:glow>
                </a:effectLst>
                <a:latin typeface="Arabic Typesetting" panose="03020402040406030203" pitchFamily="66" charset="-78"/>
                <a:cs typeface="Arabic Typesetting" panose="03020402040406030203" pitchFamily="66" charset="-78"/>
              </a:rPr>
              <a:t>	</a:t>
            </a:r>
            <a:r>
              <a:rPr lang="ar-SA" sz="6500" dirty="0">
                <a:effectLst>
                  <a:glow rad="228600">
                    <a:schemeClr val="accent2">
                      <a:satMod val="175000"/>
                      <a:alpha val="40000"/>
                    </a:schemeClr>
                  </a:glow>
                </a:effectLst>
                <a:latin typeface="Arabic Typesetting" panose="03020402040406030203" pitchFamily="66" charset="-78"/>
                <a:cs typeface="Arabic Typesetting" panose="03020402040406030203" pitchFamily="66" charset="-78"/>
              </a:rPr>
              <a:t>أنامُ مِلء جفوني عن شواردها</a:t>
            </a:r>
          </a:p>
          <a:p>
            <a:pPr marL="0" indent="0" algn="just">
              <a:buNone/>
            </a:pPr>
            <a:r>
              <a:rPr lang="ar-SA" sz="6500" dirty="0">
                <a:effectLst>
                  <a:glow rad="228600">
                    <a:schemeClr val="accent2">
                      <a:satMod val="175000"/>
                      <a:alpha val="40000"/>
                    </a:schemeClr>
                  </a:glow>
                </a:effectLst>
                <a:latin typeface="Arabic Typesetting" panose="03020402040406030203" pitchFamily="66" charset="-78"/>
                <a:cs typeface="Arabic Typesetting" panose="03020402040406030203" pitchFamily="66" charset="-78"/>
              </a:rPr>
              <a:t>					ويسهر الخلقُ جرَّاها ويختصمُ</a:t>
            </a:r>
          </a:p>
          <a:p>
            <a:pPr marL="0" indent="0" algn="just">
              <a:buNone/>
            </a:pPr>
            <a:r>
              <a:rPr lang="ar-SA" sz="6500" dirty="0">
                <a:effectLst>
                  <a:glow rad="228600">
                    <a:schemeClr val="accent6">
                      <a:satMod val="175000"/>
                      <a:alpha val="40000"/>
                    </a:schemeClr>
                  </a:glow>
                </a:effectLst>
                <a:latin typeface="Arabic Typesetting" panose="03020402040406030203" pitchFamily="66" charset="-78"/>
                <a:cs typeface="Arabic Typesetting" panose="03020402040406030203" pitchFamily="66" charset="-78"/>
              </a:rPr>
              <a:t>	وما الدهرُ إلا من رواةِ قصائدي</a:t>
            </a:r>
          </a:p>
          <a:p>
            <a:pPr marL="0" indent="0" algn="just">
              <a:buNone/>
            </a:pPr>
            <a:r>
              <a:rPr lang="ar-SA" sz="6500" dirty="0">
                <a:effectLst>
                  <a:glow rad="228600">
                    <a:schemeClr val="accent6">
                      <a:satMod val="175000"/>
                      <a:alpha val="40000"/>
                    </a:schemeClr>
                  </a:glow>
                </a:effectLst>
                <a:latin typeface="Arabic Typesetting" panose="03020402040406030203" pitchFamily="66" charset="-78"/>
                <a:cs typeface="Arabic Typesetting" panose="03020402040406030203" pitchFamily="66" charset="-78"/>
              </a:rPr>
              <a:t>					إذا قلتُ شعراً أصبح الدهرُ مُنشِدا</a:t>
            </a:r>
          </a:p>
        </p:txBody>
      </p:sp>
    </p:spTree>
    <p:extLst>
      <p:ext uri="{BB962C8B-B14F-4D97-AF65-F5344CB8AC3E}">
        <p14:creationId xmlns:p14="http://schemas.microsoft.com/office/powerpoint/2010/main" val="353713401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ln>
            <a:solidFill>
              <a:schemeClr val="bg1"/>
            </a:solidFill>
          </a:ln>
        </p:spPr>
        <p:style>
          <a:lnRef idx="2">
            <a:schemeClr val="accent1"/>
          </a:lnRef>
          <a:fillRef idx="1">
            <a:schemeClr val="lt1"/>
          </a:fillRef>
          <a:effectRef idx="0">
            <a:schemeClr val="accent1"/>
          </a:effectRef>
          <a:fontRef idx="minor">
            <a:schemeClr val="dk1"/>
          </a:fontRef>
        </p:style>
        <p:txBody>
          <a:bodyPr>
            <a:normAutofit/>
          </a:bodyPr>
          <a:lstStyle/>
          <a:p>
            <a:r>
              <a:rPr lang="ar-SA" sz="8000" b="1" i="1" dirty="0">
                <a:solidFill>
                  <a:srgbClr val="0000FF"/>
                </a:solidFill>
                <a:effectLst>
                  <a:glow rad="228600">
                    <a:schemeClr val="accent2">
                      <a:satMod val="175000"/>
                      <a:alpha val="40000"/>
                    </a:schemeClr>
                  </a:glow>
                </a:effectLst>
                <a:latin typeface="Arabic Typesetting" panose="03020402040406030203" pitchFamily="66" charset="-78"/>
                <a:cs typeface="Arabic Typesetting" panose="03020402040406030203" pitchFamily="66" charset="-78"/>
              </a:rPr>
              <a:t>خصائص شعر المتنبي والتجديد فيه</a:t>
            </a:r>
          </a:p>
        </p:txBody>
      </p:sp>
      <p:sp>
        <p:nvSpPr>
          <p:cNvPr id="3" name="عنصر نائب للمحتوى 2"/>
          <p:cNvSpPr>
            <a:spLocks noGrp="1"/>
          </p:cNvSpPr>
          <p:nvPr>
            <p:ph idx="1"/>
          </p:nvPr>
        </p:nvSpPr>
        <p:spPr>
          <a:xfrm>
            <a:off x="838200" y="1825624"/>
            <a:ext cx="10515600" cy="4684357"/>
          </a:xfrm>
        </p:spPr>
        <p:txBody>
          <a:bodyPr>
            <a:noAutofit/>
          </a:bodyPr>
          <a:lstStyle/>
          <a:p>
            <a:pPr algn="just">
              <a:buFont typeface="Wingdings" panose="05000000000000000000" pitchFamily="2" charset="2"/>
              <a:buChar char="ü"/>
            </a:pPr>
            <a:r>
              <a:rPr lang="ar-SA" sz="6000" dirty="0">
                <a:effectLst>
                  <a:glow rad="228600">
                    <a:schemeClr val="accent6">
                      <a:satMod val="175000"/>
                      <a:alpha val="40000"/>
                    </a:schemeClr>
                  </a:glow>
                </a:effectLst>
                <a:latin typeface="Arabic Typesetting" panose="03020402040406030203" pitchFamily="66" charset="-78"/>
                <a:cs typeface="Arabic Typesetting" panose="03020402040406030203" pitchFamily="66" charset="-78"/>
              </a:rPr>
              <a:t> تميز شعر المتنبي بصدقه، وانعكاسه للواقع، فلقد كان شعره مرآة عصره، وصورة جليّة لحياته، فنجد من خلاله شرحاً وافياً عمّا مر به، وما مر من حوله من أحداثٍ، واضطراباتٍ، وحروب، وثورات بوصفٍ دقيق، وأسلوب سلس، وواضح.</a:t>
            </a:r>
          </a:p>
        </p:txBody>
      </p:sp>
    </p:spTree>
    <p:extLst>
      <p:ext uri="{BB962C8B-B14F-4D97-AF65-F5344CB8AC3E}">
        <p14:creationId xmlns:p14="http://schemas.microsoft.com/office/powerpoint/2010/main" val="213314517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ln>
            <a:solidFill>
              <a:schemeClr val="bg1"/>
            </a:solidFill>
          </a:ln>
        </p:spPr>
        <p:style>
          <a:lnRef idx="2">
            <a:schemeClr val="accent1"/>
          </a:lnRef>
          <a:fillRef idx="1">
            <a:schemeClr val="lt1"/>
          </a:fillRef>
          <a:effectRef idx="0">
            <a:schemeClr val="accent1"/>
          </a:effectRef>
          <a:fontRef idx="minor">
            <a:schemeClr val="dk1"/>
          </a:fontRef>
        </p:style>
        <p:txBody>
          <a:bodyPr>
            <a:normAutofit/>
          </a:bodyPr>
          <a:lstStyle/>
          <a:p>
            <a:r>
              <a:rPr lang="ar-SA" sz="8000" b="1" i="1" dirty="0">
                <a:solidFill>
                  <a:srgbClr val="0000FF"/>
                </a:solidFill>
                <a:effectLst>
                  <a:glow rad="228600">
                    <a:schemeClr val="accent2">
                      <a:satMod val="175000"/>
                      <a:alpha val="40000"/>
                    </a:schemeClr>
                  </a:glow>
                </a:effectLst>
                <a:latin typeface="Arabic Typesetting" panose="03020402040406030203" pitchFamily="66" charset="-78"/>
                <a:cs typeface="Arabic Typesetting" panose="03020402040406030203" pitchFamily="66" charset="-78"/>
              </a:rPr>
              <a:t>خصائص شعر المتنبي والتجديد فيه</a:t>
            </a:r>
          </a:p>
        </p:txBody>
      </p:sp>
      <p:sp>
        <p:nvSpPr>
          <p:cNvPr id="3" name="عنصر نائب للمحتوى 2"/>
          <p:cNvSpPr>
            <a:spLocks noGrp="1"/>
          </p:cNvSpPr>
          <p:nvPr>
            <p:ph idx="1"/>
          </p:nvPr>
        </p:nvSpPr>
        <p:spPr>
          <a:xfrm>
            <a:off x="838200" y="1825624"/>
            <a:ext cx="10515600" cy="4684357"/>
          </a:xfrm>
        </p:spPr>
        <p:txBody>
          <a:bodyPr>
            <a:noAutofit/>
          </a:bodyPr>
          <a:lstStyle/>
          <a:p>
            <a:pPr algn="just">
              <a:buFont typeface="Wingdings" panose="05000000000000000000" pitchFamily="2" charset="2"/>
              <a:buChar char="ü"/>
            </a:pPr>
            <a:r>
              <a:rPr lang="ar-SA" sz="6000" dirty="0">
                <a:effectLst>
                  <a:glow rad="228600">
                    <a:schemeClr val="accent6">
                      <a:satMod val="175000"/>
                      <a:alpha val="40000"/>
                    </a:schemeClr>
                  </a:glow>
                </a:effectLst>
                <a:latin typeface="Arabic Typesetting" panose="03020402040406030203" pitchFamily="66" charset="-78"/>
                <a:cs typeface="Arabic Typesetting" panose="03020402040406030203" pitchFamily="66" charset="-78"/>
              </a:rPr>
              <a:t>ذكر في أبيات كثيرة من شعره وصفاً لحياته، وطموحه، وأحلامه، كما تجلى في وصف شجاعته، وحكمته، وفطنته الحادّة، وهذا يبدو واضحاً في كل أبياته الشعرية.</a:t>
            </a:r>
          </a:p>
        </p:txBody>
      </p:sp>
    </p:spTree>
    <p:extLst>
      <p:ext uri="{BB962C8B-B14F-4D97-AF65-F5344CB8AC3E}">
        <p14:creationId xmlns:p14="http://schemas.microsoft.com/office/powerpoint/2010/main" val="406266018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ln>
            <a:solidFill>
              <a:schemeClr val="bg1"/>
            </a:solidFill>
          </a:ln>
        </p:spPr>
        <p:style>
          <a:lnRef idx="2">
            <a:schemeClr val="accent1"/>
          </a:lnRef>
          <a:fillRef idx="1">
            <a:schemeClr val="lt1"/>
          </a:fillRef>
          <a:effectRef idx="0">
            <a:schemeClr val="accent1"/>
          </a:effectRef>
          <a:fontRef idx="minor">
            <a:schemeClr val="dk1"/>
          </a:fontRef>
        </p:style>
        <p:txBody>
          <a:bodyPr>
            <a:normAutofit/>
          </a:bodyPr>
          <a:lstStyle/>
          <a:p>
            <a:r>
              <a:rPr lang="ar-SA" sz="8000" b="1" i="1" dirty="0">
                <a:solidFill>
                  <a:srgbClr val="0000FF"/>
                </a:solidFill>
                <a:effectLst>
                  <a:glow rad="228600">
                    <a:schemeClr val="accent2">
                      <a:satMod val="175000"/>
                      <a:alpha val="40000"/>
                    </a:schemeClr>
                  </a:glow>
                </a:effectLst>
                <a:latin typeface="Arabic Typesetting" panose="03020402040406030203" pitchFamily="66" charset="-78"/>
                <a:cs typeface="Arabic Typesetting" panose="03020402040406030203" pitchFamily="66" charset="-78"/>
              </a:rPr>
              <a:t>خصائص شعر المتنبي والتجديد فيه</a:t>
            </a:r>
          </a:p>
        </p:txBody>
      </p:sp>
      <p:sp>
        <p:nvSpPr>
          <p:cNvPr id="3" name="عنصر نائب للمحتوى 2"/>
          <p:cNvSpPr>
            <a:spLocks noGrp="1"/>
          </p:cNvSpPr>
          <p:nvPr>
            <p:ph idx="1"/>
          </p:nvPr>
        </p:nvSpPr>
        <p:spPr>
          <a:xfrm>
            <a:off x="838200" y="1825624"/>
            <a:ext cx="10515600" cy="4684357"/>
          </a:xfrm>
        </p:spPr>
        <p:txBody>
          <a:bodyPr>
            <a:noAutofit/>
          </a:bodyPr>
          <a:lstStyle/>
          <a:p>
            <a:pPr algn="just">
              <a:buFont typeface="Wingdings" panose="05000000000000000000" pitchFamily="2" charset="2"/>
              <a:buChar char="ü"/>
            </a:pPr>
            <a:r>
              <a:rPr lang="ar-SA" sz="6000" dirty="0">
                <a:effectLst>
                  <a:glow rad="228600">
                    <a:schemeClr val="accent6">
                      <a:satMod val="175000"/>
                      <a:alpha val="40000"/>
                    </a:schemeClr>
                  </a:glow>
                </a:effectLst>
                <a:latin typeface="Arabic Typesetting" panose="03020402040406030203" pitchFamily="66" charset="-78"/>
                <a:cs typeface="Arabic Typesetting" panose="03020402040406030203" pitchFamily="66" charset="-78"/>
              </a:rPr>
              <a:t>تميّز كذلك بجزالة اللفظ، وعمق المعاني الشعريّة، وخصوبة مخيّلته، وقدرته على الوصف الدقيق لكل ما يخطر بباله.</a:t>
            </a:r>
          </a:p>
        </p:txBody>
      </p:sp>
    </p:spTree>
    <p:extLst>
      <p:ext uri="{BB962C8B-B14F-4D97-AF65-F5344CB8AC3E}">
        <p14:creationId xmlns:p14="http://schemas.microsoft.com/office/powerpoint/2010/main" val="11122526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ln>
            <a:solidFill>
              <a:schemeClr val="bg1"/>
            </a:solidFill>
          </a:ln>
        </p:spPr>
        <p:style>
          <a:lnRef idx="2">
            <a:schemeClr val="accent1"/>
          </a:lnRef>
          <a:fillRef idx="1">
            <a:schemeClr val="lt1"/>
          </a:fillRef>
          <a:effectRef idx="0">
            <a:schemeClr val="accent1"/>
          </a:effectRef>
          <a:fontRef idx="minor">
            <a:schemeClr val="dk1"/>
          </a:fontRef>
        </p:style>
        <p:txBody>
          <a:bodyPr>
            <a:normAutofit/>
          </a:bodyPr>
          <a:lstStyle/>
          <a:p>
            <a:r>
              <a:rPr lang="ar-SA" sz="8000" b="1" i="1" dirty="0">
                <a:solidFill>
                  <a:srgbClr val="0000FF"/>
                </a:solidFill>
                <a:effectLst>
                  <a:glow rad="228600">
                    <a:schemeClr val="accent2">
                      <a:satMod val="175000"/>
                      <a:alpha val="40000"/>
                    </a:schemeClr>
                  </a:glow>
                </a:effectLst>
                <a:latin typeface="Arabic Typesetting" panose="03020402040406030203" pitchFamily="66" charset="-78"/>
                <a:cs typeface="Arabic Typesetting" panose="03020402040406030203" pitchFamily="66" charset="-78"/>
              </a:rPr>
              <a:t>خصائص شعر المتنبي والتجديد فيه</a:t>
            </a:r>
          </a:p>
        </p:txBody>
      </p:sp>
      <p:sp>
        <p:nvSpPr>
          <p:cNvPr id="3" name="عنصر نائب للمحتوى 2"/>
          <p:cNvSpPr>
            <a:spLocks noGrp="1"/>
          </p:cNvSpPr>
          <p:nvPr>
            <p:ph idx="1"/>
          </p:nvPr>
        </p:nvSpPr>
        <p:spPr>
          <a:xfrm>
            <a:off x="838200" y="1825624"/>
            <a:ext cx="10515600" cy="4684357"/>
          </a:xfrm>
        </p:spPr>
        <p:txBody>
          <a:bodyPr>
            <a:noAutofit/>
          </a:bodyPr>
          <a:lstStyle/>
          <a:p>
            <a:pPr algn="just">
              <a:buFont typeface="Wingdings" panose="05000000000000000000" pitchFamily="2" charset="2"/>
              <a:buChar char="ü"/>
            </a:pPr>
            <a:r>
              <a:rPr lang="ar-SA" sz="6000" dirty="0">
                <a:effectLst>
                  <a:glow rad="228600">
                    <a:schemeClr val="accent6">
                      <a:satMod val="175000"/>
                      <a:alpha val="40000"/>
                    </a:schemeClr>
                  </a:glow>
                </a:effectLst>
                <a:latin typeface="Arabic Typesetting" panose="03020402040406030203" pitchFamily="66" charset="-78"/>
                <a:cs typeface="Arabic Typesetting" panose="03020402040406030203" pitchFamily="66" charset="-78"/>
              </a:rPr>
              <a:t>يعتبر شعرُه سهلاً ممتنعاً، خالياً من التكلف والصناعة، رصيناً، ومنمقاً دون إجهاد وإغراق في الألفاظ، وهذا ما جعل منه بحقّ من أعاظم شعراء العرب على مرّ الزمان.</a:t>
            </a:r>
          </a:p>
        </p:txBody>
      </p:sp>
    </p:spTree>
    <p:extLst>
      <p:ext uri="{BB962C8B-B14F-4D97-AF65-F5344CB8AC3E}">
        <p14:creationId xmlns:p14="http://schemas.microsoft.com/office/powerpoint/2010/main" val="341127835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ln>
            <a:solidFill>
              <a:schemeClr val="bg1"/>
            </a:solidFill>
          </a:ln>
        </p:spPr>
        <p:style>
          <a:lnRef idx="2">
            <a:schemeClr val="accent1"/>
          </a:lnRef>
          <a:fillRef idx="1">
            <a:schemeClr val="lt1"/>
          </a:fillRef>
          <a:effectRef idx="0">
            <a:schemeClr val="accent1"/>
          </a:effectRef>
          <a:fontRef idx="minor">
            <a:schemeClr val="dk1"/>
          </a:fontRef>
        </p:style>
        <p:txBody>
          <a:bodyPr>
            <a:normAutofit/>
          </a:bodyPr>
          <a:lstStyle/>
          <a:p>
            <a:r>
              <a:rPr lang="ar-SA" sz="8000" b="1" i="1" dirty="0">
                <a:solidFill>
                  <a:srgbClr val="0000FF"/>
                </a:solidFill>
                <a:effectLst>
                  <a:glow rad="228600">
                    <a:schemeClr val="accent2">
                      <a:satMod val="175000"/>
                      <a:alpha val="40000"/>
                    </a:schemeClr>
                  </a:glow>
                </a:effectLst>
                <a:latin typeface="Arabic Typesetting" panose="03020402040406030203" pitchFamily="66" charset="-78"/>
                <a:cs typeface="Arabic Typesetting" panose="03020402040406030203" pitchFamily="66" charset="-78"/>
              </a:rPr>
              <a:t>خصائص شعر المتنبي والتجديد فيه</a:t>
            </a:r>
          </a:p>
        </p:txBody>
      </p:sp>
      <p:sp>
        <p:nvSpPr>
          <p:cNvPr id="3" name="عنصر نائب للمحتوى 2"/>
          <p:cNvSpPr>
            <a:spLocks noGrp="1"/>
          </p:cNvSpPr>
          <p:nvPr>
            <p:ph idx="1"/>
          </p:nvPr>
        </p:nvSpPr>
        <p:spPr>
          <a:xfrm>
            <a:off x="838200" y="1825624"/>
            <a:ext cx="10515600" cy="4684357"/>
          </a:xfrm>
        </p:spPr>
        <p:txBody>
          <a:bodyPr>
            <a:noAutofit/>
          </a:bodyPr>
          <a:lstStyle/>
          <a:p>
            <a:pPr algn="just">
              <a:buFont typeface="Wingdings" panose="05000000000000000000" pitchFamily="2" charset="2"/>
              <a:buChar char="ü"/>
            </a:pPr>
            <a:r>
              <a:rPr lang="ar-SA" sz="6600" dirty="0">
                <a:effectLst>
                  <a:glow rad="330200">
                    <a:schemeClr val="accent1">
                      <a:satMod val="175000"/>
                      <a:alpha val="40000"/>
                    </a:schemeClr>
                  </a:glow>
                </a:effectLst>
                <a:latin typeface="Arabic Typesetting" panose="03020402040406030203" pitchFamily="66" charset="-78"/>
                <a:cs typeface="Arabic Typesetting" panose="03020402040406030203" pitchFamily="66" charset="-78"/>
              </a:rPr>
              <a:t>من مظاهر التجديد في شعر المتنبي المزاوجة بين الأغراض، فنجد المتنبي ينتقل من الغرض الرئيسي للقصيدة إلى الفخر والحكمة، لذلك يعتبران غرضان ملازمان للمتنبي في أشعاره،</a:t>
            </a:r>
          </a:p>
        </p:txBody>
      </p:sp>
    </p:spTree>
    <p:extLst>
      <p:ext uri="{BB962C8B-B14F-4D97-AF65-F5344CB8AC3E}">
        <p14:creationId xmlns:p14="http://schemas.microsoft.com/office/powerpoint/2010/main" val="190087125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988326" y="3845304"/>
            <a:ext cx="3747447" cy="1325563"/>
          </a:xfrm>
        </p:spPr>
        <p:txBody>
          <a:bodyPr>
            <a:normAutofit/>
          </a:bodyPr>
          <a:lstStyle/>
          <a:p>
            <a:pPr algn="ctr"/>
            <a:r>
              <a:rPr lang="ar-SA" sz="6600" b="1" i="1" dirty="0">
                <a:solidFill>
                  <a:srgbClr val="0000FF"/>
                </a:solidFill>
                <a:effectLst>
                  <a:glow rad="228600">
                    <a:schemeClr val="accent2">
                      <a:satMod val="175000"/>
                      <a:alpha val="40000"/>
                    </a:schemeClr>
                  </a:glow>
                </a:effectLst>
                <a:latin typeface="Arabic Typesetting" panose="03020402040406030203" pitchFamily="66" charset="-78"/>
                <a:cs typeface="Arabic Typesetting" panose="03020402040406030203" pitchFamily="66" charset="-78"/>
              </a:rPr>
              <a:t>انتهى الدرس،،</a:t>
            </a:r>
          </a:p>
        </p:txBody>
      </p:sp>
    </p:spTree>
    <p:extLst>
      <p:ext uri="{BB962C8B-B14F-4D97-AF65-F5344CB8AC3E}">
        <p14:creationId xmlns:p14="http://schemas.microsoft.com/office/powerpoint/2010/main" val="2623075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صورة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4491" y="764498"/>
            <a:ext cx="10438152" cy="5251243"/>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Tree>
    <p:extLst>
      <p:ext uri="{BB962C8B-B14F-4D97-AF65-F5344CB8AC3E}">
        <p14:creationId xmlns:p14="http://schemas.microsoft.com/office/powerpoint/2010/main" val="20105140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ln>
            <a:solidFill>
              <a:schemeClr val="bg1"/>
            </a:solidFill>
          </a:ln>
        </p:spPr>
        <p:style>
          <a:lnRef idx="2">
            <a:schemeClr val="accent1"/>
          </a:lnRef>
          <a:fillRef idx="1">
            <a:schemeClr val="lt1"/>
          </a:fillRef>
          <a:effectRef idx="0">
            <a:schemeClr val="accent1"/>
          </a:effectRef>
          <a:fontRef idx="minor">
            <a:schemeClr val="dk1"/>
          </a:fontRef>
        </p:style>
        <p:txBody>
          <a:bodyPr>
            <a:normAutofit/>
          </a:bodyPr>
          <a:lstStyle/>
          <a:p>
            <a:r>
              <a:rPr lang="ar-SA" sz="8000" b="1" i="1" dirty="0">
                <a:solidFill>
                  <a:srgbClr val="0000FF"/>
                </a:solidFill>
                <a:effectLst>
                  <a:glow rad="228600">
                    <a:schemeClr val="accent2">
                      <a:satMod val="175000"/>
                      <a:alpha val="40000"/>
                    </a:schemeClr>
                  </a:glow>
                </a:effectLst>
                <a:latin typeface="Arabic Typesetting" panose="03020402040406030203" pitchFamily="66" charset="-78"/>
                <a:cs typeface="Arabic Typesetting" panose="03020402040406030203" pitchFamily="66" charset="-78"/>
              </a:rPr>
              <a:t>نسب أبي الطيب المتنبي</a:t>
            </a:r>
          </a:p>
        </p:txBody>
      </p:sp>
      <p:sp>
        <p:nvSpPr>
          <p:cNvPr id="3" name="عنصر نائب للمحتوى 2"/>
          <p:cNvSpPr>
            <a:spLocks noGrp="1"/>
          </p:cNvSpPr>
          <p:nvPr>
            <p:ph idx="1"/>
          </p:nvPr>
        </p:nvSpPr>
        <p:spPr>
          <a:xfrm>
            <a:off x="838200" y="1825624"/>
            <a:ext cx="10515600" cy="4684357"/>
          </a:xfrm>
        </p:spPr>
        <p:txBody>
          <a:bodyPr>
            <a:noAutofit/>
          </a:bodyPr>
          <a:lstStyle/>
          <a:p>
            <a:pPr marL="0" indent="0" algn="just">
              <a:buNone/>
            </a:pPr>
            <a:r>
              <a:rPr lang="ar-SA" sz="6000" dirty="0">
                <a:latin typeface="Arabic Typesetting" panose="03020402040406030203" pitchFamily="66" charset="-78"/>
                <a:cs typeface="Arabic Typesetting" panose="03020402040406030203" pitchFamily="66" charset="-78"/>
              </a:rPr>
              <a:t>هو الشاعر العربيّ أحمد بن الحسين بن مرّة بن عبد الجبّار الجعفيّ الكنديّ الكوفيّ، والده جعفيّ وأمه </a:t>
            </a:r>
            <a:r>
              <a:rPr lang="ar-SA" sz="6000" dirty="0" err="1">
                <a:latin typeface="Arabic Typesetting" panose="03020402040406030203" pitchFamily="66" charset="-78"/>
                <a:cs typeface="Arabic Typesetting" panose="03020402040406030203" pitchFamily="66" charset="-78"/>
              </a:rPr>
              <a:t>همدانيّة</a:t>
            </a:r>
            <a:r>
              <a:rPr lang="ar-SA" sz="6000" dirty="0">
                <a:latin typeface="Arabic Typesetting" panose="03020402040406030203" pitchFamily="66" charset="-78"/>
                <a:cs typeface="Arabic Typesetting" panose="03020402040406030203" pitchFamily="66" charset="-78"/>
              </a:rPr>
              <a:t>، ولد في كندة إحدى مناطق الكوفة في العراق سنة ثلاث وثلاثمئة من الهجرة.</a:t>
            </a:r>
          </a:p>
        </p:txBody>
      </p:sp>
    </p:spTree>
    <p:extLst>
      <p:ext uri="{BB962C8B-B14F-4D97-AF65-F5344CB8AC3E}">
        <p14:creationId xmlns:p14="http://schemas.microsoft.com/office/powerpoint/2010/main" val="39997093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ln>
            <a:solidFill>
              <a:schemeClr val="bg1"/>
            </a:solidFill>
          </a:ln>
        </p:spPr>
        <p:style>
          <a:lnRef idx="2">
            <a:schemeClr val="accent1"/>
          </a:lnRef>
          <a:fillRef idx="1">
            <a:schemeClr val="lt1"/>
          </a:fillRef>
          <a:effectRef idx="0">
            <a:schemeClr val="accent1"/>
          </a:effectRef>
          <a:fontRef idx="minor">
            <a:schemeClr val="dk1"/>
          </a:fontRef>
        </p:style>
        <p:txBody>
          <a:bodyPr>
            <a:normAutofit/>
          </a:bodyPr>
          <a:lstStyle/>
          <a:p>
            <a:r>
              <a:rPr lang="ar-SA" sz="8000" b="1" i="1" dirty="0">
                <a:solidFill>
                  <a:srgbClr val="0000FF"/>
                </a:solidFill>
                <a:effectLst>
                  <a:glow rad="228600">
                    <a:schemeClr val="accent2">
                      <a:satMod val="175000"/>
                      <a:alpha val="40000"/>
                    </a:schemeClr>
                  </a:glow>
                </a:effectLst>
                <a:latin typeface="Arabic Typesetting" panose="03020402040406030203" pitchFamily="66" charset="-78"/>
                <a:cs typeface="Arabic Typesetting" panose="03020402040406030203" pitchFamily="66" charset="-78"/>
              </a:rPr>
              <a:t>نسب أبي الطيب المتنبي</a:t>
            </a:r>
          </a:p>
        </p:txBody>
      </p:sp>
      <p:sp>
        <p:nvSpPr>
          <p:cNvPr id="3" name="عنصر نائب للمحتوى 2"/>
          <p:cNvSpPr>
            <a:spLocks noGrp="1"/>
          </p:cNvSpPr>
          <p:nvPr>
            <p:ph idx="1"/>
          </p:nvPr>
        </p:nvSpPr>
        <p:spPr>
          <a:xfrm>
            <a:off x="838200" y="1825624"/>
            <a:ext cx="10515600" cy="4684357"/>
          </a:xfrm>
        </p:spPr>
        <p:txBody>
          <a:bodyPr>
            <a:noAutofit/>
          </a:bodyPr>
          <a:lstStyle/>
          <a:p>
            <a:pPr marL="0" indent="0" algn="just">
              <a:buNone/>
            </a:pPr>
            <a:r>
              <a:rPr lang="ar-SA" sz="6000" dirty="0">
                <a:latin typeface="Arabic Typesetting" panose="03020402040406030203" pitchFamily="66" charset="-78"/>
                <a:cs typeface="Arabic Typesetting" panose="03020402040406030203" pitchFamily="66" charset="-78"/>
              </a:rPr>
              <a:t>نشأ المتنبي محباً للعلم والأدب وكان ذلك واضحاً من ملازمته للعلماء في مجالسهم، فكانَ غلاماً يتميز بالذكاء وقوّة الحفظ. وقد نظم أول قصائده وهو في العاشرة من عمره </a:t>
            </a:r>
            <a:r>
              <a:rPr lang="ar-SA" sz="6000" dirty="0" err="1">
                <a:latin typeface="Arabic Typesetting" panose="03020402040406030203" pitchFamily="66" charset="-78"/>
                <a:cs typeface="Arabic Typesetting" panose="03020402040406030203" pitchFamily="66" charset="-78"/>
              </a:rPr>
              <a:t>مثأثراً</a:t>
            </a:r>
            <a:r>
              <a:rPr lang="ar-SA" sz="6000" dirty="0">
                <a:latin typeface="Arabic Typesetting" panose="03020402040406030203" pitchFamily="66" charset="-78"/>
                <a:cs typeface="Arabic Typesetting" panose="03020402040406030203" pitchFamily="66" charset="-78"/>
              </a:rPr>
              <a:t> بقصائد الشعراء القدماء وبشعر المعاصرين له.</a:t>
            </a:r>
          </a:p>
          <a:p>
            <a:pPr marL="0" indent="0" algn="just">
              <a:buNone/>
            </a:pPr>
            <a:endParaRPr lang="ar-SA" sz="60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13846556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صورة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4439" y="779487"/>
            <a:ext cx="10448145" cy="5321508"/>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Tree>
    <p:extLst>
      <p:ext uri="{BB962C8B-B14F-4D97-AF65-F5344CB8AC3E}">
        <p14:creationId xmlns:p14="http://schemas.microsoft.com/office/powerpoint/2010/main" val="40706042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ln>
            <a:solidFill>
              <a:schemeClr val="bg1"/>
            </a:solidFill>
          </a:ln>
        </p:spPr>
        <p:style>
          <a:lnRef idx="2">
            <a:schemeClr val="accent1"/>
          </a:lnRef>
          <a:fillRef idx="1">
            <a:schemeClr val="lt1"/>
          </a:fillRef>
          <a:effectRef idx="0">
            <a:schemeClr val="accent1"/>
          </a:effectRef>
          <a:fontRef idx="minor">
            <a:schemeClr val="dk1"/>
          </a:fontRef>
        </p:style>
        <p:txBody>
          <a:bodyPr>
            <a:normAutofit/>
          </a:bodyPr>
          <a:lstStyle/>
          <a:p>
            <a:r>
              <a:rPr lang="ar-SA" sz="8000" b="1" i="1" dirty="0">
                <a:solidFill>
                  <a:srgbClr val="0000FF"/>
                </a:solidFill>
                <a:effectLst>
                  <a:glow rad="228600">
                    <a:schemeClr val="accent2">
                      <a:satMod val="175000"/>
                      <a:alpha val="40000"/>
                    </a:schemeClr>
                  </a:glow>
                </a:effectLst>
                <a:latin typeface="Arabic Typesetting" panose="03020402040406030203" pitchFamily="66" charset="-78"/>
                <a:cs typeface="Arabic Typesetting" panose="03020402040406030203" pitchFamily="66" charset="-78"/>
              </a:rPr>
              <a:t>حياة أبي الطيب المتنبي</a:t>
            </a:r>
          </a:p>
        </p:txBody>
      </p:sp>
      <p:sp>
        <p:nvSpPr>
          <p:cNvPr id="3" name="عنصر نائب للمحتوى 2"/>
          <p:cNvSpPr>
            <a:spLocks noGrp="1"/>
          </p:cNvSpPr>
          <p:nvPr>
            <p:ph idx="1"/>
          </p:nvPr>
        </p:nvSpPr>
        <p:spPr>
          <a:xfrm>
            <a:off x="838200" y="1825624"/>
            <a:ext cx="10515600" cy="4684357"/>
          </a:xfrm>
        </p:spPr>
        <p:txBody>
          <a:bodyPr>
            <a:noAutofit/>
          </a:bodyPr>
          <a:lstStyle/>
          <a:p>
            <a:pPr marL="0" indent="0" algn="just">
              <a:buNone/>
            </a:pPr>
            <a:r>
              <a:rPr lang="ar-SA" sz="6000" dirty="0">
                <a:latin typeface="Arabic Typesetting" panose="03020402040406030203" pitchFamily="66" charset="-78"/>
                <a:cs typeface="Arabic Typesetting" panose="03020402040406030203" pitchFamily="66" charset="-78"/>
              </a:rPr>
              <a:t>نشأ الشاعر أبو الطيب في مدينة الكوفة وتعلم في أكثر مدارسها تميّزاً، ثم انتقل إلى البادية العربية في سوريا (صحراء السماوة) مع أبيه ليقضي هناك سنتين من عمره كان لهما الأثر الكبير على فصاحته ولغته العربية القوية، التي ظهرت واضحة في أشعاره لاحقاً.</a:t>
            </a:r>
          </a:p>
        </p:txBody>
      </p:sp>
    </p:spTree>
    <p:extLst>
      <p:ext uri="{BB962C8B-B14F-4D97-AF65-F5344CB8AC3E}">
        <p14:creationId xmlns:p14="http://schemas.microsoft.com/office/powerpoint/2010/main" val="4022653868"/>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