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sldIdLst>
    <p:sldId id="265" r:id="rId2"/>
    <p:sldId id="273" r:id="rId3"/>
    <p:sldId id="274" r:id="rId4"/>
    <p:sldId id="275" r:id="rId5"/>
    <p:sldId id="258" r:id="rId6"/>
    <p:sldId id="259" r:id="rId7"/>
    <p:sldId id="260" r:id="rId8"/>
    <p:sldId id="267" r:id="rId9"/>
    <p:sldId id="266" r:id="rId10"/>
    <p:sldId id="272" r:id="rId11"/>
    <p:sldId id="276" r:id="rId12"/>
    <p:sldId id="277" r:id="rId13"/>
    <p:sldId id="278" r:id="rId14"/>
  </p:sldIdLst>
  <p:sldSz cx="9144000" cy="5143500" type="screen16x9"/>
  <p:notesSz cx="6858000" cy="9144000"/>
  <p:defaultTextStyle>
    <a:defPPr>
      <a:defRPr lang="ar-OM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نمط ذو نسُق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5" d="100"/>
          <a:sy n="75" d="100"/>
        </p:scale>
        <p:origin x="-1236" y="-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2CE2CB1-C355-4326-B28B-38901EF8AF34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OM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33A1371-3E65-4820-9BF6-5FCFB9929022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829553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20C3-E0E4-42F3-BEE2-0EA49E9562C2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1FDB-1F4A-41AD-851B-04378089F6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0113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20C3-E0E4-42F3-BEE2-0EA49E9562C2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1FDB-1F4A-41AD-851B-04378089F6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74370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20C3-E0E4-42F3-BEE2-0EA49E9562C2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1FDB-1F4A-41AD-851B-04378089F6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19758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20C3-E0E4-42F3-BEE2-0EA49E9562C2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1FDB-1F4A-41AD-851B-04378089F6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667220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20C3-E0E4-42F3-BEE2-0EA49E9562C2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1FDB-1F4A-41AD-851B-04378089F6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617080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20C3-E0E4-42F3-BEE2-0EA49E9562C2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1FDB-1F4A-41AD-851B-04378089F6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783693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20C3-E0E4-42F3-BEE2-0EA49E9562C2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1FDB-1F4A-41AD-851B-04378089F6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69158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20C3-E0E4-42F3-BEE2-0EA49E9562C2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1FDB-1F4A-41AD-851B-04378089F6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863167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OM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20C3-E0E4-42F3-BEE2-0EA49E9562C2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1FDB-1F4A-41AD-851B-04378089F6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2046107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20C3-E0E4-42F3-BEE2-0EA49E9562C2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1FDB-1F4A-41AD-851B-04378089F6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09198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920C3-E0E4-42F3-BEE2-0EA49E9562C2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1FDB-1F4A-41AD-851B-04378089F6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4197784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OM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OM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920C3-E0E4-42F3-BEE2-0EA49E9562C2}" type="datetimeFigureOut">
              <a:rPr lang="ar-OM" smtClean="0"/>
              <a:t>21/03/1441</a:t>
            </a:fld>
            <a:endParaRPr lang="ar-OM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OM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31FDB-1F4A-41AD-851B-04378089F66B}" type="slidenum">
              <a:rPr lang="ar-OM" smtClean="0"/>
              <a:t>‹#›</a:t>
            </a:fld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62657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OM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62000" y="2038350"/>
            <a:ext cx="7772400" cy="1102519"/>
          </a:xfrm>
        </p:spPr>
        <p:txBody>
          <a:bodyPr>
            <a:noAutofit/>
          </a:bodyPr>
          <a:lstStyle/>
          <a:p>
            <a:r>
              <a:rPr lang="ar-OM" sz="6000" b="1" dirty="0" smtClean="0"/>
              <a:t>مراجعة (المفعول المطلق )</a:t>
            </a:r>
            <a:endParaRPr lang="ar-OM" sz="60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438400" y="514350"/>
            <a:ext cx="5867400" cy="1219200"/>
          </a:xfrm>
        </p:spPr>
        <p:txBody>
          <a:bodyPr/>
          <a:lstStyle/>
          <a:p>
            <a:r>
              <a:rPr lang="ar-OM" b="1" dirty="0" smtClean="0">
                <a:solidFill>
                  <a:schemeClr val="accent4">
                    <a:lumMod val="75000"/>
                  </a:schemeClr>
                </a:solidFill>
              </a:rPr>
              <a:t>الدرس الخامس من دروس الأنشطة النحوية للصف التاسع الأساسي </a:t>
            </a:r>
            <a:endParaRPr lang="ar-OM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عنوان فرعي 2"/>
          <p:cNvSpPr txBox="1">
            <a:spLocks/>
          </p:cNvSpPr>
          <p:nvPr/>
        </p:nvSpPr>
        <p:spPr>
          <a:xfrm>
            <a:off x="762000" y="3562350"/>
            <a:ext cx="5867400" cy="8382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OM" b="1" dirty="0" smtClean="0">
                <a:solidFill>
                  <a:srgbClr val="C00000"/>
                </a:solidFill>
              </a:rPr>
              <a:t>إعداد معلمة اللغة العربية : أسماء </a:t>
            </a:r>
            <a:r>
              <a:rPr lang="ar-OM" b="1" dirty="0" err="1" smtClean="0">
                <a:solidFill>
                  <a:srgbClr val="C00000"/>
                </a:solidFill>
              </a:rPr>
              <a:t>القاسمية</a:t>
            </a:r>
            <a:r>
              <a:rPr lang="ar-OM" b="1" dirty="0" smtClean="0">
                <a:solidFill>
                  <a:srgbClr val="C00000"/>
                </a:solidFill>
              </a:rPr>
              <a:t> </a:t>
            </a:r>
            <a:endParaRPr lang="ar-OM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743167">
            <a:off x="7121849" y="192806"/>
            <a:ext cx="2338425" cy="857250"/>
          </a:xfrm>
        </p:spPr>
        <p:txBody>
          <a:bodyPr/>
          <a:lstStyle/>
          <a:p>
            <a:r>
              <a:rPr lang="ar-OM" b="1" u="sng" dirty="0" smtClean="0">
                <a:solidFill>
                  <a:srgbClr val="C00000"/>
                </a:solidFill>
              </a:rPr>
              <a:t>الأمثلة</a:t>
            </a:r>
            <a:r>
              <a:rPr lang="ar-OM" dirty="0" smtClean="0"/>
              <a:t> </a:t>
            </a:r>
            <a:endParaRPr lang="ar-OM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124200" y="209550"/>
            <a:ext cx="4495800" cy="1905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ar-OM" dirty="0" smtClean="0"/>
              <a:t>1/ شرب العطشان الماء شربا.</a:t>
            </a:r>
          </a:p>
          <a:p>
            <a:pPr marL="0" indent="0">
              <a:buNone/>
            </a:pPr>
            <a:r>
              <a:rPr lang="ar-OM" dirty="0" smtClean="0"/>
              <a:t>2/ تطورت البلاد تطورا سريعا .</a:t>
            </a:r>
          </a:p>
          <a:p>
            <a:pPr marL="0" indent="0">
              <a:buNone/>
            </a:pPr>
            <a:r>
              <a:rPr lang="ar-OM" dirty="0" smtClean="0"/>
              <a:t>3/ قاتل الجنود قتال الأسود . </a:t>
            </a:r>
          </a:p>
          <a:p>
            <a:pPr marL="0" indent="0">
              <a:buNone/>
            </a:pPr>
            <a:r>
              <a:rPr lang="ar-OM" dirty="0" smtClean="0"/>
              <a:t>4/ حج أبي حجتين . </a:t>
            </a:r>
          </a:p>
          <a:p>
            <a:pPr marL="0" indent="0">
              <a:buNone/>
            </a:pPr>
            <a:endParaRPr lang="ar-OM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641033"/>
              </p:ext>
            </p:extLst>
          </p:nvPr>
        </p:nvGraphicFramePr>
        <p:xfrm>
          <a:off x="1219200" y="2266950"/>
          <a:ext cx="7543800" cy="25908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18772"/>
                <a:gridCol w="3657600"/>
                <a:gridCol w="2467428"/>
              </a:tblGrid>
              <a:tr h="518160"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 smtClean="0"/>
                        <a:t>الفعل </a:t>
                      </a:r>
                      <a:endParaRPr lang="ar-OM" sz="28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 smtClean="0"/>
                        <a:t>المفعول المطلق  و إعرابه </a:t>
                      </a:r>
                      <a:endParaRPr lang="ar-OM" sz="28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OM" sz="2800" dirty="0" smtClean="0"/>
                        <a:t>نوعه</a:t>
                      </a:r>
                      <a:endParaRPr lang="ar-OM" sz="28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7427686" y="2724150"/>
            <a:ext cx="1259114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شرب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5696857" y="2724150"/>
            <a:ext cx="1778000" cy="5334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شربا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7" name="عنصر نائب للمحتوى 2"/>
          <p:cNvSpPr txBox="1">
            <a:spLocks/>
          </p:cNvSpPr>
          <p:nvPr/>
        </p:nvSpPr>
        <p:spPr>
          <a:xfrm>
            <a:off x="1371600" y="2724150"/>
            <a:ext cx="2286000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850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4000" b="1" dirty="0" smtClean="0">
                <a:cs typeface="Akhbar MT" pitchFamily="2" charset="-78"/>
              </a:rPr>
              <a:t>مؤكد للفعل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7474857" y="3257550"/>
            <a:ext cx="1288143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تطورت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5671457" y="3257550"/>
            <a:ext cx="1756229" cy="5334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تطورا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0" name="عنصر نائب للمحتوى 2"/>
          <p:cNvSpPr txBox="1">
            <a:spLocks/>
          </p:cNvSpPr>
          <p:nvPr/>
        </p:nvSpPr>
        <p:spPr>
          <a:xfrm>
            <a:off x="1447800" y="3257550"/>
            <a:ext cx="2286000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850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4000" b="1" dirty="0" smtClean="0">
                <a:cs typeface="Akhbar MT" pitchFamily="2" charset="-78"/>
              </a:rPr>
              <a:t>مبين لنوع الفعل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7427686" y="3867150"/>
            <a:ext cx="1259114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قاتل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>
          <a:xfrm>
            <a:off x="5696857" y="3867150"/>
            <a:ext cx="1569357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77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4600" b="1" dirty="0" smtClean="0">
                <a:cs typeface="Akhbar MT" pitchFamily="2" charset="-78"/>
              </a:rPr>
              <a:t>قتال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3" name="عنصر نائب للمحتوى 2"/>
          <p:cNvSpPr txBox="1">
            <a:spLocks/>
          </p:cNvSpPr>
          <p:nvPr/>
        </p:nvSpPr>
        <p:spPr>
          <a:xfrm>
            <a:off x="1371600" y="3867150"/>
            <a:ext cx="2286000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850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4000" b="1" dirty="0" smtClean="0">
                <a:cs typeface="Akhbar MT" pitchFamily="2" charset="-78"/>
              </a:rPr>
              <a:t>مبين لنوع الفعل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>
          <a:xfrm>
            <a:off x="7266215" y="4266292"/>
            <a:ext cx="1449614" cy="5334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4000" b="1" dirty="0" smtClean="0">
                <a:cs typeface="Akhbar MT" pitchFamily="2" charset="-78"/>
              </a:rPr>
              <a:t>حج</a:t>
            </a:r>
            <a:endParaRPr lang="ar-OM" b="1" dirty="0">
              <a:cs typeface="Akhbar MT" pitchFamily="2" charset="-78"/>
            </a:endParaRPr>
          </a:p>
        </p:txBody>
      </p:sp>
      <p:sp>
        <p:nvSpPr>
          <p:cNvPr id="15" name="عنصر نائب للمحتوى 2"/>
          <p:cNvSpPr txBox="1">
            <a:spLocks/>
          </p:cNvSpPr>
          <p:nvPr/>
        </p:nvSpPr>
        <p:spPr>
          <a:xfrm>
            <a:off x="5671458" y="4324350"/>
            <a:ext cx="1543957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550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6500" b="1" dirty="0" smtClean="0">
                <a:cs typeface="Akhbar MT" pitchFamily="2" charset="-78"/>
              </a:rPr>
              <a:t>حجتين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6" name="عنصر نائب للمحتوى 2"/>
          <p:cNvSpPr txBox="1">
            <a:spLocks/>
          </p:cNvSpPr>
          <p:nvPr/>
        </p:nvSpPr>
        <p:spPr>
          <a:xfrm>
            <a:off x="1371600" y="4324350"/>
            <a:ext cx="2286000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850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4000" b="1" dirty="0" smtClean="0">
                <a:cs typeface="Akhbar MT" pitchFamily="2" charset="-78"/>
              </a:rPr>
              <a:t>مبين للعدد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7" name="عنصر نائب للمحتوى 2"/>
          <p:cNvSpPr txBox="1">
            <a:spLocks/>
          </p:cNvSpPr>
          <p:nvPr/>
        </p:nvSpPr>
        <p:spPr>
          <a:xfrm>
            <a:off x="3795487" y="2876551"/>
            <a:ext cx="1767114" cy="19231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1">
            <a:normAutofit fontScale="77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4800" b="1" dirty="0" smtClean="0">
                <a:cs typeface="Akhbar MT" pitchFamily="2" charset="-78"/>
              </a:rPr>
              <a:t>مفعول مطلق منصوب و علامة نصبه الفتحة </a:t>
            </a:r>
            <a:endParaRPr lang="ar-OM" b="1" dirty="0">
              <a:cs typeface="Akhbar MT" pitchFamily="2" charset="-78"/>
            </a:endParaRPr>
          </a:p>
        </p:txBody>
      </p:sp>
      <p:sp>
        <p:nvSpPr>
          <p:cNvPr id="18" name="عنوان 1"/>
          <p:cNvSpPr txBox="1">
            <a:spLocks/>
          </p:cNvSpPr>
          <p:nvPr/>
        </p:nvSpPr>
        <p:spPr>
          <a:xfrm>
            <a:off x="152400" y="159372"/>
            <a:ext cx="3352800" cy="101301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OM" sz="2800" b="1" dirty="0" smtClean="0"/>
              <a:t>مصدر منصوب بفعل من لفظه. </a:t>
            </a:r>
            <a:endParaRPr lang="ar-OM" sz="3200" b="1" dirty="0"/>
          </a:p>
        </p:txBody>
      </p:sp>
      <p:sp>
        <p:nvSpPr>
          <p:cNvPr id="19" name="عنوان 1"/>
          <p:cNvSpPr txBox="1">
            <a:spLocks/>
          </p:cNvSpPr>
          <p:nvPr/>
        </p:nvSpPr>
        <p:spPr>
          <a:xfrm>
            <a:off x="152400" y="1104351"/>
            <a:ext cx="3352800" cy="1010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OM" sz="2800" b="1" dirty="0"/>
              <a:t>يأتي </a:t>
            </a:r>
            <a:r>
              <a:rPr lang="ar-OM" sz="2800" b="1" dirty="0" smtClean="0"/>
              <a:t>: مؤكد للفعل،  مبين للنوع ، مبين للعدد .</a:t>
            </a:r>
            <a:endParaRPr lang="ar-OM" sz="2800" b="1" dirty="0"/>
          </a:p>
        </p:txBody>
      </p:sp>
    </p:spTree>
    <p:extLst>
      <p:ext uri="{BB962C8B-B14F-4D97-AF65-F5344CB8AC3E}">
        <p14:creationId xmlns:p14="http://schemas.microsoft.com/office/powerpoint/2010/main" val="139527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828196">
            <a:off x="7334714" y="167703"/>
            <a:ext cx="2338425" cy="857250"/>
          </a:xfrm>
        </p:spPr>
        <p:txBody>
          <a:bodyPr/>
          <a:lstStyle/>
          <a:p>
            <a:r>
              <a:rPr lang="ar-OM" b="1" u="sng" dirty="0" smtClean="0">
                <a:solidFill>
                  <a:srgbClr val="C00000"/>
                </a:solidFill>
              </a:rPr>
              <a:t>الأمثلة</a:t>
            </a:r>
            <a:r>
              <a:rPr lang="ar-OM" dirty="0" smtClean="0"/>
              <a:t> </a:t>
            </a:r>
            <a:endParaRPr lang="ar-OM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42722" y="233272"/>
            <a:ext cx="5412014" cy="1905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ar-OM" dirty="0" smtClean="0"/>
              <a:t>1/ ركضت في السباق كل الركض  . </a:t>
            </a:r>
          </a:p>
          <a:p>
            <a:pPr marL="0" indent="0">
              <a:buNone/>
            </a:pPr>
            <a:r>
              <a:rPr lang="ar-OM" dirty="0" smtClean="0"/>
              <a:t>2/ تمهلت بعض التمهل في عبور الطريق. </a:t>
            </a:r>
          </a:p>
          <a:p>
            <a:pPr marL="0" indent="0">
              <a:buNone/>
            </a:pPr>
            <a:r>
              <a:rPr lang="ar-OM" dirty="0" smtClean="0"/>
              <a:t>3/  جُلد السارقُ عشرَ جلداتٍ . </a:t>
            </a:r>
          </a:p>
          <a:p>
            <a:pPr marL="0" indent="0">
              <a:buNone/>
            </a:pPr>
            <a:r>
              <a:rPr lang="ar-OM" dirty="0" smtClean="0"/>
              <a:t>4/ فرحت جذلا . </a:t>
            </a:r>
          </a:p>
          <a:p>
            <a:pPr marL="0" indent="0">
              <a:buNone/>
            </a:pPr>
            <a:endParaRPr lang="ar-OM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407537"/>
              </p:ext>
            </p:extLst>
          </p:nvPr>
        </p:nvGraphicFramePr>
        <p:xfrm>
          <a:off x="994228" y="2266950"/>
          <a:ext cx="7768772" cy="259080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222828"/>
                <a:gridCol w="4267200"/>
                <a:gridCol w="2278744"/>
              </a:tblGrid>
              <a:tr h="518160">
                <a:tc>
                  <a:txBody>
                    <a:bodyPr/>
                    <a:lstStyle/>
                    <a:p>
                      <a:pPr rtl="1"/>
                      <a:r>
                        <a:rPr lang="ar-OM" sz="2400" dirty="0" smtClean="0"/>
                        <a:t>الفعل </a:t>
                      </a:r>
                      <a:endParaRPr lang="ar-OM" sz="24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sz="2400" dirty="0" smtClean="0"/>
                        <a:t> النائب عن المفعول المطلق و نوعه </a:t>
                      </a:r>
                      <a:endParaRPr lang="ar-OM" sz="24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sz="2400" dirty="0" smtClean="0"/>
                        <a:t>إعرابه </a:t>
                      </a:r>
                      <a:endParaRPr lang="ar-OM" sz="24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7427686" y="2724150"/>
            <a:ext cx="1259114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ركضت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3429000" y="2724150"/>
            <a:ext cx="4045857" cy="5334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ar-OM" sz="3600" b="1" dirty="0" smtClean="0">
                <a:cs typeface="Akhbar MT" pitchFamily="2" charset="-78"/>
              </a:rPr>
              <a:t>كل </a:t>
            </a:r>
            <a:r>
              <a:rPr lang="ar-OM" sz="2800" b="1" dirty="0">
                <a:cs typeface="Akhbar MT" pitchFamily="2" charset="-78"/>
              </a:rPr>
              <a:t>( إذا أضيفت إلى المصدر ) </a:t>
            </a: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7474857" y="3257550"/>
            <a:ext cx="1288143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تمهلت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3429000" y="3257550"/>
            <a:ext cx="3998687" cy="5334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بعض </a:t>
            </a:r>
            <a:r>
              <a:rPr lang="ar-OM" sz="2800" b="1" dirty="0">
                <a:cs typeface="Akhbar MT" pitchFamily="2" charset="-78"/>
              </a:rPr>
              <a:t>( إذا أضيفت إلى المصدر ) </a:t>
            </a: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7427686" y="3867150"/>
            <a:ext cx="1259114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جلد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>
          <a:xfrm>
            <a:off x="4648201" y="3867150"/>
            <a:ext cx="2618014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77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4600" b="1" dirty="0" smtClean="0">
                <a:cs typeface="Akhbar MT" pitchFamily="2" charset="-78"/>
              </a:rPr>
              <a:t>ثمانين   ( العدد )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>
          <a:xfrm>
            <a:off x="7389586" y="4248150"/>
            <a:ext cx="1449614" cy="5334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4000" b="1" dirty="0" smtClean="0">
                <a:cs typeface="Akhbar MT" pitchFamily="2" charset="-78"/>
              </a:rPr>
              <a:t>فرح</a:t>
            </a:r>
            <a:endParaRPr lang="ar-OM" b="1" dirty="0">
              <a:cs typeface="Akhbar MT" pitchFamily="2" charset="-78"/>
            </a:endParaRPr>
          </a:p>
        </p:txBody>
      </p:sp>
      <p:sp>
        <p:nvSpPr>
          <p:cNvPr id="15" name="عنصر نائب للمحتوى 2"/>
          <p:cNvSpPr txBox="1">
            <a:spLocks/>
          </p:cNvSpPr>
          <p:nvPr/>
        </p:nvSpPr>
        <p:spPr>
          <a:xfrm>
            <a:off x="4191001" y="4376056"/>
            <a:ext cx="3049814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550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6500" b="1" dirty="0" smtClean="0">
                <a:cs typeface="Akhbar MT" pitchFamily="2" charset="-78"/>
              </a:rPr>
              <a:t>جذلا  ( المرادف ) 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7" name="عنصر نائب للمحتوى 2"/>
          <p:cNvSpPr txBox="1">
            <a:spLocks/>
          </p:cNvSpPr>
          <p:nvPr/>
        </p:nvSpPr>
        <p:spPr>
          <a:xfrm>
            <a:off x="1066800" y="2876550"/>
            <a:ext cx="2133600" cy="19231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1">
            <a:normAutofit fontScale="700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4800" b="1" dirty="0" smtClean="0">
                <a:cs typeface="Akhbar MT" pitchFamily="2" charset="-78"/>
              </a:rPr>
              <a:t>نائب عن المفعول المطلق منصوب و علامة نصبه الفتحة </a:t>
            </a:r>
            <a:endParaRPr lang="ar-OM" b="1" dirty="0">
              <a:cs typeface="Akhbar MT" pitchFamily="2" charset="-78"/>
            </a:endParaRPr>
          </a:p>
        </p:txBody>
      </p:sp>
      <p:sp>
        <p:nvSpPr>
          <p:cNvPr id="19" name="عنوان 1"/>
          <p:cNvSpPr txBox="1">
            <a:spLocks/>
          </p:cNvSpPr>
          <p:nvPr/>
        </p:nvSpPr>
        <p:spPr>
          <a:xfrm>
            <a:off x="152400" y="133350"/>
            <a:ext cx="2590800" cy="200492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OM" sz="2200" b="1" dirty="0" smtClean="0"/>
              <a:t>ينوب عن المفعول المطلق: </a:t>
            </a:r>
          </a:p>
          <a:p>
            <a:pPr algn="r"/>
            <a:r>
              <a:rPr lang="ar-OM" sz="2200" b="1" dirty="0" smtClean="0"/>
              <a:t>1/ كل ، بعض إذا أضيفتا إلى المصدر . </a:t>
            </a:r>
          </a:p>
          <a:p>
            <a:pPr algn="r"/>
            <a:r>
              <a:rPr lang="ar-OM" sz="2200" b="1" dirty="0" smtClean="0"/>
              <a:t>2/ العدد . </a:t>
            </a:r>
          </a:p>
          <a:p>
            <a:pPr algn="r"/>
            <a:r>
              <a:rPr lang="ar-OM" sz="2200" b="1" dirty="0" smtClean="0"/>
              <a:t>3/ المرادف </a:t>
            </a:r>
            <a:endParaRPr lang="ar-OM" sz="2200" b="1" dirty="0"/>
          </a:p>
        </p:txBody>
      </p:sp>
    </p:spTree>
    <p:extLst>
      <p:ext uri="{BB962C8B-B14F-4D97-AF65-F5344CB8AC3E}">
        <p14:creationId xmlns:p14="http://schemas.microsoft.com/office/powerpoint/2010/main" val="103713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  <p:bldP spid="14" grpId="0"/>
      <p:bldP spid="15" grpId="0"/>
      <p:bldP spid="17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rot="318302">
            <a:off x="6770952" y="180519"/>
            <a:ext cx="2338425" cy="857250"/>
          </a:xfrm>
        </p:spPr>
        <p:txBody>
          <a:bodyPr/>
          <a:lstStyle/>
          <a:p>
            <a:r>
              <a:rPr lang="ar-OM" b="1" u="sng" dirty="0" smtClean="0">
                <a:solidFill>
                  <a:srgbClr val="C00000"/>
                </a:solidFill>
              </a:rPr>
              <a:t>الأمثلة</a:t>
            </a:r>
            <a:r>
              <a:rPr lang="ar-OM" dirty="0" smtClean="0"/>
              <a:t> </a:t>
            </a:r>
            <a:endParaRPr lang="ar-OM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09800" y="209550"/>
            <a:ext cx="4495800" cy="1905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ar-OM" dirty="0" smtClean="0"/>
              <a:t>1/ سعيا مشكورا .</a:t>
            </a:r>
          </a:p>
          <a:p>
            <a:pPr marL="0" indent="0">
              <a:buNone/>
            </a:pPr>
            <a:r>
              <a:rPr lang="ar-OM" dirty="0" smtClean="0"/>
              <a:t>2/ سأسعى فإما نجاحا و إما إخفاقا . </a:t>
            </a:r>
          </a:p>
          <a:p>
            <a:pPr marL="0" indent="0">
              <a:buNone/>
            </a:pPr>
            <a:r>
              <a:rPr lang="ar-OM" dirty="0" smtClean="0"/>
              <a:t>3/ هذا منزلي حقا. </a:t>
            </a:r>
          </a:p>
          <a:p>
            <a:pPr marL="0" indent="0">
              <a:buNone/>
            </a:pPr>
            <a:r>
              <a:rPr lang="ar-OM" dirty="0" smtClean="0"/>
              <a:t>4/ ألعبا و قد نجح رفاقك ؟  </a:t>
            </a:r>
          </a:p>
          <a:p>
            <a:pPr marL="0" indent="0">
              <a:buNone/>
            </a:pPr>
            <a:endParaRPr lang="ar-OM" dirty="0"/>
          </a:p>
        </p:txBody>
      </p:sp>
      <p:graphicFrame>
        <p:nvGraphicFramePr>
          <p:cNvPr id="4" name="جدول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032905"/>
              </p:ext>
            </p:extLst>
          </p:nvPr>
        </p:nvGraphicFramePr>
        <p:xfrm>
          <a:off x="3048000" y="2266950"/>
          <a:ext cx="5715000" cy="256032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902858"/>
                <a:gridCol w="2812142"/>
              </a:tblGrid>
              <a:tr h="518160">
                <a:tc>
                  <a:txBody>
                    <a:bodyPr/>
                    <a:lstStyle/>
                    <a:p>
                      <a:pPr rtl="1"/>
                      <a:r>
                        <a:rPr lang="ar-OM" sz="2800" b="1" dirty="0" smtClean="0"/>
                        <a:t>المصدر</a:t>
                      </a:r>
                      <a:r>
                        <a:rPr lang="ar-OM" sz="2800" b="1" baseline="0" dirty="0" smtClean="0"/>
                        <a:t> النائب عن فعله</a:t>
                      </a:r>
                      <a:endParaRPr lang="ar-OM" sz="2800" b="1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ar-OM" sz="2800" b="1" dirty="0" smtClean="0"/>
                        <a:t>تقدير الفعل المحذوف</a:t>
                      </a:r>
                      <a:endParaRPr lang="ar-OM" sz="2800" b="1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rtl="1"/>
                      <a:endParaRPr lang="ar-OM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OM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عنصر نائب للمحتوى 2"/>
          <p:cNvSpPr txBox="1">
            <a:spLocks/>
          </p:cNvSpPr>
          <p:nvPr/>
        </p:nvSpPr>
        <p:spPr>
          <a:xfrm>
            <a:off x="6885214" y="2724150"/>
            <a:ext cx="1259114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سعيا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3798207" y="2724150"/>
            <a:ext cx="1778000" cy="5334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تسعى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8" name="عنصر نائب للمحتوى 2"/>
          <p:cNvSpPr txBox="1">
            <a:spLocks/>
          </p:cNvSpPr>
          <p:nvPr/>
        </p:nvSpPr>
        <p:spPr>
          <a:xfrm>
            <a:off x="7474857" y="3333750"/>
            <a:ext cx="1288143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نجاحا 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9" name="عنصر نائب للمحتوى 2"/>
          <p:cNvSpPr txBox="1">
            <a:spLocks/>
          </p:cNvSpPr>
          <p:nvPr/>
        </p:nvSpPr>
        <p:spPr>
          <a:xfrm>
            <a:off x="4415971" y="3257550"/>
            <a:ext cx="1756229" cy="5334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أنجح 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1" name="عنصر نائب للمحتوى 2"/>
          <p:cNvSpPr txBox="1">
            <a:spLocks/>
          </p:cNvSpPr>
          <p:nvPr/>
        </p:nvSpPr>
        <p:spPr>
          <a:xfrm>
            <a:off x="7427686" y="3867150"/>
            <a:ext cx="1259114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حقا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2" name="عنصر نائب للمحتوى 2"/>
          <p:cNvSpPr txBox="1">
            <a:spLocks/>
          </p:cNvSpPr>
          <p:nvPr/>
        </p:nvSpPr>
        <p:spPr>
          <a:xfrm>
            <a:off x="3684815" y="3823607"/>
            <a:ext cx="1932214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77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4600" b="1" dirty="0" smtClean="0">
                <a:cs typeface="Akhbar MT" pitchFamily="2" charset="-78"/>
              </a:rPr>
              <a:t>حقّ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4" name="عنصر نائب للمحتوى 2"/>
          <p:cNvSpPr txBox="1">
            <a:spLocks/>
          </p:cNvSpPr>
          <p:nvPr/>
        </p:nvSpPr>
        <p:spPr>
          <a:xfrm>
            <a:off x="6543223" y="4266292"/>
            <a:ext cx="1449614" cy="5334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4000" b="1" dirty="0" smtClean="0">
                <a:cs typeface="Akhbar MT" pitchFamily="2" charset="-78"/>
              </a:rPr>
              <a:t>لعبا</a:t>
            </a:r>
            <a:endParaRPr lang="ar-OM" b="1" dirty="0">
              <a:cs typeface="Akhbar MT" pitchFamily="2" charset="-78"/>
            </a:endParaRPr>
          </a:p>
        </p:txBody>
      </p:sp>
      <p:sp>
        <p:nvSpPr>
          <p:cNvPr id="15" name="عنصر نائب للمحتوى 2"/>
          <p:cNvSpPr txBox="1">
            <a:spLocks/>
          </p:cNvSpPr>
          <p:nvPr/>
        </p:nvSpPr>
        <p:spPr>
          <a:xfrm>
            <a:off x="3809091" y="4316186"/>
            <a:ext cx="1543957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550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6500" b="1" dirty="0" smtClean="0">
                <a:cs typeface="Akhbar MT" pitchFamily="2" charset="-78"/>
              </a:rPr>
              <a:t>تلعب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8" name="عنصر نائب للمحتوى 2"/>
          <p:cNvSpPr txBox="1">
            <a:spLocks/>
          </p:cNvSpPr>
          <p:nvPr/>
        </p:nvSpPr>
        <p:spPr>
          <a:xfrm>
            <a:off x="6186714" y="3333750"/>
            <a:ext cx="1288143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إخفاقا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19" name="عنصر نائب للمحتوى 2"/>
          <p:cNvSpPr txBox="1">
            <a:spLocks/>
          </p:cNvSpPr>
          <p:nvPr/>
        </p:nvSpPr>
        <p:spPr>
          <a:xfrm>
            <a:off x="3326493" y="3333750"/>
            <a:ext cx="1288143" cy="53340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ar-OM" sz="3600" b="1" dirty="0" smtClean="0">
                <a:cs typeface="Akhbar MT" pitchFamily="2" charset="-78"/>
              </a:rPr>
              <a:t>أخفق</a:t>
            </a:r>
            <a:endParaRPr lang="ar-OM" sz="2800" b="1" dirty="0">
              <a:cs typeface="Akhbar MT" pitchFamily="2" charset="-78"/>
            </a:endParaRPr>
          </a:p>
        </p:txBody>
      </p:sp>
      <p:sp>
        <p:nvSpPr>
          <p:cNvPr id="20" name="عنوان 1"/>
          <p:cNvSpPr txBox="1">
            <a:spLocks/>
          </p:cNvSpPr>
          <p:nvPr/>
        </p:nvSpPr>
        <p:spPr>
          <a:xfrm>
            <a:off x="228600" y="361950"/>
            <a:ext cx="2025580" cy="16738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OM" sz="2400" b="1" dirty="0" smtClean="0"/>
              <a:t>قد يحذف الفعل الناصب للمفعول المطلق  أحيانا </a:t>
            </a:r>
            <a:endParaRPr lang="ar-OM" sz="2400" b="1" dirty="0"/>
          </a:p>
        </p:txBody>
      </p:sp>
    </p:spTree>
    <p:extLst>
      <p:ext uri="{BB962C8B-B14F-4D97-AF65-F5344CB8AC3E}">
        <p14:creationId xmlns:p14="http://schemas.microsoft.com/office/powerpoint/2010/main" val="103713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  <p:bldP spid="14" grpId="0"/>
      <p:bldP spid="15" grpId="0"/>
      <p:bldP spid="18" grpId="0"/>
      <p:bldP spid="19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04800" y="285751"/>
            <a:ext cx="8534400" cy="14573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dirty="0" smtClean="0"/>
              <a:t>نوع المفعول المطلق في الجملة الآتية :</a:t>
            </a:r>
          </a:p>
          <a:p>
            <a:pPr algn="ctr"/>
            <a:r>
              <a:rPr lang="ar-OM" sz="4000" dirty="0" smtClean="0"/>
              <a:t>(أكل الضيف أكل الجوعان).</a:t>
            </a:r>
            <a:endParaRPr lang="ar-OM" sz="40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613728" y="3988707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مبين للعدد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572000" y="2988582"/>
            <a:ext cx="4189186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مبين لنوع الفعل 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535714" y="19621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مؤكد للفعل 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89643" y="2333624"/>
            <a:ext cx="3276600" cy="165508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صحيحة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89643" y="2333625"/>
            <a:ext cx="3276600" cy="165508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خاطئة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9" name="سهم إلى اليسار 8">
            <a:hlinkClick r:id="" action="ppaction://hlinkshowjump?jump=nextslide"/>
          </p:cNvPr>
          <p:cNvSpPr/>
          <p:nvPr/>
        </p:nvSpPr>
        <p:spPr>
          <a:xfrm>
            <a:off x="1353457" y="4360182"/>
            <a:ext cx="874486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5616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04800" y="285751"/>
            <a:ext cx="8534400" cy="14573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dirty="0" smtClean="0"/>
              <a:t>نوع المفعول المطلق في الجملة الآتية :</a:t>
            </a:r>
          </a:p>
          <a:p>
            <a:pPr algn="ctr"/>
            <a:r>
              <a:rPr lang="ar-OM" sz="4000" dirty="0" smtClean="0"/>
              <a:t>(ضرب الجندي العدو ضربا ).</a:t>
            </a:r>
            <a:endParaRPr lang="ar-OM" sz="40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499428" y="3966482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مبين للعدد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535714" y="1973943"/>
            <a:ext cx="4189186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مؤكد للفعل 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499428" y="29527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مبين لنوع الفعل 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89643" y="2333624"/>
            <a:ext cx="3276600" cy="165508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صحيحة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89643" y="2333625"/>
            <a:ext cx="3276600" cy="165508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خاطئة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9" name="سهم إلى اليسار 8">
            <a:hlinkClick r:id="" action="ppaction://hlinkshowjump?jump=nextslide"/>
          </p:cNvPr>
          <p:cNvSpPr/>
          <p:nvPr/>
        </p:nvSpPr>
        <p:spPr>
          <a:xfrm>
            <a:off x="1353457" y="4360182"/>
            <a:ext cx="874486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3222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04800" y="285751"/>
            <a:ext cx="8534400" cy="14573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dirty="0" smtClean="0"/>
              <a:t>نوع المفعول المطلق في الجملة الآتية :</a:t>
            </a:r>
          </a:p>
          <a:p>
            <a:pPr algn="ctr"/>
            <a:r>
              <a:rPr lang="ar-OM" sz="4000" dirty="0" smtClean="0"/>
              <a:t>(أشرف المدير على الامتحان إشرافا).</a:t>
            </a:r>
            <a:endParaRPr lang="ar-OM" sz="40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535714" y="29527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مبين لنوع الفعل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535714" y="3960132"/>
            <a:ext cx="4189186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مؤكد للفعل 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535714" y="19621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مبين للعدد 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89643" y="2333624"/>
            <a:ext cx="3276600" cy="165508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صحيحة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89643" y="2333625"/>
            <a:ext cx="3276600" cy="165508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خاطئة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9" name="سهم إلى اليسار 8">
            <a:hlinkClick r:id="" action="ppaction://hlinkshowjump?jump=nextslide"/>
          </p:cNvPr>
          <p:cNvSpPr/>
          <p:nvPr/>
        </p:nvSpPr>
        <p:spPr>
          <a:xfrm>
            <a:off x="1353457" y="4360182"/>
            <a:ext cx="874486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32221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04800" y="133350"/>
            <a:ext cx="8534400" cy="17525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dirty="0" smtClean="0"/>
              <a:t>الكلمة التي تعرب نائب عن المفعول المطلق في الجملة الآتية :( يدور عقرب الساعة ستين دورة في الساعة ).</a:t>
            </a:r>
            <a:endParaRPr lang="ar-OM" sz="40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613728" y="3988707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الساعة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572000" y="2988582"/>
            <a:ext cx="4189186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ستين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535714" y="19621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دورة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89643" y="2333624"/>
            <a:ext cx="3276600" cy="165508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صحيحة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89643" y="2333625"/>
            <a:ext cx="3276600" cy="165508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خاطئة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9" name="سهم إلى اليسار 8">
            <a:hlinkClick r:id="" action="ppaction://hlinkshowjump?jump=nextslide"/>
          </p:cNvPr>
          <p:cNvSpPr/>
          <p:nvPr/>
        </p:nvSpPr>
        <p:spPr>
          <a:xfrm>
            <a:off x="1353457" y="4360182"/>
            <a:ext cx="874486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39589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04800" y="285751"/>
            <a:ext cx="8534400" cy="14573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dirty="0" smtClean="0"/>
              <a:t>المصدر الذي يعرب مفعولا مطلقا في الجملة الآتية :(أكسلا و قد نجح رفاقك ).</a:t>
            </a:r>
            <a:endParaRPr lang="ar-OM" sz="40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535714" y="29527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نجح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535714" y="3960132"/>
            <a:ext cx="4189186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كسلا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535714" y="19621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رفاقك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89643" y="2333624"/>
            <a:ext cx="3276600" cy="165508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صحيحة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89643" y="2333625"/>
            <a:ext cx="3276600" cy="165508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خاطئة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9" name="سهم إلى اليسار 8">
            <a:hlinkClick r:id="" action="ppaction://hlinkshowjump?jump=nextslide"/>
          </p:cNvPr>
          <p:cNvSpPr/>
          <p:nvPr/>
        </p:nvSpPr>
        <p:spPr>
          <a:xfrm>
            <a:off x="1353457" y="4360182"/>
            <a:ext cx="874486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65508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04800" y="285751"/>
            <a:ext cx="8534400" cy="14573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dirty="0" smtClean="0"/>
              <a:t>الذي ناب عن المفعول المطلق  في الجملة الآتية </a:t>
            </a:r>
            <a:r>
              <a:rPr lang="ar-OM" sz="4000" dirty="0" smtClean="0"/>
              <a:t>:(أفتخر بك كل الافتخار ).</a:t>
            </a:r>
            <a:endParaRPr lang="ar-OM" sz="40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535714" y="29527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الاحترام 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535714" y="3960132"/>
            <a:ext cx="4189186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كل 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535714" y="19621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الكاف 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89643" y="2333624"/>
            <a:ext cx="3276600" cy="165508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صحيحة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89643" y="2333625"/>
            <a:ext cx="3276600" cy="165508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خاطئة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9" name="سهم إلى اليسار 8">
            <a:hlinkClick r:id="" action="ppaction://hlinkshowjump?jump=nextslide"/>
          </p:cNvPr>
          <p:cNvSpPr/>
          <p:nvPr/>
        </p:nvSpPr>
        <p:spPr>
          <a:xfrm>
            <a:off x="1353457" y="4360182"/>
            <a:ext cx="874486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70751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152400" y="285750"/>
            <a:ext cx="8839200" cy="16001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dirty="0" smtClean="0"/>
              <a:t>الكلمة التي تعرب </a:t>
            </a:r>
            <a:r>
              <a:rPr lang="ar-OM" sz="4000" dirty="0" smtClean="0"/>
              <a:t>نائبا عن المفعول المطلق في </a:t>
            </a:r>
            <a:r>
              <a:rPr lang="ar-OM" sz="4000" dirty="0" smtClean="0"/>
              <a:t>الجملة الآتية </a:t>
            </a:r>
            <a:r>
              <a:rPr lang="ar-OM" sz="4000" dirty="0" smtClean="0"/>
              <a:t>:(</a:t>
            </a:r>
            <a:r>
              <a:rPr lang="ar-OM" sz="4000" dirty="0" smtClean="0"/>
              <a:t>زرتك في العام الماضي خمسَ زيارات).</a:t>
            </a:r>
            <a:endParaRPr lang="ar-OM" sz="40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613728" y="3988707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زيارات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572000" y="2988582"/>
            <a:ext cx="4189186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خمس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535714" y="19621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زرتك 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89643" y="2333624"/>
            <a:ext cx="3276600" cy="165508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صحيحة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89643" y="2333625"/>
            <a:ext cx="3276600" cy="165508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خاطئة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9" name="سهم إلى اليسار 8">
            <a:hlinkClick r:id="" action="ppaction://hlinkshowjump?jump=nextslide"/>
          </p:cNvPr>
          <p:cNvSpPr/>
          <p:nvPr/>
        </p:nvSpPr>
        <p:spPr>
          <a:xfrm>
            <a:off x="1353457" y="4360182"/>
            <a:ext cx="874486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93846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154214" y="352426"/>
            <a:ext cx="8761186" cy="14573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dirty="0" smtClean="0"/>
              <a:t>الكلمة التي تعرب </a:t>
            </a:r>
            <a:r>
              <a:rPr lang="ar-OM" sz="4000" dirty="0" smtClean="0"/>
              <a:t>نائبا عن المفعول المطلق في </a:t>
            </a:r>
            <a:r>
              <a:rPr lang="ar-OM" sz="4000" dirty="0" smtClean="0"/>
              <a:t>الجملة الآتية </a:t>
            </a:r>
            <a:r>
              <a:rPr lang="ar-OM" sz="4000" dirty="0" smtClean="0"/>
              <a:t>:(ساعدت صديقتي بعض المساعدة ).</a:t>
            </a:r>
            <a:endParaRPr lang="ar-OM" sz="40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535714" y="29527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المساعدة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535714" y="3960132"/>
            <a:ext cx="4189186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بعض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535714" y="19621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صديقتي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89643" y="2333624"/>
            <a:ext cx="3276600" cy="165508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صحيحة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89643" y="2333625"/>
            <a:ext cx="3276600" cy="165508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خاطئة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9" name="سهم إلى اليسار 8">
            <a:hlinkClick r:id="" action="ppaction://hlinkshowjump?jump=nextslide"/>
          </p:cNvPr>
          <p:cNvSpPr/>
          <p:nvPr/>
        </p:nvSpPr>
        <p:spPr>
          <a:xfrm>
            <a:off x="1353457" y="4360182"/>
            <a:ext cx="874486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328171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مستدير الزوايا 2"/>
          <p:cNvSpPr/>
          <p:nvPr/>
        </p:nvSpPr>
        <p:spPr>
          <a:xfrm>
            <a:off x="304800" y="285751"/>
            <a:ext cx="8534400" cy="14573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000" dirty="0" smtClean="0"/>
              <a:t>نوع الكلمة التي نابت عن المفعول المطلق في </a:t>
            </a:r>
            <a:r>
              <a:rPr lang="ar-OM" sz="4000" dirty="0" smtClean="0"/>
              <a:t>الجملة الآتية </a:t>
            </a:r>
            <a:r>
              <a:rPr lang="ar-OM" sz="4000" dirty="0" smtClean="0"/>
              <a:t>:(سرت مشيا في </a:t>
            </a:r>
            <a:r>
              <a:rPr lang="ar-OM" sz="4000" dirty="0" smtClean="0"/>
              <a:t>ساحة الطابور ).</a:t>
            </a:r>
            <a:endParaRPr lang="ar-OM" sz="4000" dirty="0"/>
          </a:p>
        </p:txBody>
      </p:sp>
      <p:sp>
        <p:nvSpPr>
          <p:cNvPr id="4" name="مستطيل مستدير الزوايا 3"/>
          <p:cNvSpPr/>
          <p:nvPr/>
        </p:nvSpPr>
        <p:spPr>
          <a:xfrm>
            <a:off x="4535714" y="29527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كلمة بعض 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4535714" y="3960132"/>
            <a:ext cx="4189186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المرادف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535714" y="1962150"/>
            <a:ext cx="4225472" cy="7429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4400" dirty="0" smtClean="0">
                <a:solidFill>
                  <a:schemeClr val="tx1"/>
                </a:solidFill>
              </a:rPr>
              <a:t>العدد </a:t>
            </a:r>
            <a:endParaRPr lang="ar-OM" sz="4400" dirty="0">
              <a:solidFill>
                <a:schemeClr val="tx1"/>
              </a:solidFill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589643" y="2333624"/>
            <a:ext cx="3276600" cy="1655083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صحيحة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589643" y="2333625"/>
            <a:ext cx="3276600" cy="165508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OM" sz="5400" dirty="0" smtClean="0">
                <a:solidFill>
                  <a:schemeClr val="tx1"/>
                </a:solidFill>
              </a:rPr>
              <a:t>الإجابة خاطئة</a:t>
            </a:r>
            <a:endParaRPr lang="ar-OM" sz="5400" dirty="0">
              <a:solidFill>
                <a:schemeClr val="tx1"/>
              </a:solidFill>
            </a:endParaRPr>
          </a:p>
        </p:txBody>
      </p:sp>
      <p:sp>
        <p:nvSpPr>
          <p:cNvPr id="9" name="سهم إلى اليسار 8">
            <a:hlinkClick r:id="" action="ppaction://hlinkshowjump?jump=nextslide"/>
          </p:cNvPr>
          <p:cNvSpPr/>
          <p:nvPr/>
        </p:nvSpPr>
        <p:spPr>
          <a:xfrm>
            <a:off x="1353457" y="4360182"/>
            <a:ext cx="874486" cy="685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</p:spTree>
    <p:extLst>
      <p:ext uri="{BB962C8B-B14F-4D97-AF65-F5344CB8AC3E}">
        <p14:creationId xmlns:p14="http://schemas.microsoft.com/office/powerpoint/2010/main" val="186953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461</Words>
  <Application>Microsoft Office PowerPoint</Application>
  <PresentationFormat>عرض على الشاشة (9:16)‏</PresentationFormat>
  <Paragraphs>122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نسق Office</vt:lpstr>
      <vt:lpstr>مراجعة (المفعول المطلق )</vt:lpstr>
      <vt:lpstr>الأمثلة </vt:lpstr>
      <vt:lpstr>الأمثلة </vt:lpstr>
      <vt:lpstr>الأمثلة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user</dc:creator>
  <cp:lastModifiedBy>user</cp:lastModifiedBy>
  <cp:revision>54</cp:revision>
  <dcterms:created xsi:type="dcterms:W3CDTF">2019-11-12T14:24:16Z</dcterms:created>
  <dcterms:modified xsi:type="dcterms:W3CDTF">2019-11-18T04:19:04Z</dcterms:modified>
</cp:coreProperties>
</file>