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70" r:id="rId12"/>
    <p:sldId id="264" r:id="rId13"/>
    <p:sldId id="271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rtl="1"/>
            <a:r>
              <a:rPr lang="ar-OM" b="1" dirty="0" smtClean="0">
                <a:solidFill>
                  <a:srgbClr val="FF0000"/>
                </a:solidFill>
              </a:rPr>
              <a:t>7-3 </a:t>
            </a:r>
            <a:r>
              <a:rPr lang="ar-DZ" b="1" dirty="0" smtClean="0">
                <a:solidFill>
                  <a:srgbClr val="FF0000"/>
                </a:solidFill>
              </a:rPr>
              <a:t>الدّم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29026"/>
            <a:ext cx="9144000" cy="23391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OM" sz="3200" b="1" dirty="0" smtClean="0"/>
              <a:t>بعد الأنتهاء من هذا الدرس يتوقع مني أن :</a:t>
            </a:r>
          </a:p>
          <a:p>
            <a:pPr marL="514350" lvl="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أن أسمي الأنواع المختلفة من الخلايا </a:t>
            </a:r>
            <a:r>
              <a:rPr lang="ar-SY" sz="3200" b="1" dirty="0" smtClean="0">
                <a:solidFill>
                  <a:srgbClr val="002060"/>
                </a:solidFill>
              </a:rPr>
              <a:t>والصفائح الدموية</a:t>
            </a:r>
            <a:r>
              <a:rPr lang="ar-SA" sz="3200" b="1" dirty="0" smtClean="0">
                <a:solidFill>
                  <a:srgbClr val="002060"/>
                </a:solidFill>
              </a:rPr>
              <a:t> في الدم وأصف ما تفعله.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2060"/>
                </a:solidFill>
              </a:rPr>
              <a:t>أستطيع أن أسمي الجزء السائل من الدم وأصف ما يفعله. 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endParaRPr lang="ar-D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23897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من المعروف أن الدّم سائل أحمراللون، لكن إذا نظرت إلى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الدّم تحت المجهر فقد يدهشك أن الجزء السائل من الدّم ليس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أحمر اللون على الإطلاق، بل أصفر باهت جدًا. </a:t>
            </a:r>
            <a:endParaRPr lang="ar-OM" sz="3200" b="1" dirty="0" smtClean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000099"/>
                </a:solidFill>
              </a:rPr>
              <a:t>ما يجعل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الدّم يظهر باللون الأحمر هو الخلايا التي توجد فيه.</a:t>
            </a:r>
            <a:endParaRPr lang="ar-DZ" sz="3200" b="1" dirty="0">
              <a:solidFill>
                <a:srgbClr val="00009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6400" y="2362200"/>
            <a:ext cx="365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الأسئلة</a:t>
            </a:r>
            <a:r>
              <a:rPr lang="ar-OM" sz="3200" b="1" dirty="0" smtClean="0">
                <a:solidFill>
                  <a:srgbClr val="FF0000"/>
                </a:solidFill>
              </a:rPr>
              <a:t> ص 18</a:t>
            </a:r>
            <a:endParaRPr lang="ar-DZ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/>
              <a:t>انظر إلى صورة الدّم.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200" b="1" dirty="0" smtClean="0"/>
              <a:t>كم عدد خلايا الدّم الحمراء الذي يقابل</a:t>
            </a:r>
            <a:r>
              <a:rPr lang="ar-OM" sz="3200" b="1" dirty="0" smtClean="0"/>
              <a:t> </a:t>
            </a:r>
            <a:r>
              <a:rPr lang="ar-DZ" sz="3200" b="1" dirty="0" smtClean="0"/>
              <a:t>كل خليّة دم بيضاء تقريبًا؟</a:t>
            </a:r>
          </a:p>
          <a:p>
            <a:pPr marL="514350" indent="-514350" algn="justLow" rtl="1">
              <a:buFont typeface="+mj-cs"/>
              <a:buAutoNum type="arabic2Minus"/>
            </a:pPr>
            <a:r>
              <a:rPr lang="ar-DZ" sz="3200" b="1" dirty="0" smtClean="0"/>
              <a:t>اذكر اختلاف</a:t>
            </a:r>
            <a:r>
              <a:rPr lang="ar-OM" sz="3200" b="1" dirty="0" smtClean="0"/>
              <a:t>ين</a:t>
            </a:r>
            <a:r>
              <a:rPr lang="ar-DZ" sz="3200" b="1" dirty="0" smtClean="0"/>
              <a:t> ب</a:t>
            </a:r>
            <a:r>
              <a:rPr lang="ar-OM" sz="3200" b="1" dirty="0" smtClean="0"/>
              <a:t>ين</a:t>
            </a:r>
            <a:r>
              <a:rPr lang="ar-DZ" sz="3200" b="1" dirty="0" smtClean="0"/>
              <a:t> شكل خلايا الدّم</a:t>
            </a:r>
            <a:r>
              <a:rPr lang="ar-OM" sz="3200" b="1" dirty="0" smtClean="0"/>
              <a:t> </a:t>
            </a:r>
            <a:r>
              <a:rPr lang="ar-DZ" sz="3200" b="1" dirty="0" smtClean="0"/>
              <a:t>البيضاء وخلايا الدّم الحمراء.</a:t>
            </a:r>
            <a:endParaRPr lang="ar-DZ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2971800"/>
            <a:ext cx="533399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0" y="6027003"/>
            <a:ext cx="541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dirty="0" smtClean="0"/>
              <a:t>دمّ الإنسان تحت المجهر </a:t>
            </a:r>
            <a:r>
              <a:rPr lang="ar-OM" sz="2400" dirty="0" smtClean="0"/>
              <a:t>(</a:t>
            </a:r>
            <a:r>
              <a:rPr lang="ar-DZ" sz="2400" dirty="0" smtClean="0"/>
              <a:t>خلايا الدّم </a:t>
            </a:r>
            <a:r>
              <a:rPr lang="ar-DZ" sz="2400" dirty="0" smtClean="0"/>
              <a:t>البيضاء</a:t>
            </a:r>
            <a:r>
              <a:rPr lang="ar-OM" sz="2400" dirty="0" smtClean="0"/>
              <a:t> </a:t>
            </a:r>
            <a:r>
              <a:rPr lang="ar-DZ" sz="2400" dirty="0" smtClean="0"/>
              <a:t>مصبوغة </a:t>
            </a:r>
            <a:r>
              <a:rPr lang="ar-DZ" sz="2400" dirty="0" smtClean="0"/>
              <a:t>بمادّة مُلوّنة حتى تسهُل رؤيتها</a:t>
            </a:r>
            <a:r>
              <a:rPr lang="ar-OM" sz="2400" dirty="0" smtClean="0"/>
              <a:t>)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3000" b="1" dirty="0" smtClean="0">
                <a:solidFill>
                  <a:srgbClr val="FF0000"/>
                </a:solidFill>
              </a:rPr>
              <a:t>حل الأسئلة ص 18</a:t>
            </a:r>
            <a:endParaRPr lang="ar-DZ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97839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en-US" sz="3000" b="1" dirty="0" smtClean="0">
                <a:solidFill>
                  <a:srgbClr val="002060"/>
                </a:solidFill>
              </a:rPr>
              <a:t>50</a:t>
            </a:r>
            <a:r>
              <a:rPr lang="ar-QA" sz="3000" b="1" dirty="0" smtClean="0">
                <a:solidFill>
                  <a:srgbClr val="002060"/>
                </a:solidFill>
              </a:rPr>
              <a:t> </a:t>
            </a:r>
            <a:r>
              <a:rPr lang="ar-QA" sz="3000" b="1" dirty="0" smtClean="0">
                <a:solidFill>
                  <a:srgbClr val="002060"/>
                </a:solidFill>
              </a:rPr>
              <a:t>تقريبا. (قد تختلف الاجابات)</a:t>
            </a: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endParaRPr lang="ar-QA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cs"/>
              <a:buAutoNum type="arabic2Minus"/>
            </a:pPr>
            <a:r>
              <a:rPr lang="ar-DZ" sz="3000" b="1" dirty="0" smtClean="0">
                <a:solidFill>
                  <a:srgbClr val="002060"/>
                </a:solidFill>
              </a:rPr>
              <a:t>خلايا الدم البيضاء أكبر حجمًا من خلايا الدم الحمراء. تحتوي خلايا الدم البيضاء على نواة، بينما لا تحتوي خلايا</a:t>
            </a:r>
            <a:r>
              <a:rPr lang="ar-QA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الدم الحمراء على نواة. تبدو خلايا الدم الحمراء باللون الأحمر الباهت، بينما تبدو خلايا الدم البيضاء باللون الوردي</a:t>
            </a:r>
            <a:r>
              <a:rPr lang="ar-QA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وتحتوي على نواة باللون البنفسجي.</a:t>
            </a:r>
            <a:endParaRPr lang="ar-DZ" sz="3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0" y="1371600"/>
            <a:ext cx="762000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ar-QA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9115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7030A0"/>
                </a:solidFill>
              </a:rPr>
              <a:t>مكونات الدّم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DZ" sz="3200" b="1" dirty="0" smtClean="0">
                <a:solidFill>
                  <a:srgbClr val="C00000"/>
                </a:solidFill>
              </a:rPr>
              <a:t>البلازما </a:t>
            </a:r>
            <a:r>
              <a:rPr lang="en-US" sz="3200" b="1" dirty="0" smtClean="0">
                <a:solidFill>
                  <a:srgbClr val="C00000"/>
                </a:solidFill>
              </a:rPr>
              <a:t>Plasma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/>
              <a:t>البلازما هي الجزء السائل من الدّم. وتتكوّن البلازما من الماء بشكل</a:t>
            </a:r>
            <a:r>
              <a:rPr lang="ar-OM" sz="3200" b="1" dirty="0" smtClean="0"/>
              <a:t> </a:t>
            </a:r>
            <a:r>
              <a:rPr lang="ar-DZ" sz="3200" b="1" dirty="0" smtClean="0"/>
              <a:t>كب</a:t>
            </a:r>
            <a:r>
              <a:rPr lang="ar-OM" sz="3200" b="1" dirty="0" smtClean="0"/>
              <a:t>ير</a:t>
            </a:r>
            <a:r>
              <a:rPr lang="ar-DZ" sz="3200" b="1" dirty="0" smtClean="0"/>
              <a:t>.وتحتوي ع</a:t>
            </a:r>
            <a:r>
              <a:rPr lang="ar-OM" sz="3200" b="1" dirty="0" smtClean="0"/>
              <a:t>لى</a:t>
            </a:r>
            <a:r>
              <a:rPr lang="ar-DZ" sz="3200" b="1" dirty="0" smtClean="0"/>
              <a:t> العديد من الموادّ المختلفة المُذاب</a:t>
            </a:r>
            <a:r>
              <a:rPr lang="ar-OM" sz="3200" b="1" dirty="0" smtClean="0"/>
              <a:t>ة.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006600"/>
                </a:solidFill>
              </a:rPr>
              <a:t>على سبيل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المثال، ينتقل السكّر في أنحاء الجسم مُذابًا في بلازما الدّم، حيث يتم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امتصاص السكر من الأمعاء الدقيقة وينتقل إلى الدم الذي يحمله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إلى الخلايا التي تحتاج إلى استخدامه لإنتاج الطاقة في جميع أنحاء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الجسم.</a:t>
            </a:r>
            <a:endParaRPr lang="ar-OM" sz="3200" b="1" dirty="0" smtClean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endParaRPr lang="ar-DZ" sz="3200" b="1" dirty="0" smtClean="0">
              <a:solidFill>
                <a:srgbClr val="006600"/>
              </a:solidFill>
            </a:endParaRPr>
          </a:p>
          <a:p>
            <a:pPr marL="514350" indent="-514350" algn="r" rtl="1">
              <a:buFont typeface="+mj-lt"/>
              <a:buAutoNum type="arabicParenR" startAt="2"/>
            </a:pPr>
            <a:r>
              <a:rPr lang="ar-DZ" sz="3200" b="1" dirty="0" smtClean="0">
                <a:solidFill>
                  <a:srgbClr val="C00000"/>
                </a:solidFill>
              </a:rPr>
              <a:t>خلايا الدّم الحمراء </a:t>
            </a:r>
            <a:r>
              <a:rPr lang="en-US" sz="3200" b="1" dirty="0" smtClean="0">
                <a:solidFill>
                  <a:srgbClr val="C00000"/>
                </a:solidFill>
              </a:rPr>
              <a:t>Red Blood Cells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000099"/>
                </a:solidFill>
              </a:rPr>
              <a:t>تمث</a:t>
            </a:r>
            <a:r>
              <a:rPr lang="ar-DZ" sz="3200" b="1" dirty="0" smtClean="0">
                <a:solidFill>
                  <a:srgbClr val="000099"/>
                </a:solidFill>
              </a:rPr>
              <a:t>ل خلايا الدّم الحمراء غالبية الخلايا في الدّم، وهي خلايا صغيرة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جدًا، حمراء اللون لأ</a:t>
            </a:r>
            <a:r>
              <a:rPr lang="ar-OM" sz="3200" b="1" dirty="0" smtClean="0">
                <a:solidFill>
                  <a:srgbClr val="000099"/>
                </a:solidFill>
              </a:rPr>
              <a:t>نها</a:t>
            </a:r>
            <a:r>
              <a:rPr lang="ar-DZ" sz="3200" b="1" dirty="0" smtClean="0">
                <a:solidFill>
                  <a:srgbClr val="000099"/>
                </a:solidFill>
              </a:rPr>
              <a:t> تحتوي على صبغة حمراء يُطلق عليها اسم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FF0000"/>
                </a:solidFill>
              </a:rPr>
              <a:t>الهيموجلوبين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en-US" sz="3200" dirty="0" smtClean="0">
                <a:solidFill>
                  <a:srgbClr val="000099"/>
                </a:solidFill>
              </a:rPr>
              <a:t> .</a:t>
            </a:r>
            <a:r>
              <a:rPr lang="en-US" sz="3200" b="1" dirty="0" smtClean="0">
                <a:solidFill>
                  <a:srgbClr val="000099"/>
                </a:solidFill>
              </a:rPr>
              <a:t>Haemoglobin</a:t>
            </a:r>
            <a:endParaRPr lang="ar-DZ" sz="32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76600" y="211515"/>
            <a:ext cx="5867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عند تدفُّق الدّم عبرالرئت</a:t>
            </a:r>
            <a:r>
              <a:rPr lang="ar-OM" sz="3200" b="1" dirty="0" smtClean="0">
                <a:solidFill>
                  <a:srgbClr val="006600"/>
                </a:solidFill>
              </a:rPr>
              <a:t>ين</a:t>
            </a:r>
            <a:r>
              <a:rPr lang="ar-DZ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ينتشر فيه </a:t>
            </a:r>
            <a:r>
              <a:rPr lang="ar-DZ" sz="3200" b="1" dirty="0" smtClean="0">
                <a:solidFill>
                  <a:srgbClr val="006600"/>
                </a:solidFill>
              </a:rPr>
              <a:t>الأكسجين </a:t>
            </a:r>
            <a:r>
              <a:rPr lang="ar-DZ" sz="3200" b="1" dirty="0" smtClean="0">
                <a:solidFill>
                  <a:srgbClr val="006600"/>
                </a:solidFill>
              </a:rPr>
              <a:t>حيث يتّحد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الأكسجين مع الهيموجلوبين داخل خلايا الدّم </a:t>
            </a:r>
            <a:r>
              <a:rPr lang="ar-DZ" sz="3200" b="1" dirty="0" smtClean="0">
                <a:solidFill>
                  <a:srgbClr val="006600"/>
                </a:solidFill>
              </a:rPr>
              <a:t>الحمراء </a:t>
            </a:r>
            <a:r>
              <a:rPr lang="ar-DZ" sz="3200" b="1" dirty="0" smtClean="0">
                <a:solidFill>
                  <a:srgbClr val="006600"/>
                </a:solidFill>
              </a:rPr>
              <a:t>فيتحوّل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الهيموجلوب</a:t>
            </a:r>
            <a:r>
              <a:rPr lang="ar-OM" sz="3200" b="1" dirty="0" smtClean="0">
                <a:solidFill>
                  <a:srgbClr val="006600"/>
                </a:solidFill>
              </a:rPr>
              <a:t>ين</a:t>
            </a:r>
            <a:r>
              <a:rPr lang="ar-DZ" sz="3200" b="1" dirty="0" smtClean="0">
                <a:solidFill>
                  <a:srgbClr val="006600"/>
                </a:solidFill>
              </a:rPr>
              <a:t> إلى </a:t>
            </a:r>
            <a:r>
              <a:rPr lang="ar-DZ" sz="3200" b="1" dirty="0" smtClean="0">
                <a:solidFill>
                  <a:srgbClr val="FF0000"/>
                </a:solidFill>
              </a:rPr>
              <a:t>هيموجلوب</a:t>
            </a:r>
            <a:r>
              <a:rPr lang="ar-OM" sz="3200" b="1" dirty="0" smtClean="0">
                <a:solidFill>
                  <a:srgbClr val="FF0000"/>
                </a:solidFill>
              </a:rPr>
              <a:t>ين</a:t>
            </a:r>
            <a:r>
              <a:rPr lang="ar-DZ" sz="3200" b="1" dirty="0" smtClean="0">
                <a:solidFill>
                  <a:srgbClr val="FF0000"/>
                </a:solidFill>
              </a:rPr>
              <a:t> مؤكسج </a:t>
            </a:r>
            <a:r>
              <a:rPr lang="en-US" sz="3200" b="1" dirty="0" smtClean="0">
                <a:solidFill>
                  <a:srgbClr val="006600"/>
                </a:solidFill>
              </a:rPr>
              <a:t>Oxyhaemoglobin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ويكون الدّم باللون الأحمر الفاتح</a:t>
            </a:r>
            <a:r>
              <a:rPr lang="ar-DZ" sz="3200" b="1" dirty="0" smtClean="0">
                <a:solidFill>
                  <a:srgbClr val="006600"/>
                </a:solidFill>
              </a:rPr>
              <a:t>.</a:t>
            </a:r>
            <a:endParaRPr lang="ar-DZ" sz="3200" b="1" dirty="0" smtClean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99"/>
                </a:solidFill>
              </a:rPr>
              <a:t>وعند تدفُّق الدّم عبر أنسجة الجسم ينفصل الأكسجين عن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الهيموجلوبين. وينتقل الأكسجين من خلايا الدّم الحمراء وينتشر في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الأنسجة، عندئذ يتحوّل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الهيموجلوبين المؤكسج إلى هيموجلوبين</a:t>
            </a:r>
            <a:r>
              <a:rPr lang="ar-OM" sz="3200" b="1" dirty="0" smtClean="0">
                <a:solidFill>
                  <a:srgbClr val="000099"/>
                </a:solidFill>
              </a:rPr>
              <a:t> </a:t>
            </a:r>
            <a:r>
              <a:rPr lang="ar-DZ" sz="3200" b="1" dirty="0" smtClean="0">
                <a:solidFill>
                  <a:srgbClr val="000099"/>
                </a:solidFill>
              </a:rPr>
              <a:t>فقط، ويكون الدّم باللون الأحمر الداكن المائل للزُرقة.</a:t>
            </a:r>
            <a:endParaRPr lang="ar-DZ" sz="3200" b="1" dirty="0">
              <a:solidFill>
                <a:srgbClr val="000099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31242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00600" y="0"/>
            <a:ext cx="4343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arenR" startAt="3"/>
            </a:pPr>
            <a:r>
              <a:rPr lang="ar-DZ" sz="3000" b="1" dirty="0" smtClean="0">
                <a:solidFill>
                  <a:srgbClr val="C00000"/>
                </a:solidFill>
              </a:rPr>
              <a:t>خلايا الدّم البيضا</a:t>
            </a:r>
            <a:r>
              <a:rPr lang="ar-OM" sz="3000" b="1" dirty="0" smtClean="0">
                <a:solidFill>
                  <a:srgbClr val="C00000"/>
                </a:solidFill>
              </a:rPr>
              <a:t>ء</a:t>
            </a:r>
            <a:r>
              <a:rPr lang="en-US" sz="3000" b="1" dirty="0" smtClean="0">
                <a:solidFill>
                  <a:srgbClr val="C00000"/>
                </a:solidFill>
              </a:rPr>
              <a:t>White Blood Cells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/>
              <a:t>تعتبرخلايا الدّم البيضاء أكبر حج</a:t>
            </a:r>
            <a:r>
              <a:rPr lang="ar-OM" sz="3000" b="1" dirty="0" smtClean="0"/>
              <a:t>ما</a:t>
            </a:r>
            <a:r>
              <a:rPr lang="ar-DZ" sz="3000" b="1" dirty="0" smtClean="0"/>
              <a:t> من خلايا الدّم الحمراء،</a:t>
            </a:r>
            <a:r>
              <a:rPr lang="ar-OM" sz="3000" b="1" dirty="0" smtClean="0"/>
              <a:t> </a:t>
            </a:r>
            <a:r>
              <a:rPr lang="ar-DZ" sz="3000" b="1" dirty="0" smtClean="0"/>
              <a:t>وتحتوي خلايا الدم البيضاء على نواة دائ</a:t>
            </a:r>
            <a:r>
              <a:rPr lang="ar-OM" sz="3000" b="1" dirty="0" smtClean="0"/>
              <a:t>ما.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2060"/>
                </a:solidFill>
              </a:rPr>
              <a:t>تساعد خلايا الدّم البيضاء ع</a:t>
            </a:r>
            <a:r>
              <a:rPr lang="ar-OM" sz="3000" b="1" dirty="0" smtClean="0">
                <a:solidFill>
                  <a:srgbClr val="002060"/>
                </a:solidFill>
              </a:rPr>
              <a:t>لى</a:t>
            </a:r>
            <a:r>
              <a:rPr lang="ar-DZ" sz="3000" b="1" dirty="0" smtClean="0">
                <a:solidFill>
                  <a:srgbClr val="002060"/>
                </a:solidFill>
              </a:rPr>
              <a:t> الدفاع عن أجسامنا ضد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البكتيريا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والفيروسات التي تدخل الجسم.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7244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6600"/>
                </a:solidFill>
              </a:rPr>
              <a:t>تمتلك بعض أنواع خلايا الدّم البيضاء «زوائد» لتمسك</a:t>
            </a:r>
            <a:r>
              <a:rPr lang="ar-OM" sz="3000" b="1" dirty="0" smtClean="0">
                <a:solidFill>
                  <a:srgbClr val="006600"/>
                </a:solidFill>
              </a:rPr>
              <a:t> </a:t>
            </a:r>
            <a:r>
              <a:rPr lang="ar-DZ" sz="3000" b="1" dirty="0" smtClean="0">
                <a:solidFill>
                  <a:srgbClr val="006600"/>
                </a:solidFill>
              </a:rPr>
              <a:t>بالبكتيريا، ثم تنتج إنزيمات قادرة على قتل البكتريا وتحليلها.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 smtClean="0">
                <a:solidFill>
                  <a:srgbClr val="000099"/>
                </a:solidFill>
              </a:rPr>
              <a:t>تنتج الأنواع الأخرى من خلايا الدّم البيضاء أجسام معيّنة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يُطلق عليها اسم </a:t>
            </a:r>
            <a:r>
              <a:rPr lang="ar-DZ" sz="3000" b="1" dirty="0" smtClean="0">
                <a:solidFill>
                  <a:srgbClr val="FF0000"/>
                </a:solidFill>
              </a:rPr>
              <a:t>الأجسام المضادّة </a:t>
            </a:r>
            <a:r>
              <a:rPr lang="en-US" sz="3000" b="1" dirty="0" smtClean="0">
                <a:solidFill>
                  <a:srgbClr val="000099"/>
                </a:solidFill>
              </a:rPr>
              <a:t>Antibodies، </a:t>
            </a:r>
            <a:r>
              <a:rPr lang="ar-DZ" sz="3000" b="1" dirty="0" smtClean="0">
                <a:solidFill>
                  <a:srgbClr val="000099"/>
                </a:solidFill>
              </a:rPr>
              <a:t>وهي</a:t>
            </a:r>
            <a:r>
              <a:rPr lang="ar-OM" sz="3000" b="1" dirty="0" smtClean="0">
                <a:solidFill>
                  <a:srgbClr val="000099"/>
                </a:solidFill>
              </a:rPr>
              <a:t> </a:t>
            </a:r>
            <a:r>
              <a:rPr lang="ar-DZ" sz="3000" b="1" dirty="0" smtClean="0">
                <a:solidFill>
                  <a:srgbClr val="000099"/>
                </a:solidFill>
              </a:rPr>
              <a:t>تلتصق بالبكتيريا وتقتلها.</a:t>
            </a:r>
            <a:endParaRPr lang="ar-DZ" sz="3000" b="1" dirty="0">
              <a:solidFill>
                <a:srgbClr val="00009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76201"/>
            <a:ext cx="4648199" cy="4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43600" y="109478"/>
            <a:ext cx="3200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4"/>
            </a:pPr>
            <a:r>
              <a:rPr lang="ar-DZ" sz="3200" b="1" dirty="0" smtClean="0">
                <a:solidFill>
                  <a:srgbClr val="C00000"/>
                </a:solidFill>
              </a:rPr>
              <a:t>الصفائح الدمويّة </a:t>
            </a:r>
            <a:r>
              <a:rPr lang="en-US" sz="3200" b="1" dirty="0" smtClean="0">
                <a:solidFill>
                  <a:srgbClr val="C00000"/>
                </a:solidFill>
              </a:rPr>
              <a:t>Platelets</a:t>
            </a:r>
            <a:endParaRPr lang="ar-OM" sz="3200" b="1" dirty="0" smtClean="0">
              <a:solidFill>
                <a:srgbClr val="C00000"/>
              </a:solidFill>
            </a:endParaRPr>
          </a:p>
          <a:p>
            <a:pPr marL="514350" indent="-514350" algn="r" rtl="1">
              <a:buFont typeface="+mj-lt"/>
              <a:buAutoNum type="arabicParenR" startAt="4"/>
            </a:pPr>
            <a:endParaRPr lang="en-US" sz="3200" b="1" dirty="0" smtClean="0">
              <a:solidFill>
                <a:srgbClr val="C000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99"/>
                </a:solidFill>
              </a:rPr>
              <a:t>الصفائح الدمويّة هي قطع من الخلايا.</a:t>
            </a:r>
            <a:endParaRPr lang="ar-OM" sz="3200" b="1" dirty="0" smtClean="0">
              <a:solidFill>
                <a:srgbClr val="000099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DZ" sz="3200" b="1" dirty="0" smtClean="0">
              <a:solidFill>
                <a:srgbClr val="000099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إذا حدث تلف في أحد الأوعية الدمويّة،تساعد هذه الصفائح على تجلُّط الدّم والتئام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الجروح.</a:t>
            </a:r>
            <a:endParaRPr lang="ar-DZ" sz="3200" b="1" dirty="0">
              <a:solidFill>
                <a:srgbClr val="0066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57912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578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FF0000"/>
                </a:solidFill>
              </a:rPr>
              <a:t>الأسئلة</a:t>
            </a:r>
            <a:r>
              <a:rPr lang="ar-OM" sz="3000" b="1" dirty="0" smtClean="0">
                <a:solidFill>
                  <a:srgbClr val="FF0000"/>
                </a:solidFill>
              </a:rPr>
              <a:t> ص 19</a:t>
            </a:r>
            <a:endParaRPr lang="ar-DZ" sz="3000" b="1" dirty="0" smtClean="0">
              <a:solidFill>
                <a:srgbClr val="FF0000"/>
              </a:solidFill>
            </a:endParaRPr>
          </a:p>
          <a:p>
            <a:pPr marL="514350" indent="-514350" algn="r" rtl="1">
              <a:buFont typeface="+mj-lt"/>
              <a:buAutoNum type="arabicParenR" startAt="2"/>
            </a:pPr>
            <a:r>
              <a:rPr lang="ar-DZ" sz="2800" b="1" dirty="0" smtClean="0"/>
              <a:t>انقل الجدول الآتي ثُمّ أكمله.</a:t>
            </a:r>
            <a:endParaRPr lang="ar-DZ" sz="28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143000"/>
          <a:ext cx="8229600" cy="3733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3772"/>
                <a:gridCol w="2656114"/>
                <a:gridCol w="3519714"/>
              </a:tblGrid>
              <a:tr h="74676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مكوّن الدّم</a:t>
                      </a:r>
                      <a:endParaRPr lang="ar-DZ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 smtClean="0"/>
                        <a:t>الشكل</a:t>
                      </a:r>
                      <a:endParaRPr lang="ar-DZ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 smtClean="0"/>
                        <a:t>الوظيفة</a:t>
                      </a:r>
                      <a:endParaRPr lang="ar-DZ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/>
                        <a:t>خلية دم حمراء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400" b="1" dirty="0" smtClean="0"/>
                        <a:t>خلية دم بيضاء</a:t>
                      </a:r>
                      <a:endParaRPr lang="ar-DZ" sz="24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/>
                        <a:t>صفيحة دموية 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/>
                        <a:t>بلازما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5782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QA" sz="3000" b="1" dirty="0" smtClean="0">
                <a:solidFill>
                  <a:srgbClr val="FF0000"/>
                </a:solidFill>
              </a:rPr>
              <a:t>حل </a:t>
            </a:r>
            <a:r>
              <a:rPr lang="ar-DZ" sz="3000" b="1" dirty="0" smtClean="0">
                <a:solidFill>
                  <a:srgbClr val="FF0000"/>
                </a:solidFill>
              </a:rPr>
              <a:t>الأسئلة</a:t>
            </a:r>
            <a:r>
              <a:rPr lang="ar-OM" sz="3000" b="1" dirty="0" smtClean="0">
                <a:solidFill>
                  <a:srgbClr val="FF0000"/>
                </a:solidFill>
              </a:rPr>
              <a:t> ص 19</a:t>
            </a:r>
            <a:endParaRPr lang="ar-DZ" sz="30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143000"/>
          <a:ext cx="8229600" cy="4282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3772"/>
                <a:gridCol w="2656114"/>
                <a:gridCol w="3519714"/>
              </a:tblGrid>
              <a:tr h="746760">
                <a:tc>
                  <a:txBody>
                    <a:bodyPr/>
                    <a:lstStyle/>
                    <a:p>
                      <a:pPr algn="ctr" rtl="1"/>
                      <a:r>
                        <a:rPr lang="ar-DZ" sz="2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مكوّن الدّم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600" dirty="0" smtClean="0"/>
                        <a:t>الشكل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600" dirty="0" smtClean="0"/>
                        <a:t>الوظيفة</a:t>
                      </a:r>
                      <a:endParaRPr lang="ar-DZ" sz="2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600" b="1" dirty="0" smtClean="0"/>
                        <a:t>خلية دم حمراء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صغيرة وقرصية الشكل ولا تحتوي</a:t>
                      </a:r>
                      <a:r>
                        <a:rPr lang="ar-OM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على نواة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نقل الأكسجين من الرئتين إلى أنسجة الجسم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600" b="1" dirty="0" smtClean="0"/>
                        <a:t>خلية دم بيضاء</a:t>
                      </a:r>
                      <a:endParaRPr lang="ar-DZ" sz="2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أكبر حجمًا وتحتوي على نواة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تدمير البكتيريا والفيروسات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600" b="1" dirty="0" smtClean="0"/>
                        <a:t>صفيحة دموية 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صغيرة جدًا ولا تحتوي على نواة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المساعدة على تجلط الدم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OM" sz="2600" b="1" dirty="0" smtClean="0"/>
                        <a:t>بلازما</a:t>
                      </a:r>
                      <a:endParaRPr lang="ar-DZ" sz="2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سائل أصفر باهت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نقل المواد </a:t>
                      </a:r>
                      <a:r>
                        <a:rPr lang="ar-OM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مثل السكر</a:t>
                      </a:r>
                      <a:r>
                        <a:rPr lang="ar-OM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ar-DZ" sz="2600" b="1" kern="1200" baseline="0" dirty="0" smtClean="0">
                          <a:solidFill>
                            <a:srgbClr val="006600"/>
                          </a:solidFill>
                          <a:latin typeface="+mn-lt"/>
                          <a:ea typeface="+mn-ea"/>
                          <a:cs typeface="+mn-cs"/>
                        </a:rPr>
                        <a:t> في المحلول</a:t>
                      </a:r>
                      <a:endParaRPr lang="ar-DZ" sz="26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05800" y="685800"/>
            <a:ext cx="838200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+mj-lt"/>
              <a:buAutoNum type="arabicParenR" startAt="2"/>
            </a:pPr>
            <a:r>
              <a:rPr lang="ar-OM" sz="3000" b="1" dirty="0" smtClean="0">
                <a:solidFill>
                  <a:srgbClr val="FF0000"/>
                </a:solidFill>
              </a:rPr>
              <a:t> </a:t>
            </a:r>
            <a:endParaRPr lang="ar-DZ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r" rtl="1"/>
            <a:r>
              <a:rPr lang="ar-OM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96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FF0000"/>
                </a:solidFill>
              </a:rPr>
              <a:t>المفاهيم الخاطئة وسوء الفهم: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marL="514350" indent="-514350" algn="r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الهيموجلوبين مادة كيميائية</a:t>
            </a:r>
            <a:r>
              <a:rPr lang="ar-OM" sz="3200" b="1" dirty="0" smtClean="0">
                <a:solidFill>
                  <a:srgbClr val="002060"/>
                </a:solidFill>
              </a:rPr>
              <a:t> </a:t>
            </a:r>
            <a:r>
              <a:rPr lang="ar-DZ" sz="3200" b="1" dirty="0" smtClean="0">
                <a:solidFill>
                  <a:srgbClr val="002060"/>
                </a:solidFill>
              </a:rPr>
              <a:t>موجودة داخل خلايا الدم الحمراء</a:t>
            </a:r>
            <a:r>
              <a:rPr lang="ar-DZ" sz="3200" b="1" dirty="0" smtClean="0">
                <a:solidFill>
                  <a:srgbClr val="002060"/>
                </a:solidFill>
              </a:rPr>
              <a:t>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r" rtl="1">
              <a:buFont typeface="Wingdings" pitchFamily="2" charset="2"/>
              <a:buChar char="§"/>
            </a:pP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FF0000"/>
                </a:solidFill>
              </a:rPr>
              <a:t>ملخص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يتكوّن الدّم من أنواع مختلفة من خلايا الدّم في سائل يُطلق عليه اسم البلازما.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تنقل خلايا الدّم الحمراء الأكسجين.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تعمل خلايا الدّم البيضاء على تدمير الكائنات الدقيقة </a:t>
            </a:r>
            <a:r>
              <a:rPr lang="ar-OM" sz="3200" b="1" dirty="0" smtClean="0">
                <a:solidFill>
                  <a:srgbClr val="002060"/>
                </a:solidFill>
              </a:rPr>
              <a:t>(</a:t>
            </a:r>
            <a:r>
              <a:rPr lang="ar-DZ" sz="3200" b="1" dirty="0" smtClean="0">
                <a:solidFill>
                  <a:srgbClr val="002060"/>
                </a:solidFill>
              </a:rPr>
              <a:t>البكتيريا والفيروسات</a:t>
            </a:r>
            <a:r>
              <a:rPr lang="ar-OM" sz="3200" b="1" dirty="0" smtClean="0">
                <a:solidFill>
                  <a:srgbClr val="002060"/>
                </a:solidFill>
              </a:rPr>
              <a:t>)</a:t>
            </a:r>
            <a:r>
              <a:rPr lang="ar-DZ" sz="3200" b="1" dirty="0" smtClean="0">
                <a:solidFill>
                  <a:srgbClr val="002060"/>
                </a:solidFill>
              </a:rPr>
              <a:t> التي تغزو الجسم.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تساعد الصفائح الدمويّة على تجلُّط الدّم والتئام الجروح.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تنقل البلازما الموادّ المُذابة في الدّم مثل السكّر.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QA" sz="2800" b="1" dirty="0" smtClean="0">
                <a:solidFill>
                  <a:srgbClr val="FF0000"/>
                </a:solidFill>
              </a:rPr>
              <a:t>تمرين 7-3 </a:t>
            </a:r>
            <a:r>
              <a:rPr lang="ar-DZ" sz="2800" b="1" dirty="0" smtClean="0">
                <a:solidFill>
                  <a:srgbClr val="FF0000"/>
                </a:solidFill>
              </a:rPr>
              <a:t>التكيُّف مع الارتفاعات العالية –إثرائي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533400"/>
            <a:ext cx="8686800" cy="1676400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DZ" sz="2500" b="1" dirty="0" smtClean="0">
                <a:solidFill>
                  <a:srgbClr val="002060"/>
                </a:solidFill>
              </a:rPr>
              <a:t>هل تعرف الارتفاع الذي تعيشُ عليه؟ في هذا التمرين سيكون عليك التفكير مليًّا في قدرة</a:t>
            </a:r>
            <a:r>
              <a:rPr lang="ar-QA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جسم الإنسان على التغ</a:t>
            </a:r>
            <a:r>
              <a:rPr lang="ar-QA" sz="2500" b="1" dirty="0" smtClean="0">
                <a:solidFill>
                  <a:srgbClr val="002060"/>
                </a:solidFill>
              </a:rPr>
              <a:t>ير</a:t>
            </a:r>
            <a:r>
              <a:rPr lang="ar-DZ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للعيش</a:t>
            </a:r>
            <a:r>
              <a:rPr lang="ar-OM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على </a:t>
            </a:r>
            <a:r>
              <a:rPr lang="ar-DZ" sz="2500" b="1" dirty="0" smtClean="0">
                <a:solidFill>
                  <a:srgbClr val="002060"/>
                </a:solidFill>
              </a:rPr>
              <a:t>ارتفاعات عالية جدًا</a:t>
            </a:r>
            <a:r>
              <a:rPr lang="ar-QA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حيث يقلّ مخزون الأكسجين.ستحتاج إلى الربط بين المعلومات المكتوبة والمعلومات المُقدّمة في الرسمين </a:t>
            </a:r>
            <a:r>
              <a:rPr lang="ar-DZ" sz="2500" b="1" dirty="0" smtClean="0">
                <a:solidFill>
                  <a:srgbClr val="002060"/>
                </a:solidFill>
              </a:rPr>
              <a:t>البيانيين</a:t>
            </a:r>
            <a:r>
              <a:rPr lang="ar-OM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بالإضافة</a:t>
            </a:r>
            <a:r>
              <a:rPr lang="ar-QA" sz="2500" b="1" dirty="0" smtClean="0">
                <a:solidFill>
                  <a:srgbClr val="002060"/>
                </a:solidFill>
              </a:rPr>
              <a:t> </a:t>
            </a:r>
            <a:r>
              <a:rPr lang="ar-DZ" sz="2500" b="1" dirty="0" smtClean="0">
                <a:solidFill>
                  <a:srgbClr val="002060"/>
                </a:solidFill>
              </a:rPr>
              <a:t>إلى معرفتك </a:t>
            </a:r>
            <a:r>
              <a:rPr lang="ar-DZ" sz="2500" b="1" dirty="0" smtClean="0">
                <a:solidFill>
                  <a:srgbClr val="002060"/>
                </a:solidFill>
              </a:rPr>
              <a:t>الخاصّة.لن </a:t>
            </a:r>
            <a:r>
              <a:rPr lang="ar-DZ" sz="2500" b="1" dirty="0" smtClean="0">
                <a:solidFill>
                  <a:srgbClr val="002060"/>
                </a:solidFill>
              </a:rPr>
              <a:t>يكون الأمر سهلًا!</a:t>
            </a:r>
            <a:endParaRPr lang="ar-DZ" sz="25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304395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/>
              <a:t>تركيز الأكسجين الموجود في الهواء في الارتفاعات العالية أقلّ بكثير مُقارنة بالأكسجين الموجود في الهواء في</a:t>
            </a:r>
            <a:r>
              <a:rPr lang="ar-QA" sz="2800" b="1" dirty="0" smtClean="0"/>
              <a:t> </a:t>
            </a:r>
            <a:r>
              <a:rPr lang="ar-DZ" sz="2800" b="1" dirty="0" smtClean="0"/>
              <a:t>الارتفاعات المنخفضة. عندما يتحرّك الشخص بسرعة من ارتفاع منخفض إلى ارتفاع عالٍ يُعاني من ضيق في</a:t>
            </a:r>
            <a:r>
              <a:rPr lang="ar-QA" sz="2800" b="1" dirty="0" smtClean="0"/>
              <a:t> </a:t>
            </a:r>
            <a:r>
              <a:rPr lang="ar-DZ" sz="2800" b="1" dirty="0" smtClean="0"/>
              <a:t>التنفس بسرعة ويشعر بالمرض؛ ويرجع السبب في ذلك إلى أنّه لا يمكنُه الحصول على ما يكفي من الأكسجين</a:t>
            </a:r>
            <a:r>
              <a:rPr lang="ar-QA" sz="2800" b="1" dirty="0" smtClean="0"/>
              <a:t> </a:t>
            </a:r>
            <a:r>
              <a:rPr lang="ar-DZ" sz="2800" b="1" dirty="0" smtClean="0"/>
              <a:t>في الدّم.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/>
              <a:t>لكن، إذا ارتفع الشخص لأعلى بشكل تدريجيّ، فسيكون لدى الجسم الوقت للاستجابة للتغيي</a:t>
            </a:r>
            <a:r>
              <a:rPr lang="ar-QA" sz="2800" b="1" dirty="0" smtClean="0"/>
              <a:t>ر</a:t>
            </a:r>
            <a:r>
              <a:rPr lang="ar-DZ" sz="2800" b="1" dirty="0" smtClean="0"/>
              <a:t>من خلال</a:t>
            </a:r>
            <a:r>
              <a:rPr lang="ar-QA" sz="2800" b="1" dirty="0" smtClean="0"/>
              <a:t> </a:t>
            </a:r>
            <a:r>
              <a:rPr lang="ar-DZ" sz="2800" b="1" dirty="0" smtClean="0"/>
              <a:t>تكوين مزيد من خلايا الدّم الحمراء.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800" b="1" dirty="0" smtClean="0"/>
              <a:t>أرادت مجموعة من محبي رحلات </a:t>
            </a:r>
            <a:r>
              <a:rPr lang="ar-DZ" sz="2800" b="1" dirty="0" smtClean="0"/>
              <a:t>السفاري</a:t>
            </a:r>
            <a:r>
              <a:rPr lang="ar-OM" sz="2800" b="1" dirty="0" smtClean="0"/>
              <a:t> السير</a:t>
            </a:r>
            <a:r>
              <a:rPr lang="ar-DZ" sz="2800" b="1" dirty="0" smtClean="0"/>
              <a:t> </a:t>
            </a:r>
            <a:r>
              <a:rPr lang="ar-DZ" sz="2800" b="1" dirty="0" smtClean="0"/>
              <a:t>من قرية فاكدينغ إلى مخيم القاعدة بجبل </a:t>
            </a:r>
            <a:r>
              <a:rPr lang="ar-DZ" sz="2800" b="1" dirty="0" smtClean="0"/>
              <a:t>إفرست.خطَّط</a:t>
            </a:r>
            <a:r>
              <a:rPr lang="ar-OM" sz="2800" b="1" dirty="0" smtClean="0"/>
              <a:t>وا</a:t>
            </a:r>
            <a:r>
              <a:rPr lang="ar-DZ" sz="2800" b="1" dirty="0" smtClean="0"/>
              <a:t> </a:t>
            </a:r>
            <a:r>
              <a:rPr lang="ar-DZ" sz="2800" b="1" dirty="0" smtClean="0"/>
              <a:t>لرحلتهم </a:t>
            </a:r>
            <a:r>
              <a:rPr lang="ar-DZ" sz="2800" b="1" dirty="0" smtClean="0"/>
              <a:t>جيدًا </a:t>
            </a:r>
            <a:r>
              <a:rPr lang="ar-DZ" sz="2800" b="1" dirty="0" smtClean="0"/>
              <a:t>بحيث يمنحون أجسامهم الوقت للتكيُّف مع </a:t>
            </a:r>
            <a:r>
              <a:rPr lang="ar-DZ" sz="2800" b="1" dirty="0" smtClean="0"/>
              <a:t>تغييرالارتفاع.يعرض </a:t>
            </a:r>
            <a:r>
              <a:rPr lang="ar-DZ" sz="2800" b="1" dirty="0" smtClean="0"/>
              <a:t>الرسم</a:t>
            </a:r>
            <a:r>
              <a:rPr lang="ar-QA" sz="2800" b="1" dirty="0" smtClean="0"/>
              <a:t> </a:t>
            </a:r>
            <a:r>
              <a:rPr lang="ar-DZ" sz="2800" b="1" dirty="0" smtClean="0"/>
              <a:t>البيانيّ الآتي خطتهم.</a:t>
            </a:r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76200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4288810"/>
            <a:ext cx="9144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Low" rtl="1">
              <a:buFont typeface="+mj-lt"/>
              <a:buAutoNum type="arabicParenR"/>
            </a:pPr>
            <a:r>
              <a:rPr lang="ar-DZ" sz="2600" b="1" dirty="0" smtClean="0"/>
              <a:t>كم عدد الأيام التي تنبأ المشاركون أن يستغرقها السيرمن فاكدينغ إلى مخيم القاعدة؟</a:t>
            </a:r>
          </a:p>
          <a:p>
            <a:pPr marL="342900" indent="-342900" algn="justLow" rtl="1">
              <a:buFont typeface="+mj-lt"/>
              <a:buAutoNum type="arabicParenR"/>
            </a:pPr>
            <a:r>
              <a:rPr lang="ar-DZ" sz="2600" b="1" dirty="0" smtClean="0"/>
              <a:t>كم يبلغ ارتفاع نامشي؟</a:t>
            </a:r>
          </a:p>
          <a:p>
            <a:pPr marL="342900" indent="-342900" algn="justLow" rtl="1">
              <a:buFont typeface="+mj-lt"/>
              <a:buAutoNum type="arabicParenR"/>
            </a:pPr>
            <a:r>
              <a:rPr lang="ar-DZ" sz="2600" b="1" dirty="0" smtClean="0"/>
              <a:t>ما المدة التي خطَّط المشاركون أن يمكثوها في نامشي؟ </a:t>
            </a:r>
            <a:endParaRPr lang="ar-QA" sz="2600" b="1" dirty="0" smtClean="0"/>
          </a:p>
          <a:p>
            <a:pPr marL="342900" indent="-342900" algn="justLow" rtl="1">
              <a:buFont typeface="+mj-lt"/>
              <a:buAutoNum type="arabicParenR"/>
            </a:pPr>
            <a:r>
              <a:rPr lang="ar-DZ" sz="2600" b="1" dirty="0" smtClean="0"/>
              <a:t>لماذا خطَّط المشاركون البقاء في نامشي وتينغبوتشي لعدة أيام قبل الاستمرار في التسلُّق لأعلى؟</a:t>
            </a:r>
            <a:endParaRPr lang="ar-DZ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724400"/>
            <a:ext cx="7772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400" b="1" dirty="0" smtClean="0"/>
              <a:t>..........................................................................................</a:t>
            </a:r>
            <a:endParaRPr lang="ar-DZ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320135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400" b="1" dirty="0" smtClean="0"/>
              <a:t>..................................................................................</a:t>
            </a:r>
            <a:endParaRPr lang="ar-DZ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76200" y="5100935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400" b="1" dirty="0" smtClean="0"/>
              <a:t>........................................................................</a:t>
            </a:r>
            <a:endParaRPr lang="ar-DZ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81935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400" b="1" dirty="0" smtClean="0"/>
              <a:t>.................................</a:t>
            </a:r>
            <a:endParaRPr lang="ar-D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834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Low" rtl="1">
              <a:buFont typeface="Wingdings" pitchFamily="2" charset="2"/>
              <a:buChar char="§"/>
            </a:pPr>
            <a:r>
              <a:rPr lang="ar-DZ" sz="2400" b="1" dirty="0" smtClean="0">
                <a:solidFill>
                  <a:srgbClr val="002060"/>
                </a:solidFill>
              </a:rPr>
              <a:t>أحد المشاركين بالرحلة كانت </a:t>
            </a:r>
            <a:r>
              <a:rPr lang="ar-DZ" sz="2400" b="1" dirty="0" smtClean="0">
                <a:solidFill>
                  <a:srgbClr val="002060"/>
                </a:solidFill>
              </a:rPr>
              <a:t>طبيبة.وأخذت </a:t>
            </a:r>
            <a:r>
              <a:rPr lang="ar-DZ" sz="2400" b="1" dirty="0" smtClean="0">
                <a:solidFill>
                  <a:srgbClr val="002060"/>
                </a:solidFill>
              </a:rPr>
              <a:t>عينات دّم من جميع المشاركين أثناء </a:t>
            </a:r>
            <a:r>
              <a:rPr lang="ar-DZ" sz="2400" b="1" dirty="0" smtClean="0">
                <a:solidFill>
                  <a:srgbClr val="002060"/>
                </a:solidFill>
              </a:rPr>
              <a:t>الرحلة </a:t>
            </a:r>
            <a:r>
              <a:rPr lang="ar-DZ" sz="2400" b="1" dirty="0" smtClean="0">
                <a:solidFill>
                  <a:srgbClr val="002060"/>
                </a:solidFill>
              </a:rPr>
              <a:t>وقاست كميّة</a:t>
            </a:r>
            <a:r>
              <a:rPr lang="ar-QA" sz="2400" b="1" dirty="0" smtClean="0">
                <a:solidFill>
                  <a:srgbClr val="002060"/>
                </a:solidFill>
              </a:rPr>
              <a:t> </a:t>
            </a:r>
            <a:r>
              <a:rPr lang="ar-DZ" sz="2400" b="1" dirty="0" smtClean="0">
                <a:solidFill>
                  <a:srgbClr val="002060"/>
                </a:solidFill>
              </a:rPr>
              <a:t>الأكسجين في الدّم. يعرض الرسم </a:t>
            </a:r>
            <a:r>
              <a:rPr lang="ar-DZ" sz="2400" b="1" dirty="0" smtClean="0">
                <a:solidFill>
                  <a:srgbClr val="002060"/>
                </a:solidFill>
              </a:rPr>
              <a:t>البيانيّ</a:t>
            </a:r>
            <a:r>
              <a:rPr lang="ar-OM" sz="2400" b="1" dirty="0" smtClean="0">
                <a:solidFill>
                  <a:srgbClr val="002060"/>
                </a:solidFill>
              </a:rPr>
              <a:t> </a:t>
            </a:r>
            <a:r>
              <a:rPr lang="ar-DZ" sz="2400" b="1" dirty="0" smtClean="0">
                <a:solidFill>
                  <a:srgbClr val="002060"/>
                </a:solidFill>
              </a:rPr>
              <a:t>النتائج </a:t>
            </a:r>
            <a:r>
              <a:rPr lang="ar-DZ" sz="2400" b="1" dirty="0" smtClean="0">
                <a:solidFill>
                  <a:srgbClr val="002060"/>
                </a:solidFill>
              </a:rPr>
              <a:t>التي حصلت </a:t>
            </a:r>
            <a:r>
              <a:rPr lang="ar-DZ" sz="2400" b="1" dirty="0" smtClean="0">
                <a:solidFill>
                  <a:srgbClr val="002060"/>
                </a:solidFill>
              </a:rPr>
              <a:t>عليها.</a:t>
            </a:r>
            <a:endParaRPr lang="ar-DZ" sz="24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838200"/>
            <a:ext cx="76200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4688919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5"/>
            </a:pPr>
            <a:r>
              <a:rPr lang="ar-DZ" sz="2600" b="1" dirty="0" smtClean="0"/>
              <a:t>اشرح لماذا انخفضت كميّة الأكسجين في دمّ المشاركين أثناء الرحلة.</a:t>
            </a: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5"/>
            </a:pPr>
            <a:endParaRPr lang="ar-QA" sz="2600" b="1" dirty="0" smtClean="0"/>
          </a:p>
          <a:p>
            <a:pPr marL="514350" indent="-514350" algn="justLow" rtl="1">
              <a:buFont typeface="+mj-lt"/>
              <a:buAutoNum type="arabicParenR" startAt="5"/>
            </a:pPr>
            <a:r>
              <a:rPr lang="ar-DZ" sz="2600" b="1" dirty="0" smtClean="0"/>
              <a:t>إذا سافر شخص بسرعة من فاكدينغ إلى مخيم القاعدة بجبل إفرست، فستنخفض كمية الأكسجين في</a:t>
            </a:r>
            <a:r>
              <a:rPr lang="ar-QA" sz="2600" b="1" dirty="0" smtClean="0"/>
              <a:t> </a:t>
            </a:r>
            <a:r>
              <a:rPr lang="ar-DZ" sz="2600" b="1" dirty="0" smtClean="0"/>
              <a:t>الدّم بشكل كبير لدرجة أنّه قد يُصاب بالمرض الشديد.اشرح لماذا لم يحدث هذا للمشاركين في هذه</a:t>
            </a:r>
            <a:r>
              <a:rPr lang="ar-QA" sz="2600" b="1" dirty="0" smtClean="0"/>
              <a:t> </a:t>
            </a:r>
            <a:r>
              <a:rPr lang="ar-DZ" sz="2600" b="1" dirty="0" smtClean="0"/>
              <a:t>الرحلة.</a:t>
            </a:r>
            <a:endParaRPr lang="ar-DZ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320135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400" b="1" dirty="0" smtClean="0"/>
              <a:t>..........................................</a:t>
            </a:r>
            <a:endParaRPr lang="ar-DZ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029200"/>
            <a:ext cx="86106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QA" sz="2600" b="1" dirty="0" smtClean="0"/>
              <a:t>...........................................................................................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rtl="1"/>
            <a:r>
              <a:rPr lang="ar-QA" b="1" dirty="0" smtClean="0">
                <a:solidFill>
                  <a:srgbClr val="FF0000"/>
                </a:solidFill>
              </a:rPr>
              <a:t>حل تمرين 7-3</a:t>
            </a:r>
            <a:endParaRPr lang="ar-DZ" b="1" dirty="0" smtClean="0">
              <a:solidFill>
                <a:srgbClr val="FF0000"/>
              </a:solidFill>
            </a:endParaRPr>
          </a:p>
          <a:p>
            <a:pPr rt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57046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en-US" sz="2800" b="1" dirty="0" smtClean="0">
                <a:solidFill>
                  <a:srgbClr val="002060"/>
                </a:solidFill>
              </a:rPr>
              <a:t>205</a:t>
            </a:r>
            <a:r>
              <a:rPr lang="ar-DZ" sz="2800" b="1" dirty="0" smtClean="0">
                <a:solidFill>
                  <a:srgbClr val="002060"/>
                </a:solidFill>
              </a:rPr>
              <a:t> ساعات = </a:t>
            </a:r>
            <a:r>
              <a:rPr lang="en-US" sz="2800" b="1" dirty="0" smtClean="0">
                <a:solidFill>
                  <a:srgbClr val="002060"/>
                </a:solidFill>
              </a:rPr>
              <a:t>8</a:t>
            </a:r>
            <a:r>
              <a:rPr lang="ar-DZ" sz="2800" b="1" dirty="0" smtClean="0">
                <a:solidFill>
                  <a:srgbClr val="002060"/>
                </a:solidFill>
              </a:rPr>
              <a:t> أيام ونصف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ما يزيد قلي</a:t>
            </a:r>
            <a:r>
              <a:rPr lang="ar-OM" sz="2800" b="1" dirty="0" smtClean="0">
                <a:solidFill>
                  <a:srgbClr val="002060"/>
                </a:solidFill>
              </a:rPr>
              <a:t>لا</a:t>
            </a:r>
            <a:r>
              <a:rPr lang="ar-DZ" sz="2800" b="1" dirty="0" smtClean="0">
                <a:solidFill>
                  <a:srgbClr val="002060"/>
                </a:solidFill>
              </a:rPr>
              <a:t> عن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 34000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حوالي </a:t>
            </a:r>
            <a:r>
              <a:rPr lang="en-US" sz="2800" b="1" dirty="0" smtClean="0">
                <a:solidFill>
                  <a:srgbClr val="002060"/>
                </a:solidFill>
              </a:rPr>
              <a:t>35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ساعة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لت</a:t>
            </a:r>
            <a:r>
              <a:rPr lang="ar-OM" sz="2800" b="1" dirty="0" smtClean="0">
                <a:solidFill>
                  <a:srgbClr val="002060"/>
                </a:solidFill>
              </a:rPr>
              <a:t>ت</a:t>
            </a:r>
            <a:r>
              <a:rPr lang="ar-DZ" sz="2800" b="1" dirty="0" smtClean="0">
                <a:solidFill>
                  <a:srgbClr val="002060"/>
                </a:solidFill>
              </a:rPr>
              <a:t>أقلم</a:t>
            </a:r>
            <a:r>
              <a:rPr lang="ar-OM" sz="2800" b="1" dirty="0" smtClean="0">
                <a:solidFill>
                  <a:srgbClr val="002060"/>
                </a:solidFill>
              </a:rPr>
              <a:t> أجسامهم</a:t>
            </a:r>
            <a:r>
              <a:rPr lang="ar-DZ" sz="2800" b="1" dirty="0" smtClean="0">
                <a:solidFill>
                  <a:srgbClr val="002060"/>
                </a:solidFill>
              </a:rPr>
              <a:t> مع الارتفاع العالي؛ لأن الأكسجين يكون أقل في الارتفاعات العالية. إذا انتقلوا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لأعلى بسرعة كبيرة، فلن يتمكن دمهم من امتصاص كمية كافية من الأكسجين ونقلها لإمداد الخلايا بها، لذا سيصابون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بالمرض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لوجود كمية أقل من الأكسجين في الهواء في الارتفاع العالي، لذا لم يتمكن دمهم من امتصاص الكثير من الأكسجين.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2800" b="1" dirty="0" smtClean="0">
                <a:solidFill>
                  <a:srgbClr val="002060"/>
                </a:solidFill>
              </a:rPr>
              <a:t>لأن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انخفاض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الأكسجين في الدم </a:t>
            </a:r>
            <a:r>
              <a:rPr lang="ar-OM" sz="2800" b="1" dirty="0" smtClean="0">
                <a:solidFill>
                  <a:srgbClr val="002060"/>
                </a:solidFill>
              </a:rPr>
              <a:t>كان </a:t>
            </a:r>
            <a:r>
              <a:rPr lang="ar-DZ" sz="2800" b="1" dirty="0" smtClean="0">
                <a:solidFill>
                  <a:srgbClr val="002060"/>
                </a:solidFill>
              </a:rPr>
              <a:t>بدرجة قليلة</a:t>
            </a:r>
            <a:r>
              <a:rPr lang="ar-OM" sz="2800" b="1" dirty="0" smtClean="0">
                <a:solidFill>
                  <a:srgbClr val="002060"/>
                </a:solidFill>
              </a:rPr>
              <a:t> فهم لم ي</a:t>
            </a:r>
            <a:r>
              <a:rPr lang="ar-DZ" sz="2800" b="1" dirty="0" smtClean="0">
                <a:solidFill>
                  <a:srgbClr val="002060"/>
                </a:solidFill>
              </a:rPr>
              <a:t>نتقلوا مباشرة من ارتفاع منخفض إلى </a:t>
            </a:r>
            <a:r>
              <a:rPr lang="ar-OM" sz="2800" b="1" dirty="0" smtClean="0">
                <a:solidFill>
                  <a:srgbClr val="002060"/>
                </a:solidFill>
              </a:rPr>
              <a:t>ا</a:t>
            </a:r>
            <a:r>
              <a:rPr lang="ar-DZ" sz="2800" b="1" dirty="0" smtClean="0">
                <a:solidFill>
                  <a:srgbClr val="002060"/>
                </a:solidFill>
              </a:rPr>
              <a:t>رتفاع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عالي</a:t>
            </a:r>
            <a:r>
              <a:rPr lang="ar-OM" sz="2800" b="1" dirty="0" smtClean="0">
                <a:solidFill>
                  <a:srgbClr val="002060"/>
                </a:solidFill>
              </a:rPr>
              <a:t> حيث </a:t>
            </a:r>
            <a:r>
              <a:rPr lang="ar-DZ" sz="2800" b="1" dirty="0" smtClean="0">
                <a:solidFill>
                  <a:srgbClr val="002060"/>
                </a:solidFill>
              </a:rPr>
              <a:t>أن أجسامهم كوَّنت خلايا دم حمراء إضافية</a:t>
            </a:r>
            <a:r>
              <a:rPr lang="ar-OM" sz="2800" b="1" dirty="0" smtClean="0">
                <a:solidFill>
                  <a:srgbClr val="002060"/>
                </a:solidFill>
              </a:rPr>
              <a:t> ل</a:t>
            </a:r>
            <a:r>
              <a:rPr lang="ar-DZ" sz="2800" b="1" dirty="0" smtClean="0">
                <a:solidFill>
                  <a:srgbClr val="002060"/>
                </a:solidFill>
              </a:rPr>
              <a:t>تعويض نقص الأكسجين في الهواء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جزئيًا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ar-DZ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1039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7-3 الدّم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Toshiba</cp:lastModifiedBy>
  <cp:revision>134</cp:revision>
  <dcterms:created xsi:type="dcterms:W3CDTF">2019-05-27T13:48:50Z</dcterms:created>
  <dcterms:modified xsi:type="dcterms:W3CDTF">2020-08-01T19:10:25Z</dcterms:modified>
</cp:coreProperties>
</file>