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8" r:id="rId11"/>
    <p:sldId id="273" r:id="rId12"/>
    <p:sldId id="264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CC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rtl="1"/>
            <a:r>
              <a:rPr lang="ar-OM" b="1" dirty="0" smtClean="0">
                <a:solidFill>
                  <a:srgbClr val="FF0000"/>
                </a:solidFill>
              </a:rPr>
              <a:t>7-8 </a:t>
            </a:r>
            <a:r>
              <a:rPr lang="ar-DZ" b="1" dirty="0" smtClean="0">
                <a:solidFill>
                  <a:srgbClr val="FF0000"/>
                </a:solidFill>
              </a:rPr>
              <a:t>الحفاظ على اللياقة البدنيّة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29026"/>
            <a:ext cx="9144000" cy="23391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OM" sz="3200" b="1" dirty="0" smtClean="0"/>
              <a:t>بعد الأنتهاء من هذا الدرس يتوقع مني أن 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EG" sz="3200" b="1" dirty="0" smtClean="0">
                <a:solidFill>
                  <a:srgbClr val="002060"/>
                </a:solidFill>
              </a:rPr>
              <a:t>أستطيع أن أشرح معنى لائق بدنيًا.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EG" sz="3200" b="1" dirty="0" smtClean="0">
                <a:solidFill>
                  <a:srgbClr val="002060"/>
                </a:solidFill>
              </a:rPr>
              <a:t>أستطيع أن أفسر لما يؤثر تناول الكثير من الطعام على اللياقة.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EG" sz="3200" b="1" dirty="0" smtClean="0">
                <a:solidFill>
                  <a:srgbClr val="002060"/>
                </a:solidFill>
              </a:rPr>
              <a:t>أستطيع أن أصف كيف يمكن الحفاظ على اللياقة.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endParaRPr lang="ar-D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0674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/>
              <a:t>ما مدى لياقتك البدنيّة؟ يُمكن للشخص اللائق</a:t>
            </a:r>
            <a:r>
              <a:rPr lang="ar-OM" sz="3200" b="1" dirty="0" smtClean="0"/>
              <a:t> </a:t>
            </a:r>
            <a:r>
              <a:rPr lang="ar-DZ" sz="3200" b="1" dirty="0" smtClean="0"/>
              <a:t>بدنيًّا ممارسة التمارين الرياضيّة المُعتدلة دون أن</a:t>
            </a:r>
            <a:r>
              <a:rPr lang="ar-OM" sz="3200" b="1" dirty="0" smtClean="0"/>
              <a:t> </a:t>
            </a:r>
            <a:r>
              <a:rPr lang="ar-DZ" sz="3200" b="1" dirty="0" smtClean="0"/>
              <a:t>يصاب بالتعب الشديد بسرعة.</a:t>
            </a:r>
            <a:endParaRPr lang="ar-DZ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4038600" y="1752600"/>
            <a:ext cx="5105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C00000"/>
                </a:solidFill>
              </a:rPr>
              <a:t>معظمنا لا يحتاج سوى أن يكون قادرًا على</a:t>
            </a:r>
            <a:r>
              <a:rPr lang="ar-OM" sz="3200" b="1" dirty="0" smtClean="0">
                <a:solidFill>
                  <a:srgbClr val="C00000"/>
                </a:solidFill>
              </a:rPr>
              <a:t> </a:t>
            </a:r>
            <a:r>
              <a:rPr lang="ar-DZ" sz="3200" b="1" dirty="0" smtClean="0">
                <a:solidFill>
                  <a:srgbClr val="C00000"/>
                </a:solidFill>
              </a:rPr>
              <a:t>التجوُّل بالدرّاجة أو صعود درجات قليلة من</a:t>
            </a:r>
            <a:r>
              <a:rPr lang="ar-OM" sz="3200" b="1" dirty="0" smtClean="0">
                <a:solidFill>
                  <a:srgbClr val="C00000"/>
                </a:solidFill>
              </a:rPr>
              <a:t> </a:t>
            </a:r>
            <a:r>
              <a:rPr lang="ar-DZ" sz="3200" b="1" dirty="0" smtClean="0">
                <a:solidFill>
                  <a:srgbClr val="C00000"/>
                </a:solidFill>
              </a:rPr>
              <a:t>السلّم.</a:t>
            </a:r>
            <a:endParaRPr lang="ar-OM" sz="3200" b="1" dirty="0" smtClean="0">
              <a:solidFill>
                <a:srgbClr val="C000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200" b="1" dirty="0" smtClean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00CC"/>
                </a:solidFill>
              </a:rPr>
              <a:t> الأمريختلف بالنسبة للرياضيّ المُحترف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مثل لاعب كرة القدم أو التنس أو سائق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سيّارات السباق، حيث يلزم أن يتمتع باللياقة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البدنيّة التي تكفي لأداء تمارين م</a:t>
            </a:r>
            <a:r>
              <a:rPr lang="ar-OM" sz="3200" b="1" dirty="0" smtClean="0">
                <a:solidFill>
                  <a:srgbClr val="0000CC"/>
                </a:solidFill>
              </a:rPr>
              <a:t>جه</a:t>
            </a:r>
            <a:r>
              <a:rPr lang="ar-DZ" sz="3200" b="1" dirty="0" smtClean="0">
                <a:solidFill>
                  <a:srgbClr val="0000CC"/>
                </a:solidFill>
              </a:rPr>
              <a:t>دة لوقت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طويل.</a:t>
            </a:r>
            <a:endParaRPr lang="ar-DZ" sz="3200" b="1" dirty="0">
              <a:solidFill>
                <a:srgbClr val="0000C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05000"/>
            <a:ext cx="3886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0" y="5638800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2400" dirty="0" smtClean="0"/>
              <a:t>يجب أن يتّسم لاعب كرة التنس</a:t>
            </a:r>
            <a:r>
              <a:rPr lang="ar-OM" sz="2400" dirty="0" smtClean="0"/>
              <a:t> </a:t>
            </a:r>
            <a:r>
              <a:rPr lang="ar-DZ" sz="2400" dirty="0" smtClean="0"/>
              <a:t>المُحترف باللياقة البدنيّة الكافية </a:t>
            </a:r>
            <a:r>
              <a:rPr lang="ar-OM" sz="2400" dirty="0" smtClean="0"/>
              <a:t>ل</a:t>
            </a:r>
            <a:r>
              <a:rPr lang="ar-DZ" sz="2400" dirty="0" smtClean="0"/>
              <a:t>يتمكّن من لعب مباراة تستمر لخمس ساعات.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70557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7030A0"/>
                </a:solidFill>
              </a:rPr>
              <a:t>الطاقة اللازمة للع</a:t>
            </a:r>
            <a:r>
              <a:rPr lang="ar-OM" sz="3200" b="1" dirty="0" smtClean="0">
                <a:solidFill>
                  <a:srgbClr val="7030A0"/>
                </a:solidFill>
              </a:rPr>
              <a:t>ضلا</a:t>
            </a:r>
            <a:r>
              <a:rPr lang="ar-DZ" sz="3200" b="1" dirty="0" smtClean="0">
                <a:solidFill>
                  <a:srgbClr val="7030A0"/>
                </a:solidFill>
              </a:rPr>
              <a:t>ت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2060"/>
                </a:solidFill>
              </a:rPr>
              <a:t>عندما تمارس التمارين الرياضيّة، تحتاج عضلاتك إلى الطاقة. يتمّ تحرير الطاقة من الجلوكوز داخل خلايا العضلة،من خلال عمليّة التنفس الخلويّ. وتتحوّل الطاقة إلى طاقة حركة في العضلات.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DZ" sz="3200" b="1" dirty="0" smtClean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6600"/>
                </a:solidFill>
              </a:rPr>
              <a:t>وكلما أصبحت عضلاتك أقوى، زادت سرعة تنفسُّها الخلويّ. لذا، تحتاج العضلات التي تقوم بمجهود إلى كميّات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أكبر من المادّتين المتفاعلتين في التنفس الخلويّ: الجلوكوز والأكسجين.</a:t>
            </a:r>
            <a:endParaRPr lang="ar-OM" sz="3200" b="1" dirty="0" smtClean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DZ" sz="3200" b="1" dirty="0" smtClean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C00000"/>
                </a:solidFill>
              </a:rPr>
              <a:t>ينتقل الجلوكوز والأكسجين من الدم إلى العضلات، ولهذا السبب يخفق قلبك سريعًا عند ممارسة التمارين الرياضيّة،حيث يضخّ القلب الدّم بصورة أسرع إلى العضلات.</a:t>
            </a:r>
            <a:endParaRPr lang="ar-DZ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2060"/>
                </a:solidFill>
              </a:rPr>
              <a:t>بالإضافة </a:t>
            </a:r>
            <a:r>
              <a:rPr lang="ar-OM" sz="3000" b="1" dirty="0" smtClean="0">
                <a:solidFill>
                  <a:srgbClr val="002060"/>
                </a:solidFill>
              </a:rPr>
              <a:t>ل</a:t>
            </a:r>
            <a:r>
              <a:rPr lang="ar-DZ" sz="3000" b="1" dirty="0" smtClean="0">
                <a:solidFill>
                  <a:srgbClr val="002060"/>
                </a:solidFill>
              </a:rPr>
              <a:t>ما سبق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فإنّك تتنفس بصورة أسرع أيضًا عند ممارسة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التمارين الرياضيّة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وهو ما يؤدّي إلى دخول الهواء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إلى الرئت</a:t>
            </a:r>
            <a:r>
              <a:rPr lang="ar-OM" sz="3000" b="1" dirty="0" smtClean="0">
                <a:solidFill>
                  <a:srgbClr val="002060"/>
                </a:solidFill>
              </a:rPr>
              <a:t>ين</a:t>
            </a:r>
            <a:r>
              <a:rPr lang="ar-DZ" sz="3000" b="1" dirty="0" smtClean="0">
                <a:solidFill>
                  <a:srgbClr val="002060"/>
                </a:solidFill>
              </a:rPr>
              <a:t> وخروجه منه</a:t>
            </a:r>
            <a:r>
              <a:rPr lang="ar-OM" sz="3000" b="1" dirty="0" smtClean="0">
                <a:solidFill>
                  <a:srgbClr val="002060"/>
                </a:solidFill>
              </a:rPr>
              <a:t>م</a:t>
            </a:r>
            <a:r>
              <a:rPr lang="ar-DZ" sz="3000" b="1" dirty="0" smtClean="0">
                <a:solidFill>
                  <a:srgbClr val="002060"/>
                </a:solidFill>
              </a:rPr>
              <a:t>ا بسرعة أكبروهذا يعني إمكانيّة دخول مزيد من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الأكسجين إلى الدّم من الحويصلات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الهوائيّة في كلّ دقيقة.</a:t>
            </a:r>
            <a:endParaRPr lang="ar-DZ" sz="30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057401"/>
            <a:ext cx="8991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5" name="Rectangle 4"/>
          <p:cNvSpPr/>
          <p:nvPr/>
        </p:nvSpPr>
        <p:spPr>
          <a:xfrm>
            <a:off x="1752600" y="6396335"/>
            <a:ext cx="4947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تستهلك عضلات لاعب الهوكي الكثير من الطاقة.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FF0000"/>
                </a:solidFill>
              </a:rPr>
              <a:t>نشاط </a:t>
            </a:r>
            <a:r>
              <a:rPr lang="ar-OM" sz="3000" b="1" dirty="0" smtClean="0">
                <a:solidFill>
                  <a:srgbClr val="FF0000"/>
                </a:solidFill>
              </a:rPr>
              <a:t>7-8 </a:t>
            </a:r>
            <a:r>
              <a:rPr lang="ar-DZ" sz="3000" b="1" dirty="0" smtClean="0">
                <a:solidFill>
                  <a:srgbClr val="FF0000"/>
                </a:solidFill>
              </a:rPr>
              <a:t>استقصاء تأثير ممارسة التمارين الرياضيّة على مُعدَّل التنفس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2060"/>
                </a:solidFill>
              </a:rPr>
              <a:t>خطِّط ونفِّذ تجربة لمعرفة كيفية تغ مُعدَّل تنفُّس الشخص عندما يمارس التمارين الرياضيّة.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/>
              <a:t>يُمكنك الاستعانة بنشاط 7-</a:t>
            </a:r>
            <a:r>
              <a:rPr lang="ar-OM" sz="3000" b="1" dirty="0" smtClean="0"/>
              <a:t>2</a:t>
            </a:r>
            <a:r>
              <a:rPr lang="ar-DZ" sz="3000" b="1" dirty="0" smtClean="0"/>
              <a:t> للحصول على بعض الأفكار.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/>
              <a:t>تحقّق من خُطّتك مع مُعلّمك قبل إجراء التجربة.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/>
              <a:t>سجِّل النتائج التي حصلت عليها في جدول النتائج. اعرض نتائجك في رسم بيانيّ.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/>
              <a:t>اكتب استنتاجًا قصيرًا للتجربة التي أجريتها.</a:t>
            </a:r>
            <a:endParaRPr lang="ar-DZ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6255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7030A0"/>
                </a:solidFill>
              </a:rPr>
              <a:t>النظام الغذائيّ واللياقة البدنيّة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6600"/>
                </a:solidFill>
              </a:rPr>
              <a:t>ستساعدك ممارسة التمارين الرياضيّة بانتظام على الحفاظ على اللياقة</a:t>
            </a:r>
            <a:r>
              <a:rPr lang="ar-OM" sz="3000" b="1" dirty="0" smtClean="0">
                <a:solidFill>
                  <a:srgbClr val="006600"/>
                </a:solidFill>
              </a:rPr>
              <a:t> </a:t>
            </a:r>
            <a:r>
              <a:rPr lang="ar-DZ" sz="3000" b="1" dirty="0" smtClean="0">
                <a:solidFill>
                  <a:srgbClr val="006600"/>
                </a:solidFill>
              </a:rPr>
              <a:t>البدنيّة؛ حيث تساعد في تقوية القلب وعضلات التنفس حتى يتمكّن</a:t>
            </a:r>
            <a:r>
              <a:rPr lang="ar-OM" sz="3000" b="1" dirty="0" smtClean="0">
                <a:solidFill>
                  <a:srgbClr val="006600"/>
                </a:solidFill>
              </a:rPr>
              <a:t> </a:t>
            </a:r>
            <a:r>
              <a:rPr lang="ar-DZ" sz="3000" b="1" dirty="0" smtClean="0">
                <a:solidFill>
                  <a:srgbClr val="006600"/>
                </a:solidFill>
              </a:rPr>
              <a:t>كلّ منه</a:t>
            </a:r>
            <a:r>
              <a:rPr lang="ar-OM" sz="3000" b="1" dirty="0" smtClean="0">
                <a:solidFill>
                  <a:srgbClr val="006600"/>
                </a:solidFill>
              </a:rPr>
              <a:t>م</a:t>
            </a:r>
            <a:r>
              <a:rPr lang="ar-DZ" sz="3000" b="1" dirty="0" smtClean="0">
                <a:solidFill>
                  <a:srgbClr val="006600"/>
                </a:solidFill>
              </a:rPr>
              <a:t>ا من أداء مجهود أكبر عندما تحتاج إلى ذلك، كما تعمل التمارين</a:t>
            </a:r>
            <a:r>
              <a:rPr lang="ar-OM" sz="3000" b="1" dirty="0" smtClean="0">
                <a:solidFill>
                  <a:srgbClr val="006600"/>
                </a:solidFill>
              </a:rPr>
              <a:t> </a:t>
            </a:r>
            <a:r>
              <a:rPr lang="ar-DZ" sz="3000" b="1" dirty="0" smtClean="0">
                <a:solidFill>
                  <a:srgbClr val="006600"/>
                </a:solidFill>
              </a:rPr>
              <a:t>على تقوية العضلات.</a:t>
            </a:r>
            <a:endParaRPr lang="ar-DZ" sz="30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2438400"/>
            <a:ext cx="6096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00CC"/>
                </a:solidFill>
              </a:rPr>
              <a:t>يؤثّرالغذاء الذي تتناوله على لياقتك البدنيّة. إذا أفرط شخص في تناول</a:t>
            </a:r>
            <a:r>
              <a:rPr lang="ar-OM" sz="3000" b="1" dirty="0" smtClean="0">
                <a:solidFill>
                  <a:srgbClr val="0000CC"/>
                </a:solidFill>
              </a:rPr>
              <a:t> </a:t>
            </a:r>
            <a:r>
              <a:rPr lang="ar-DZ" sz="3000" b="1" dirty="0" smtClean="0">
                <a:solidFill>
                  <a:srgbClr val="0000CC"/>
                </a:solidFill>
              </a:rPr>
              <a:t>الغذاء وزاد </a:t>
            </a:r>
            <a:r>
              <a:rPr lang="ar-DZ" sz="3000" b="1" dirty="0" smtClean="0">
                <a:solidFill>
                  <a:srgbClr val="0000CC"/>
                </a:solidFill>
              </a:rPr>
              <a:t>وزنه </a:t>
            </a:r>
            <a:r>
              <a:rPr lang="ar-DZ" sz="3000" b="1" dirty="0" smtClean="0">
                <a:solidFill>
                  <a:srgbClr val="0000CC"/>
                </a:solidFill>
              </a:rPr>
              <a:t>فسيصبح غير لائق بدنيًّا للأسباب الآتية: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>
                <a:solidFill>
                  <a:srgbClr val="C00000"/>
                </a:solidFill>
              </a:rPr>
              <a:t>تحتاج كتلة الجسم الزائدة إلى مزيد من الطاقة لتحريكها.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>
                <a:solidFill>
                  <a:srgbClr val="C00000"/>
                </a:solidFill>
              </a:rPr>
              <a:t>يضطر القلب إلى بذل مجهود أكبر لدفع</a:t>
            </a:r>
            <a:r>
              <a:rPr lang="ar-OM" sz="3000" b="1" dirty="0" smtClean="0">
                <a:solidFill>
                  <a:srgbClr val="C00000"/>
                </a:solidFill>
              </a:rPr>
              <a:t> </a:t>
            </a:r>
            <a:r>
              <a:rPr lang="ar-DZ" sz="3000" b="1" dirty="0" smtClean="0">
                <a:solidFill>
                  <a:srgbClr val="C00000"/>
                </a:solidFill>
              </a:rPr>
              <a:t>الدّم في جميع أنحاء الجسم.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>
                <a:solidFill>
                  <a:srgbClr val="C00000"/>
                </a:solidFill>
              </a:rPr>
              <a:t>قد يصبح الفراغ داخل الشرايين أضيق؛</a:t>
            </a:r>
            <a:r>
              <a:rPr lang="ar-OM" sz="3000" b="1" dirty="0" smtClean="0">
                <a:solidFill>
                  <a:srgbClr val="C00000"/>
                </a:solidFill>
              </a:rPr>
              <a:t> </a:t>
            </a:r>
            <a:r>
              <a:rPr lang="ar-DZ" sz="3000" b="1" dirty="0" smtClean="0">
                <a:solidFill>
                  <a:srgbClr val="C00000"/>
                </a:solidFill>
              </a:rPr>
              <a:t>لأنّ الرواسب الدهنيّة تتراكم بداخلها.</a:t>
            </a:r>
            <a:endParaRPr lang="ar-DZ" sz="30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590799"/>
            <a:ext cx="2895600" cy="31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0" y="5715000"/>
            <a:ext cx="304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2400" dirty="0" smtClean="0"/>
              <a:t>يُمكن للنظام الغذائيّ الصحيّ مساعدتُك</a:t>
            </a:r>
            <a:r>
              <a:rPr lang="ar-OM" sz="2400" dirty="0" smtClean="0"/>
              <a:t> </a:t>
            </a:r>
            <a:r>
              <a:rPr lang="ar-DZ" sz="2400" dirty="0" smtClean="0"/>
              <a:t>على التمتُّع باللياقة البدنيّة والحيويّة.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1970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الأسئلة</a:t>
            </a:r>
            <a:r>
              <a:rPr lang="ar-OM" sz="3200" b="1" dirty="0" smtClean="0">
                <a:solidFill>
                  <a:srgbClr val="FF0000"/>
                </a:solidFill>
              </a:rPr>
              <a:t> ص 29</a:t>
            </a:r>
            <a:endParaRPr lang="ar-DZ" sz="32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200" b="1" dirty="0" smtClean="0"/>
              <a:t>اشرح لماذا تؤدّي زيادة الوزن إلى صعوبة ممارسة التمارين الرياضيّة التي تتطلّب طاقة.</a:t>
            </a: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200" b="1" dirty="0" smtClean="0"/>
              <a:t>اشرح السبب في اتّباع الشخص الرياضيّ المحترف لنظام غذائيّ يتضمّن: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200" b="1" dirty="0" smtClean="0"/>
              <a:t>مقدارًا وفيرًا من البروتينات في معظم الأيام</a:t>
            </a:r>
            <a:r>
              <a:rPr lang="ar-OM" sz="3200" b="1" dirty="0" smtClean="0"/>
              <a:t>.</a:t>
            </a:r>
            <a:endParaRPr lang="ar-DZ" sz="32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200" b="1" dirty="0" smtClean="0"/>
              <a:t>كربوهيدرات </a:t>
            </a:r>
            <a:r>
              <a:rPr lang="ar-OM" sz="3200" b="1" dirty="0" smtClean="0"/>
              <a:t>(</a:t>
            </a:r>
            <a:r>
              <a:rPr lang="ar-DZ" sz="3200" b="1" dirty="0" smtClean="0"/>
              <a:t>مثل الأرز والمعكرونة</a:t>
            </a:r>
            <a:r>
              <a:rPr lang="ar-OM" sz="3200" b="1" dirty="0" smtClean="0"/>
              <a:t>) </a:t>
            </a:r>
            <a:r>
              <a:rPr lang="ar-DZ" sz="3200" b="1" dirty="0" smtClean="0"/>
              <a:t>قبل المسابقة مباشرة</a:t>
            </a:r>
            <a:r>
              <a:rPr lang="ar-OM" sz="3200" b="1" dirty="0" smtClean="0"/>
              <a:t>.</a:t>
            </a:r>
            <a:endParaRPr lang="ar-DZ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197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3000" b="1" dirty="0" smtClean="0">
                <a:solidFill>
                  <a:srgbClr val="FF0000"/>
                </a:solidFill>
              </a:rPr>
              <a:t>حل </a:t>
            </a:r>
            <a:r>
              <a:rPr lang="ar-DZ" sz="3000" b="1" dirty="0" smtClean="0">
                <a:solidFill>
                  <a:srgbClr val="FF0000"/>
                </a:solidFill>
              </a:rPr>
              <a:t>الأسئلة</a:t>
            </a:r>
            <a:r>
              <a:rPr lang="ar-OM" sz="3000" b="1" dirty="0" smtClean="0">
                <a:solidFill>
                  <a:srgbClr val="FF0000"/>
                </a:solidFill>
              </a:rPr>
              <a:t> ص 29</a:t>
            </a:r>
          </a:p>
          <a:p>
            <a:pPr algn="ctr" rtl="1"/>
            <a:endParaRPr lang="ar-DZ" sz="30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لأنه مع زيادة كتلة الجسم، يلزم وجود مزيد من الطاقة لتحريكه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لذا تحتاج العضلات إلى مزيد من الأكسجين والجلوكوز، ويتعين على القلب والرئتين بذل مجهود أكبر لتزويدها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بالأكسجين والجلوكوز.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3000" b="1" dirty="0" smtClean="0">
                <a:solidFill>
                  <a:srgbClr val="002060"/>
                </a:solidFill>
              </a:rPr>
              <a:t>لأن الجسم يحتاج إلى البروتينات لبناء خلايا جديدة، وهو ما سيساعد على تقوية عضلات الشخص الرياضي وعظامه.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3000" b="1" dirty="0" smtClean="0">
                <a:solidFill>
                  <a:srgbClr val="002060"/>
                </a:solidFill>
              </a:rPr>
              <a:t>لأن هذه الأطعمة تحتوي على النش</a:t>
            </a:r>
            <a:r>
              <a:rPr lang="ar-OM" sz="3000" b="1" dirty="0" smtClean="0">
                <a:solidFill>
                  <a:srgbClr val="002060"/>
                </a:solidFill>
              </a:rPr>
              <a:t>ا الذي</a:t>
            </a:r>
            <a:r>
              <a:rPr lang="ar-DZ" sz="3000" b="1" dirty="0" smtClean="0">
                <a:solidFill>
                  <a:srgbClr val="002060"/>
                </a:solidFill>
              </a:rPr>
              <a:t> يتم هضم</a:t>
            </a:r>
            <a:r>
              <a:rPr lang="ar-OM" sz="3000" b="1" dirty="0" smtClean="0">
                <a:solidFill>
                  <a:srgbClr val="002060"/>
                </a:solidFill>
              </a:rPr>
              <a:t>ه </a:t>
            </a:r>
            <a:r>
              <a:rPr lang="ar-DZ" sz="3000" b="1" dirty="0" smtClean="0">
                <a:solidFill>
                  <a:srgbClr val="002060"/>
                </a:solidFill>
              </a:rPr>
              <a:t>لإنتاج الجلوكوز، الذي تستخدمه الخلايا لإنتاج الطاقة في التنفس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الخلوي.</a:t>
            </a:r>
            <a:endParaRPr lang="ar-DZ" sz="3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200" b="1" dirty="0" smtClean="0">
                <a:solidFill>
                  <a:srgbClr val="FF0000"/>
                </a:solidFill>
              </a:rPr>
              <a:t>المفاهيم الخاطئة وسوء الفهم: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OM" sz="3200" b="1" dirty="0" smtClean="0">
                <a:solidFill>
                  <a:srgbClr val="002060"/>
                </a:solidFill>
              </a:rPr>
              <a:t>يختلف </a:t>
            </a:r>
            <a:r>
              <a:rPr lang="ar-DZ" sz="3200" b="1" dirty="0" smtClean="0">
                <a:solidFill>
                  <a:srgbClr val="002060"/>
                </a:solidFill>
              </a:rPr>
              <a:t>معدل النبض </a:t>
            </a:r>
            <a:r>
              <a:rPr lang="ar-OM" sz="3200" b="1" dirty="0" smtClean="0">
                <a:solidFill>
                  <a:srgbClr val="002060"/>
                </a:solidFill>
              </a:rPr>
              <a:t>عن </a:t>
            </a:r>
            <a:r>
              <a:rPr lang="ar-DZ" sz="3200" b="1" dirty="0" smtClean="0">
                <a:solidFill>
                  <a:srgbClr val="002060"/>
                </a:solidFill>
              </a:rPr>
              <a:t>معدل التنفس</a:t>
            </a:r>
            <a:r>
              <a:rPr lang="ar-DZ" sz="3200" b="1" dirty="0" smtClean="0">
                <a:solidFill>
                  <a:srgbClr val="002060"/>
                </a:solidFill>
              </a:rPr>
              <a:t>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200" b="1" dirty="0" smtClean="0">
                <a:solidFill>
                  <a:srgbClr val="FF0000"/>
                </a:solidFill>
              </a:rPr>
              <a:t>ملخص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اللياقة البدنيّة تعني القدرة على ممارسة تمارين رياضيّة مُعتدلة، دون الشعور بالتعب بسرعة.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يتمتّع الشخص اللائق بدنيًّا بجهاز دوريّ يُمكنه إيصال الأكسجين والجلوكوز للعضلات بسرعة.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ستساعدك ممارسة التمارين الرياضيّة بانتظام واتّباع نظام غذائيّ على الحفاظ على اللياقة البدنيّة.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DZ" sz="3000" b="1" dirty="0" smtClean="0">
                <a:solidFill>
                  <a:srgbClr val="FF0000"/>
                </a:solidFill>
              </a:rPr>
              <a:t>تمرين</a:t>
            </a:r>
            <a:r>
              <a:rPr lang="ar-OM" sz="3000" b="1" dirty="0" smtClean="0">
                <a:solidFill>
                  <a:srgbClr val="FF0000"/>
                </a:solidFill>
              </a:rPr>
              <a:t> 7-8</a:t>
            </a:r>
            <a:r>
              <a:rPr lang="ar-DZ" sz="3000" b="1" dirty="0" smtClean="0">
                <a:solidFill>
                  <a:srgbClr val="FF0000"/>
                </a:solidFill>
              </a:rPr>
              <a:t> تسجيل مُعدَّل التنفس وعُمقه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685800"/>
            <a:ext cx="8686800" cy="2286000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DZ" sz="2800" b="1" dirty="0" smtClean="0">
                <a:solidFill>
                  <a:srgbClr val="002060"/>
                </a:solidFill>
              </a:rPr>
              <a:t>يفضِّل الأشخاص الذين يحافظون على لياقتهم البدنيّة عادة قياس مُعدَّلات تنفُّسهم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عندما يمارسون التمارين الرياضيّة. في هذا التمرين، ستحسب بعض القيم باستخدام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نوع تمثيل بيانيّ مختلف قليلًا عن التمثيل البيانيّ الذي استخدمته فيما سبق. وبمُجرّد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العثور على هذه النتائج، ستحاولُ تفسيرها.</a:t>
            </a:r>
            <a:endParaRPr lang="ar-DZ" sz="28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89293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/>
              <a:t>استخدم ماجد جهازًا لقياس مُعدَّل تنفُّسه. عندما استنشق الهواء وأخرجه من فمه، سجّل الجهاز حجم هواء</a:t>
            </a:r>
            <a:r>
              <a:rPr lang="ar-OM" sz="2800" b="1" dirty="0" smtClean="0"/>
              <a:t> </a:t>
            </a:r>
            <a:r>
              <a:rPr lang="ar-DZ" sz="2800" b="1" dirty="0" smtClean="0"/>
              <a:t>الشهيق والزفير مع كلّ نفس، لمدّة دقيقة واحدة.</a:t>
            </a:r>
            <a:endParaRPr lang="ar-OM" sz="2800" b="1" dirty="0" smtClean="0"/>
          </a:p>
          <a:p>
            <a:pPr marL="514350" indent="-514350" algn="justLow" rtl="1">
              <a:buFont typeface="Wingdings" pitchFamily="2" charset="2"/>
              <a:buChar char="§"/>
            </a:pPr>
            <a:endParaRPr lang="ar-OM" sz="2800" b="1" dirty="0" smtClean="0"/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/>
              <a:t>جمّع ماجد مجموعة من النتائج عندما كان يقفُ ساكنًا، ومجموعة أخرى عندما كان يركض في مكانه.بعد ذلك طبع النتائج التي سجّلها الجهاز. وفيما يلي شكل النتائج:</a:t>
            </a:r>
          </a:p>
          <a:p>
            <a:pPr algn="justLow" rtl="1"/>
            <a:endParaRPr lang="ar-DZ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OM" sz="2800" b="1" dirty="0" smtClean="0">
                <a:solidFill>
                  <a:srgbClr val="FF0000"/>
                </a:solidFill>
              </a:rPr>
              <a:t> </a:t>
            </a:r>
            <a:endParaRPr lang="ar-DZ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991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556260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/>
            </a:pPr>
            <a:r>
              <a:rPr lang="ar-DZ" sz="2600" b="1" dirty="0" smtClean="0"/>
              <a:t>كم عدد الأنفاس التي قام بها ماجد في الدقيقة الواحدة عندما كان في وضع الراحة؟</a:t>
            </a:r>
            <a:endParaRPr lang="ar-DZ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289357"/>
            <a:ext cx="84582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2"/>
            </a:pPr>
            <a:r>
              <a:rPr lang="ar-OM" sz="2600" b="1" dirty="0" smtClean="0"/>
              <a:t> 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استخدم الرسم البيانيّ لحساب حجم الهواء الذي استنشقه ماجد مع أوّل خمسة أنفاس عندما كان في</a:t>
            </a:r>
            <a:r>
              <a:rPr lang="ar-OM" sz="2600" b="1" dirty="0" smtClean="0"/>
              <a:t> </a:t>
            </a:r>
            <a:r>
              <a:rPr lang="ar-DZ" sz="2600" b="1" dirty="0" smtClean="0"/>
              <a:t>وضع الراحة، ومن ثمّ دوّنهم.</a:t>
            </a:r>
            <a:endParaRPr lang="ar-OM" sz="2600" b="1" dirty="0" smtClean="0"/>
          </a:p>
          <a:p>
            <a:pPr marL="514350" indent="-514350" algn="justLow" rtl="1">
              <a:buFont typeface="+mj-cs"/>
              <a:buAutoNum type="arabic2Minus"/>
            </a:pPr>
            <a:endParaRPr lang="ar-DZ" sz="26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احسب متوسط حجم هذه الأنفاس.</a:t>
            </a:r>
            <a:endParaRPr lang="ar-OM" sz="2600" b="1" dirty="0" smtClean="0"/>
          </a:p>
          <a:p>
            <a:pPr marL="514350" indent="-514350" algn="justLow" rtl="1">
              <a:buFont typeface="+mj-cs"/>
              <a:buAutoNum type="arabic2Minus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3"/>
            </a:pPr>
            <a:r>
              <a:rPr lang="ar-DZ" sz="2600" b="1" dirty="0" smtClean="0"/>
              <a:t>كم عدد الأنفاس التي استنشقها ماجد في دقيقة واحدة عندما كان يركض؟</a:t>
            </a:r>
            <a:endParaRPr lang="ar-OM" sz="2600" b="1" dirty="0" smtClean="0"/>
          </a:p>
          <a:p>
            <a:pPr marL="514350" indent="-514350" algn="justLow" rtl="1">
              <a:buFont typeface="+mj-lt"/>
              <a:buAutoNum type="arabicParenR" startAt="3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3"/>
            </a:pPr>
            <a:r>
              <a:rPr lang="ar-DZ" sz="2600" b="1" dirty="0" smtClean="0"/>
              <a:t> </a:t>
            </a:r>
            <a:endParaRPr lang="ar-OM" sz="26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أستخدم الرسم البيانيّ لحساب حجم الهواء الذي استنشقه ماجد مع أوّل خمسة أنفاس عندما كان</a:t>
            </a:r>
            <a:r>
              <a:rPr lang="ar-OM" sz="2600" b="1" dirty="0" smtClean="0"/>
              <a:t> </a:t>
            </a:r>
            <a:r>
              <a:rPr lang="ar-DZ" sz="2600" b="1" dirty="0" smtClean="0"/>
              <a:t>يركض، ومن ثمّ دوّنهم.</a:t>
            </a:r>
            <a:endParaRPr lang="ar-OM" sz="2600" b="1" dirty="0" smtClean="0"/>
          </a:p>
          <a:p>
            <a:pPr marL="514350" indent="-514350" algn="justLow" rtl="1">
              <a:buFont typeface="+mj-cs"/>
              <a:buAutoNum type="arabic2Minus"/>
            </a:pPr>
            <a:endParaRPr lang="ar-DZ" sz="26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احسب مُتوسّط حجم هذه الأنفاس.</a:t>
            </a:r>
            <a:endParaRPr lang="ar-OM" sz="2600" b="1" dirty="0" smtClean="0"/>
          </a:p>
          <a:p>
            <a:pPr marL="514350" indent="-514350" algn="justLow" rtl="1">
              <a:buFont typeface="+mj-cs"/>
              <a:buAutoNum type="arabic2Minus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5"/>
            </a:pPr>
            <a:r>
              <a:rPr lang="ar-DZ" sz="2600" b="1" dirty="0" smtClean="0"/>
              <a:t>اشرح أسباب الاختلافات بين تنفُّس ماجد عندما كان في وضع الراحة، وعندما كان يركض.</a:t>
            </a:r>
            <a:endParaRPr lang="ar-DZ" sz="2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9050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7432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2672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0701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2484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OM" sz="2800" b="1" dirty="0" smtClean="0">
                <a:solidFill>
                  <a:srgbClr val="FF0000"/>
                </a:solidFill>
              </a:rPr>
              <a:t> حل </a:t>
            </a:r>
            <a:r>
              <a:rPr lang="ar-DZ" sz="2800" b="1" dirty="0" smtClean="0">
                <a:solidFill>
                  <a:srgbClr val="FF0000"/>
                </a:solidFill>
              </a:rPr>
              <a:t>تمرين</a:t>
            </a:r>
            <a:r>
              <a:rPr lang="ar-OM" sz="2800" b="1" dirty="0" smtClean="0">
                <a:solidFill>
                  <a:srgbClr val="FF0000"/>
                </a:solidFill>
              </a:rPr>
              <a:t> 7-8</a:t>
            </a:r>
            <a:r>
              <a:rPr lang="ar-DZ" sz="2800" b="1" dirty="0" smtClean="0">
                <a:solidFill>
                  <a:srgbClr val="FF0000"/>
                </a:solidFill>
              </a:rPr>
              <a:t>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60960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Clr>
                <a:srgbClr val="FF0000"/>
              </a:buClr>
              <a:buFont typeface="+mj-lt"/>
              <a:buAutoNum type="arabicParenR"/>
            </a:pPr>
            <a:r>
              <a:rPr lang="en-US" sz="2800" b="1" dirty="0" smtClean="0">
                <a:solidFill>
                  <a:srgbClr val="002060"/>
                </a:solidFill>
              </a:rPr>
              <a:t>12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lt"/>
              <a:buAutoNum type="arabicParenR"/>
            </a:pPr>
            <a:r>
              <a:rPr lang="en-US" sz="2800" b="1" dirty="0" smtClean="0">
                <a:solidFill>
                  <a:srgbClr val="002060"/>
                </a:solidFill>
              </a:rPr>
              <a:t> </a:t>
            </a:r>
          </a:p>
          <a:p>
            <a:pPr marL="514350" indent="-514350" algn="r" rtl="1">
              <a:buClr>
                <a:srgbClr val="FF0000"/>
              </a:buClr>
              <a:buAutoNum type="arabic1Minus"/>
            </a:pPr>
            <a:r>
              <a:rPr lang="en-US" sz="2800" b="1" dirty="0" smtClean="0">
                <a:solidFill>
                  <a:srgbClr val="002060"/>
                </a:solidFill>
              </a:rPr>
              <a:t>0.500 </a:t>
            </a:r>
            <a:r>
              <a:rPr lang="ar-OM" sz="2800" b="1" dirty="0" smtClean="0">
                <a:solidFill>
                  <a:srgbClr val="002060"/>
                </a:solidFill>
              </a:rPr>
              <a:t>، </a:t>
            </a:r>
            <a:r>
              <a:rPr lang="en-US" sz="2800" b="1" dirty="0" smtClean="0">
                <a:solidFill>
                  <a:srgbClr val="002060"/>
                </a:solidFill>
              </a:rPr>
              <a:t>0.500 </a:t>
            </a:r>
            <a:r>
              <a:rPr lang="ar-OM" sz="2800" b="1" dirty="0" smtClean="0">
                <a:solidFill>
                  <a:srgbClr val="002060"/>
                </a:solidFill>
              </a:rPr>
              <a:t>،</a:t>
            </a:r>
            <a:r>
              <a:rPr lang="en-US" sz="2800" b="1" dirty="0" smtClean="0">
                <a:solidFill>
                  <a:srgbClr val="002060"/>
                </a:solidFill>
              </a:rPr>
              <a:t> 0.400 </a:t>
            </a:r>
            <a:r>
              <a:rPr lang="ar-OM" sz="2800" b="1" dirty="0" smtClean="0">
                <a:solidFill>
                  <a:srgbClr val="002060"/>
                </a:solidFill>
              </a:rPr>
              <a:t>،</a:t>
            </a:r>
            <a:r>
              <a:rPr lang="en-US" sz="2800" b="1" dirty="0" smtClean="0">
                <a:solidFill>
                  <a:srgbClr val="002060"/>
                </a:solidFill>
              </a:rPr>
              <a:t>0.400 </a:t>
            </a:r>
            <a:r>
              <a:rPr lang="ar-OM" sz="2800" b="1" dirty="0" smtClean="0">
                <a:solidFill>
                  <a:srgbClr val="002060"/>
                </a:solidFill>
              </a:rPr>
              <a:t>، </a:t>
            </a:r>
            <a:r>
              <a:rPr lang="en-US" sz="2800" b="1" dirty="0" smtClean="0">
                <a:solidFill>
                  <a:srgbClr val="002060"/>
                </a:solidFill>
              </a:rPr>
              <a:t>0.450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AutoNum type="arabic1Minus"/>
            </a:pPr>
            <a:r>
              <a:rPr lang="en-US" sz="2800" b="1" dirty="0" smtClean="0">
                <a:solidFill>
                  <a:srgbClr val="002060"/>
                </a:solidFill>
              </a:rPr>
              <a:t>0.450 mL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AutoNum type="arabic1Minus"/>
            </a:pPr>
            <a:endParaRPr lang="en-US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lt"/>
              <a:buAutoNum type="arabicParenR" startAt="3"/>
            </a:pPr>
            <a:r>
              <a:rPr lang="en-US" sz="2800" b="1" dirty="0" smtClean="0">
                <a:solidFill>
                  <a:srgbClr val="002060"/>
                </a:solidFill>
              </a:rPr>
              <a:t>21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lt"/>
              <a:buAutoNum type="arabicParenR" startAt="3"/>
            </a:pP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lt"/>
              <a:buAutoNum type="arabicParenR" startAt="3"/>
            </a:pP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cs"/>
              <a:buAutoNum type="arabic2Minus"/>
            </a:pPr>
            <a:r>
              <a:rPr lang="en-US" sz="2800" b="1" dirty="0" smtClean="0">
                <a:solidFill>
                  <a:srgbClr val="002060"/>
                </a:solidFill>
              </a:rPr>
              <a:t>1.15</a:t>
            </a:r>
            <a:r>
              <a:rPr lang="ar-DZ" sz="2800" b="1" dirty="0" smtClean="0">
                <a:solidFill>
                  <a:srgbClr val="002060"/>
                </a:solidFill>
              </a:rPr>
              <a:t> ، </a:t>
            </a:r>
            <a:r>
              <a:rPr lang="en-US" sz="2800" b="1" dirty="0" smtClean="0">
                <a:solidFill>
                  <a:srgbClr val="002060"/>
                </a:solidFill>
              </a:rPr>
              <a:t>1.15</a:t>
            </a:r>
            <a:r>
              <a:rPr lang="ar-DZ" sz="2800" b="1" dirty="0" smtClean="0">
                <a:solidFill>
                  <a:srgbClr val="002060"/>
                </a:solidFill>
              </a:rPr>
              <a:t> ، </a:t>
            </a:r>
            <a:r>
              <a:rPr lang="en-US" sz="2800" b="1" dirty="0" smtClean="0">
                <a:solidFill>
                  <a:srgbClr val="002060"/>
                </a:solidFill>
              </a:rPr>
              <a:t>1.10</a:t>
            </a:r>
            <a:r>
              <a:rPr lang="ar-DZ" sz="2800" b="1" dirty="0" smtClean="0">
                <a:solidFill>
                  <a:srgbClr val="002060"/>
                </a:solidFill>
              </a:rPr>
              <a:t> ، </a:t>
            </a:r>
            <a:r>
              <a:rPr lang="en-US" sz="2800" b="1" dirty="0" smtClean="0">
                <a:solidFill>
                  <a:srgbClr val="002060"/>
                </a:solidFill>
              </a:rPr>
              <a:t>1.00</a:t>
            </a:r>
            <a:r>
              <a:rPr lang="ar-DZ" sz="2800" b="1" dirty="0" smtClean="0">
                <a:solidFill>
                  <a:srgbClr val="002060"/>
                </a:solidFill>
              </a:rPr>
              <a:t> ، </a:t>
            </a:r>
            <a:r>
              <a:rPr lang="en-US" sz="2800" b="1" dirty="0" smtClean="0">
                <a:solidFill>
                  <a:srgbClr val="002060"/>
                </a:solidFill>
              </a:rPr>
              <a:t>1.05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cs"/>
              <a:buAutoNum type="arabic2Minus"/>
            </a:pPr>
            <a:r>
              <a:rPr lang="en-US" sz="2800" b="1" dirty="0" smtClean="0">
                <a:solidFill>
                  <a:srgbClr val="002060"/>
                </a:solidFill>
              </a:rPr>
              <a:t>1.09 mL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Clr>
                <a:srgbClr val="FF0000"/>
              </a:buClr>
              <a:buFont typeface="+mj-cs"/>
              <a:buAutoNum type="arabic2Minus"/>
            </a:pPr>
            <a:endParaRPr lang="en-US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5"/>
            </a:pPr>
            <a:r>
              <a:rPr lang="ar-DZ" sz="2800" b="1" dirty="0" smtClean="0">
                <a:solidFill>
                  <a:srgbClr val="002060"/>
                </a:solidFill>
              </a:rPr>
              <a:t>عندما  يجري</a:t>
            </a:r>
            <a:r>
              <a:rPr lang="ar-OM" sz="2800" b="1" dirty="0" smtClean="0">
                <a:solidFill>
                  <a:srgbClr val="002060"/>
                </a:solidFill>
              </a:rPr>
              <a:t> ماجد </a:t>
            </a:r>
            <a:r>
              <a:rPr lang="ar-DZ" sz="2800" b="1" dirty="0" smtClean="0">
                <a:solidFill>
                  <a:srgbClr val="002060"/>
                </a:solidFill>
              </a:rPr>
              <a:t>يتنفس بسرعة أكبر وبشكل أعمق لتوفير المزيد من الأكسجين حتى تتنفس خلايا العضلات بشكل أسرع</a:t>
            </a:r>
            <a:r>
              <a:rPr lang="ar-OM" sz="2800" b="1" dirty="0" smtClean="0">
                <a:solidFill>
                  <a:srgbClr val="002060"/>
                </a:solidFill>
              </a:rPr>
              <a:t> لتحصل على </a:t>
            </a:r>
            <a:r>
              <a:rPr lang="ar-DZ" sz="2800" b="1" dirty="0" smtClean="0">
                <a:solidFill>
                  <a:srgbClr val="002060"/>
                </a:solidFill>
              </a:rPr>
              <a:t>الطاقة اللازمة لانقباضها بسرعة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DZ" sz="2800" b="1" dirty="0" smtClean="0">
                <a:solidFill>
                  <a:srgbClr val="FF0000"/>
                </a:solidFill>
              </a:rPr>
              <a:t>ورقة العمل</a:t>
            </a:r>
            <a:r>
              <a:rPr lang="ar-OM" sz="2800" b="1" dirty="0" smtClean="0">
                <a:solidFill>
                  <a:srgbClr val="FF0000"/>
                </a:solidFill>
              </a:rPr>
              <a:t> 7-8 (ب)</a:t>
            </a:r>
            <a:r>
              <a:rPr lang="ar-DZ" sz="2800" b="1" dirty="0" smtClean="0">
                <a:solidFill>
                  <a:srgbClr val="FF0000"/>
                </a:solidFill>
              </a:rPr>
              <a:t> النظام الغذائي واللياقة البدنية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289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DZ" sz="2400" b="1" dirty="0" smtClean="0">
                <a:solidFill>
                  <a:srgbClr val="002060"/>
                </a:solidFill>
              </a:rPr>
              <a:t>يوضح المخطط النظام الغذائي اليومي الموصى به للاعب تنس محترف.</a:t>
            </a:r>
            <a:endParaRPr lang="ar-DZ" sz="24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8763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97334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>
                <a:solidFill>
                  <a:srgbClr val="002060"/>
                </a:solidFill>
              </a:rPr>
              <a:t>ستحتاج إلى أن تعود بذاكرتك إلى العمل الذي أنجزته حول الأنظمة الغذائية المتوازنة للإجابة عن هذه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الأسئلة.</a:t>
            </a: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اقترح لماذا يحتوي النظام الغذائي الموصى به على الكثير من الحبوب والخبز والأرز والمعكرونة.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أي جزء من أجزاء النظام الغذائي يمد الجسم بالبروتينات؟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أي جزء من أجزاء النظام الغذائي يمد الجسم بالحديد؟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اشرح سبب أهمية اتباع نظام غذائي يحتوي على كمية وفيرة من الحديد للحفاظ على اللياقة البدنية.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اذكر المعدن الذي يحصل عليه الجسم من اللبن والزبادي والجبن.</a:t>
            </a:r>
            <a:endParaRPr lang="ar-DZ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762780"/>
            <a:ext cx="853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b="1" dirty="0" smtClean="0"/>
              <a:t>....................................................................................</a:t>
            </a:r>
            <a:endParaRPr lang="ar-DZ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677180"/>
            <a:ext cx="853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b="1" dirty="0" smtClean="0"/>
              <a:t>....................................................................................</a:t>
            </a:r>
            <a:endParaRPr lang="ar-DZ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515380"/>
            <a:ext cx="853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b="1" dirty="0" smtClean="0"/>
              <a:t>....................................................................................</a:t>
            </a:r>
            <a:endParaRPr lang="ar-DZ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734580"/>
            <a:ext cx="853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b="1" dirty="0" smtClean="0"/>
              <a:t>....................................................................................</a:t>
            </a:r>
            <a:endParaRPr lang="ar-DZ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638800"/>
            <a:ext cx="8534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b="1" dirty="0" smtClean="0"/>
              <a:t>........................................................................................................................................................................</a:t>
            </a:r>
            <a:endParaRPr lang="ar-D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OM" sz="2800" b="1" dirty="0" smtClean="0">
                <a:solidFill>
                  <a:srgbClr val="FF0000"/>
                </a:solidFill>
              </a:rPr>
              <a:t>حل </a:t>
            </a:r>
            <a:r>
              <a:rPr lang="ar-DZ" sz="2800" b="1" dirty="0" smtClean="0">
                <a:solidFill>
                  <a:srgbClr val="FF0000"/>
                </a:solidFill>
              </a:rPr>
              <a:t>ورقة العمل</a:t>
            </a:r>
            <a:r>
              <a:rPr lang="ar-OM" sz="2800" b="1" dirty="0" smtClean="0">
                <a:solidFill>
                  <a:srgbClr val="FF0000"/>
                </a:solidFill>
              </a:rPr>
              <a:t> 7-8 (ب)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لأن كل هذه المواد تحتوي على النشا</a:t>
            </a:r>
            <a:r>
              <a:rPr lang="ar-OM" sz="2800" b="1" dirty="0" smtClean="0">
                <a:solidFill>
                  <a:srgbClr val="002060"/>
                </a:solidFill>
              </a:rPr>
              <a:t> الذي </a:t>
            </a:r>
            <a:r>
              <a:rPr lang="ar-DZ" sz="2800" b="1" dirty="0" smtClean="0">
                <a:solidFill>
                  <a:srgbClr val="002060"/>
                </a:solidFill>
              </a:rPr>
              <a:t>يتم هضم</a:t>
            </a:r>
            <a:r>
              <a:rPr lang="ar-OM" sz="2800" b="1" dirty="0" smtClean="0">
                <a:solidFill>
                  <a:srgbClr val="002060"/>
                </a:solidFill>
              </a:rPr>
              <a:t>ه</a:t>
            </a:r>
            <a:r>
              <a:rPr lang="ar-DZ" sz="2800" b="1" dirty="0" smtClean="0">
                <a:solidFill>
                  <a:srgbClr val="002060"/>
                </a:solidFill>
              </a:rPr>
              <a:t> لإنتاج الجلوكوز الذي يتحلل خ</a:t>
            </a:r>
            <a:r>
              <a:rPr lang="ar-OM" sz="2800" b="1" dirty="0" smtClean="0">
                <a:solidFill>
                  <a:srgbClr val="002060"/>
                </a:solidFill>
              </a:rPr>
              <a:t>لال</a:t>
            </a:r>
            <a:r>
              <a:rPr lang="ar-DZ" sz="2800" b="1" dirty="0" smtClean="0">
                <a:solidFill>
                  <a:srgbClr val="002060"/>
                </a:solidFill>
              </a:rPr>
              <a:t> عملية التنفس الخلوي لتزويد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الجسم بالطاقة اللازمة للعب التنس.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الأطعمة مثل اللبن والزبادي والجبن ولحوم الطيور الداجنة والأسماك والفول والبيض والمكسرات تمد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الجسم بالبروتينات.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اللحوم والخضراوات الورقية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لأنه يعمل على تكوين صبغة الهيموجلوبين </a:t>
            </a:r>
            <a:r>
              <a:rPr lang="ar-OM" sz="2800" b="1" dirty="0" smtClean="0">
                <a:solidFill>
                  <a:srgbClr val="002060"/>
                </a:solidFill>
              </a:rPr>
              <a:t>الذي يحمل</a:t>
            </a:r>
            <a:r>
              <a:rPr lang="ar-DZ" sz="2800" b="1" dirty="0" smtClean="0">
                <a:solidFill>
                  <a:srgbClr val="002060"/>
                </a:solidFill>
              </a:rPr>
              <a:t> الأكسجين من الرئتين إلى الخلايا التي تحتاجها.ويحتاج الرياضي إلى إيصال كمية وفيرة من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الأكسجين إلى الخلايا كي تتنفس وتطلق الطاقة.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كالسيوم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1108</Words>
  <Application>Microsoft Office PowerPoint</Application>
  <PresentationFormat>On-screen Show (4:3)</PresentationFormat>
  <Paragraphs>129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7-8 الحفاظ على اللياقة البدنيّة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Toshiba</cp:lastModifiedBy>
  <cp:revision>125</cp:revision>
  <dcterms:created xsi:type="dcterms:W3CDTF">2019-05-27T13:48:50Z</dcterms:created>
  <dcterms:modified xsi:type="dcterms:W3CDTF">2020-08-01T21:44:07Z</dcterms:modified>
</cp:coreProperties>
</file>