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2"/>
    <p:sldId id="256" r:id="rId3"/>
    <p:sldId id="277" r:id="rId4"/>
    <p:sldId id="279" r:id="rId5"/>
    <p:sldId id="257" r:id="rId6"/>
    <p:sldId id="278" r:id="rId7"/>
    <p:sldId id="280" r:id="rId8"/>
    <p:sldId id="291" r:id="rId9"/>
    <p:sldId id="281" r:id="rId10"/>
    <p:sldId id="275" r:id="rId11"/>
    <p:sldId id="283" r:id="rId12"/>
    <p:sldId id="282" r:id="rId13"/>
    <p:sldId id="284" r:id="rId14"/>
    <p:sldId id="285" r:id="rId15"/>
    <p:sldId id="286" r:id="rId16"/>
    <p:sldId id="287" r:id="rId17"/>
    <p:sldId id="289" r:id="rId18"/>
    <p:sldId id="288" r:id="rId19"/>
    <p:sldId id="290" r:id="rId20"/>
    <p:sldId id="269" r:id="rId21"/>
    <p:sldId id="270" r:id="rId22"/>
    <p:sldId id="271" r:id="rId23"/>
    <p:sldId id="272" r:id="rId24"/>
    <p:sldId id="273" r:id="rId25"/>
    <p:sldId id="274" r:id="rId26"/>
    <p:sldId id="268" r:id="rId27"/>
    <p:sldId id="276" r:id="rId28"/>
  </p:sldIdLst>
  <p:sldSz cx="18288000" cy="10287000"/>
  <p:notesSz cx="6858000" cy="9144000"/>
  <p:embeddedFontLst>
    <p:embeddedFont>
      <p:font typeface="Calibri" panose="020F0502020204030204" pitchFamily="34" charset="0"/>
      <p:regular r:id="rId29"/>
      <p:bold r:id="rId30"/>
      <p:italic r:id="rId31"/>
      <p:boldItalic r:id="rId32"/>
    </p:embeddedFont>
    <p:embeddedFont>
      <p:font typeface="Open Sans Bold"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DDB4"/>
    <a:srgbClr val="E2E6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0" d="100"/>
          <a:sy n="50" d="100"/>
        </p:scale>
        <p:origin x="30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5.sv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06326" y="1270852"/>
            <a:ext cx="3318554" cy="2057400"/>
          </a:xfrm>
          <a:custGeom>
            <a:avLst/>
            <a:gdLst/>
            <a:ahLst/>
            <a:cxnLst/>
            <a:rect l="l" t="t" r="r" b="b"/>
            <a:pathLst>
              <a:path w="3318554" h="2057400">
                <a:moveTo>
                  <a:pt x="0" y="0"/>
                </a:moveTo>
                <a:lnTo>
                  <a:pt x="3318554" y="0"/>
                </a:lnTo>
                <a:lnTo>
                  <a:pt x="3318554" y="2057400"/>
                </a:lnTo>
                <a:lnTo>
                  <a:pt x="0" y="20574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ar-OM"/>
          </a:p>
        </p:txBody>
      </p:sp>
      <p:sp>
        <p:nvSpPr>
          <p:cNvPr id="3" name="TextBox 3"/>
          <p:cNvSpPr txBox="1"/>
          <p:nvPr/>
        </p:nvSpPr>
        <p:spPr>
          <a:xfrm>
            <a:off x="14472377" y="2273057"/>
            <a:ext cx="2786452" cy="936154"/>
          </a:xfrm>
          <a:prstGeom prst="rect">
            <a:avLst/>
          </a:prstGeom>
        </p:spPr>
        <p:txBody>
          <a:bodyPr wrap="square" lIns="0" tIns="0" rIns="0" bIns="0" rtlCol="0" anchor="t">
            <a:spAutoFit/>
          </a:bodyPr>
          <a:lstStyle/>
          <a:p>
            <a:pPr algn="ctr" rtl="1">
              <a:lnSpc>
                <a:spcPts val="7279"/>
              </a:lnSpc>
            </a:pPr>
            <a:r>
              <a:rPr lang="ar-EG" sz="5199" b="1" dirty="0" smtClean="0">
                <a:solidFill>
                  <a:srgbClr val="000000"/>
                </a:solidFill>
                <a:latin typeface="Open Sans Bold"/>
                <a:ea typeface="Open Sans Bold"/>
                <a:cs typeface="Open Sans Bold"/>
                <a:sym typeface="Open Sans Bold"/>
                <a:rtl/>
              </a:rPr>
              <a:t>الت</a:t>
            </a:r>
            <a:r>
              <a:rPr lang="ar-OM" sz="5199" b="1" dirty="0" smtClean="0">
                <a:solidFill>
                  <a:srgbClr val="000000"/>
                </a:solidFill>
                <a:latin typeface="Open Sans Bold"/>
                <a:ea typeface="Open Sans Bold"/>
                <a:cs typeface="Open Sans Bold"/>
                <a:sym typeface="Open Sans Bold"/>
                <a:rtl/>
              </a:rPr>
              <a:t>علم القبلي</a:t>
            </a:r>
            <a:r>
              <a:rPr lang="ar-EG" sz="5199" b="1" dirty="0" smtClean="0">
                <a:solidFill>
                  <a:srgbClr val="000000"/>
                </a:solidFill>
                <a:latin typeface="Open Sans Bold"/>
                <a:ea typeface="Open Sans Bold"/>
                <a:cs typeface="Open Sans Bold"/>
                <a:sym typeface="Open Sans Bold"/>
                <a:rtl/>
              </a:rPr>
              <a:t> </a:t>
            </a:r>
            <a:endParaRPr lang="ar-EG" sz="5199" b="1" dirty="0">
              <a:solidFill>
                <a:srgbClr val="000000"/>
              </a:solidFill>
              <a:latin typeface="Open Sans Bold"/>
              <a:ea typeface="Open Sans Bold"/>
              <a:cs typeface="Open Sans Bold"/>
              <a:sym typeface="Open Sans Bold"/>
              <a:rtl/>
            </a:endParaRPr>
          </a:p>
        </p:txBody>
      </p:sp>
      <p:sp>
        <p:nvSpPr>
          <p:cNvPr id="4" name="مستطيل 3">
            <a:extLst>
              <a:ext uri="{FF2B5EF4-FFF2-40B4-BE49-F238E27FC236}">
                <a16:creationId xmlns:a16="http://schemas.microsoft.com/office/drawing/2014/main" id="{3D96BDFF-3F6D-E475-8B7A-F5E5A15A1722}"/>
              </a:ext>
            </a:extLst>
          </p:cNvPr>
          <p:cNvSpPr/>
          <p:nvPr/>
        </p:nvSpPr>
        <p:spPr>
          <a:xfrm>
            <a:off x="4419600" y="4000500"/>
            <a:ext cx="13258800" cy="2895600"/>
          </a:xfrm>
          <a:prstGeom prst="rect">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endParaRPr lang="ar-OM"/>
          </a:p>
        </p:txBody>
      </p:sp>
      <p:sp>
        <p:nvSpPr>
          <p:cNvPr id="8" name="مربع نص 7">
            <a:extLst>
              <a:ext uri="{FF2B5EF4-FFF2-40B4-BE49-F238E27FC236}">
                <a16:creationId xmlns:a16="http://schemas.microsoft.com/office/drawing/2014/main" id="{60BB817A-0030-412C-6BF7-9D5B0455AEC8}"/>
              </a:ext>
            </a:extLst>
          </p:cNvPr>
          <p:cNvSpPr txBox="1"/>
          <p:nvPr/>
        </p:nvSpPr>
        <p:spPr>
          <a:xfrm>
            <a:off x="7923680" y="4713404"/>
            <a:ext cx="9601200" cy="923330"/>
          </a:xfrm>
          <a:prstGeom prst="rect">
            <a:avLst/>
          </a:prstGeom>
          <a:noFill/>
        </p:spPr>
        <p:txBody>
          <a:bodyPr wrap="square" rtlCol="1">
            <a:spAutoFit/>
          </a:bodyPr>
          <a:lstStyle/>
          <a:p>
            <a:r>
              <a:rPr lang="ar-OM" sz="5400" dirty="0" smtClean="0"/>
              <a:t>عددي مقاصد الشريعة </a:t>
            </a:r>
            <a:r>
              <a:rPr lang="ar-OM" sz="5400" dirty="0" smtClean="0"/>
              <a:t> </a:t>
            </a:r>
            <a:endParaRPr lang="ar-OM"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10287000"/>
          </a:xfrm>
          <a:custGeom>
            <a:avLst/>
            <a:gdLst/>
            <a:ahLst/>
            <a:cxnLst/>
            <a:rect l="l" t="t" r="r" b="b"/>
            <a:pathLst>
              <a:path w="18288000" h="10127501">
                <a:moveTo>
                  <a:pt x="0" y="0"/>
                </a:moveTo>
                <a:lnTo>
                  <a:pt x="18288000" y="0"/>
                </a:lnTo>
                <a:lnTo>
                  <a:pt x="18288000" y="10127501"/>
                </a:lnTo>
                <a:lnTo>
                  <a:pt x="0" y="10127501"/>
                </a:lnTo>
                <a:lnTo>
                  <a:pt x="0" y="0"/>
                </a:lnTo>
                <a:close/>
              </a:path>
            </a:pathLst>
          </a:custGeom>
          <a:blipFill>
            <a:blip r:embed="rId2"/>
            <a:stretch>
              <a:fillRect t="-3504" b="-3504"/>
            </a:stretch>
          </a:blipFill>
          <a:ln>
            <a:solidFill>
              <a:schemeClr val="accent2">
                <a:lumMod val="20000"/>
                <a:lumOff val="80000"/>
              </a:schemeClr>
            </a:solidFill>
          </a:ln>
        </p:spPr>
        <p:txBody>
          <a:bodyPr/>
          <a:lstStyle/>
          <a:p>
            <a:endParaRPr lang="ar-OM"/>
          </a:p>
        </p:txBody>
      </p:sp>
      <p:sp>
        <p:nvSpPr>
          <p:cNvPr id="3" name="Freeform 3"/>
          <p:cNvSpPr/>
          <p:nvPr/>
        </p:nvSpPr>
        <p:spPr>
          <a:xfrm>
            <a:off x="3276600" y="3543300"/>
            <a:ext cx="10972800" cy="2517186"/>
          </a:xfrm>
          <a:custGeom>
            <a:avLst/>
            <a:gdLst/>
            <a:ahLst/>
            <a:cxnLst/>
            <a:rect l="l" t="t" r="r" b="b"/>
            <a:pathLst>
              <a:path w="7558950" h="2517186">
                <a:moveTo>
                  <a:pt x="0" y="0"/>
                </a:moveTo>
                <a:lnTo>
                  <a:pt x="7558950" y="0"/>
                </a:lnTo>
                <a:lnTo>
                  <a:pt x="7558950" y="2517187"/>
                </a:lnTo>
                <a:lnTo>
                  <a:pt x="0" y="2517187"/>
                </a:lnTo>
                <a:lnTo>
                  <a:pt x="0" y="0"/>
                </a:lnTo>
                <a:close/>
              </a:path>
            </a:pathLst>
          </a:custGeom>
          <a:blipFill>
            <a:blip r:embed="rId3"/>
            <a:stretch>
              <a:fillRect l="-12733" t="-25093" r="-7560" b="-7169"/>
            </a:stretch>
          </a:blipFill>
          <a:ln w="123825" cap="rnd">
            <a:solidFill>
              <a:srgbClr val="000000"/>
            </a:solidFill>
            <a:prstDash val="solid"/>
            <a:round/>
          </a:ln>
        </p:spPr>
        <p:txBody>
          <a:bodyPr/>
          <a:lstStyle/>
          <a:p>
            <a:endParaRPr lang="ar-OM"/>
          </a:p>
        </p:txBody>
      </p:sp>
      <p:sp>
        <p:nvSpPr>
          <p:cNvPr id="4" name="TextBox 4"/>
          <p:cNvSpPr txBox="1"/>
          <p:nvPr/>
        </p:nvSpPr>
        <p:spPr>
          <a:xfrm>
            <a:off x="4834133" y="7299529"/>
            <a:ext cx="7857734" cy="874214"/>
          </a:xfrm>
          <a:prstGeom prst="rect">
            <a:avLst/>
          </a:prstGeom>
          <a:solidFill>
            <a:schemeClr val="tx1"/>
          </a:solidFill>
        </p:spPr>
        <p:txBody>
          <a:bodyPr wrap="square" lIns="0" tIns="0" rIns="0" bIns="0" rtlCol="0" anchor="t">
            <a:spAutoFit/>
          </a:bodyPr>
          <a:lstStyle/>
          <a:p>
            <a:pPr algn="ctr" rtl="1">
              <a:lnSpc>
                <a:spcPts val="7279"/>
              </a:lnSpc>
            </a:pPr>
            <a:r>
              <a:rPr lang="ar-EG" sz="5199" b="1" dirty="0">
                <a:solidFill>
                  <a:srgbClr val="FFFFFF"/>
                </a:solidFill>
                <a:latin typeface="Open Sans Bold"/>
                <a:ea typeface="Open Sans Bold"/>
                <a:cs typeface="Open Sans Bold"/>
                <a:sym typeface="Open Sans Bold"/>
                <a:rtl/>
              </a:rPr>
              <a:t>إعداد </a:t>
            </a:r>
            <a:r>
              <a:rPr lang="ar-EG" sz="5199" b="1" dirty="0" smtClean="0">
                <a:solidFill>
                  <a:srgbClr val="FFFFFF"/>
                </a:solidFill>
                <a:latin typeface="Open Sans Bold"/>
                <a:ea typeface="Open Sans Bold"/>
                <a:cs typeface="Open Sans Bold"/>
                <a:sym typeface="Open Sans Bold"/>
                <a:rtl/>
              </a:rPr>
              <a:t>الاستاذة:</a:t>
            </a:r>
            <a:r>
              <a:rPr lang="ar-OM" sz="5199" b="1" dirty="0" smtClean="0">
                <a:solidFill>
                  <a:srgbClr val="FFFFFF"/>
                </a:solidFill>
                <a:latin typeface="Open Sans Bold"/>
                <a:ea typeface="Open Sans Bold"/>
                <a:cs typeface="Open Sans Bold"/>
                <a:sym typeface="Open Sans Bold"/>
                <a:rtl/>
              </a:rPr>
              <a:t> ميثاء </a:t>
            </a:r>
            <a:r>
              <a:rPr lang="ar-OM" sz="5199" b="1" dirty="0" err="1" smtClean="0">
                <a:solidFill>
                  <a:srgbClr val="FFFFFF"/>
                </a:solidFill>
                <a:latin typeface="Open Sans Bold"/>
                <a:ea typeface="Open Sans Bold"/>
                <a:cs typeface="Open Sans Bold"/>
                <a:sym typeface="Open Sans Bold"/>
                <a:rtl/>
              </a:rPr>
              <a:t>الذهلية</a:t>
            </a:r>
            <a:r>
              <a:rPr lang="ar-OM" sz="5199" b="1" dirty="0" smtClean="0">
                <a:solidFill>
                  <a:srgbClr val="FFFFFF"/>
                </a:solidFill>
                <a:latin typeface="Open Sans Bold"/>
                <a:ea typeface="Open Sans Bold"/>
                <a:cs typeface="Open Sans Bold"/>
                <a:sym typeface="Open Sans Bold"/>
                <a:rtl/>
              </a:rPr>
              <a:t> </a:t>
            </a:r>
            <a:r>
              <a:rPr lang="ar-EG" sz="5199" b="1" dirty="0" smtClean="0">
                <a:solidFill>
                  <a:srgbClr val="FFFFFF"/>
                </a:solidFill>
                <a:latin typeface="Open Sans Bold"/>
                <a:ea typeface="Open Sans Bold"/>
                <a:cs typeface="Open Sans Bold"/>
                <a:sym typeface="Open Sans Bold"/>
                <a:rtl/>
              </a:rPr>
              <a:t> </a:t>
            </a:r>
            <a:endParaRPr lang="ar-EG" sz="5199" b="1" dirty="0">
              <a:solidFill>
                <a:srgbClr val="FFFFFF"/>
              </a:solidFill>
              <a:latin typeface="Open Sans Bold"/>
              <a:ea typeface="Open Sans Bold"/>
              <a:cs typeface="Open Sans Bold"/>
              <a:sym typeface="Open Sans Bold"/>
              <a:rtl/>
            </a:endParaRPr>
          </a:p>
        </p:txBody>
      </p:sp>
      <p:sp>
        <p:nvSpPr>
          <p:cNvPr id="5" name="شكل بيضاوي 4">
            <a:extLst>
              <a:ext uri="{FF2B5EF4-FFF2-40B4-BE49-F238E27FC236}">
                <a16:creationId xmlns:a16="http://schemas.microsoft.com/office/drawing/2014/main" id="{019319E0-66C1-9217-58CD-754783AA116B}"/>
              </a:ext>
            </a:extLst>
          </p:cNvPr>
          <p:cNvSpPr/>
          <p:nvPr/>
        </p:nvSpPr>
        <p:spPr>
          <a:xfrm>
            <a:off x="15422880" y="8648700"/>
            <a:ext cx="1143000" cy="1066800"/>
          </a:xfrm>
          <a:prstGeom prst="ellipse">
            <a:avLst/>
          </a:prstGeom>
          <a:solidFill>
            <a:srgbClr val="BEDDB4"/>
          </a:solidFill>
          <a:ln>
            <a:noFill/>
          </a:ln>
          <a:effectLst>
            <a:softEdge rad="63500"/>
          </a:effectLst>
        </p:spPr>
        <p:style>
          <a:lnRef idx="2">
            <a:schemeClr val="accent6"/>
          </a:lnRef>
          <a:fillRef idx="1">
            <a:schemeClr val="lt1"/>
          </a:fillRef>
          <a:effectRef idx="0">
            <a:schemeClr val="accent6"/>
          </a:effectRef>
          <a:fontRef idx="minor">
            <a:schemeClr val="dk1"/>
          </a:fontRef>
        </p:style>
        <p:txBody>
          <a:bodyPr rtlCol="1" anchor="ctr"/>
          <a:lstStyle/>
          <a:p>
            <a:pPr algn="ctr"/>
            <a:endParaRPr lang="ar-OM"/>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578" y="51435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3" name="Freeform 3"/>
          <p:cNvSpPr/>
          <p:nvPr/>
        </p:nvSpPr>
        <p:spPr>
          <a:xfrm>
            <a:off x="2619778" y="514350"/>
            <a:ext cx="5772248" cy="9205305"/>
          </a:xfrm>
          <a:custGeom>
            <a:avLst/>
            <a:gdLst/>
            <a:ahLst/>
            <a:cxnLst/>
            <a:rect l="l" t="t" r="r" b="b"/>
            <a:pathLst>
              <a:path w="5772248" h="9205305">
                <a:moveTo>
                  <a:pt x="0" y="0"/>
                </a:moveTo>
                <a:lnTo>
                  <a:pt x="5772248" y="0"/>
                </a:lnTo>
                <a:lnTo>
                  <a:pt x="5772248" y="9205305"/>
                </a:lnTo>
                <a:lnTo>
                  <a:pt x="0" y="9205305"/>
                </a:lnTo>
                <a:lnTo>
                  <a:pt x="0" y="0"/>
                </a:lnTo>
                <a:close/>
              </a:path>
            </a:pathLst>
          </a:custGeom>
          <a:blipFill>
            <a:blip r:embed="rId3"/>
            <a:stretch>
              <a:fillRect/>
            </a:stretch>
          </a:blipFill>
          <a:ln w="123825" cap="sq">
            <a:solidFill>
              <a:srgbClr val="000000"/>
            </a:solidFill>
            <a:prstDash val="solid"/>
            <a:miter/>
          </a:ln>
        </p:spPr>
        <p:txBody>
          <a:bodyPr/>
          <a:lstStyle/>
          <a:p>
            <a:endParaRPr lang="ar-OM"/>
          </a:p>
        </p:txBody>
      </p:sp>
      <p:sp>
        <p:nvSpPr>
          <p:cNvPr id="4" name="Freeform 4"/>
          <p:cNvSpPr/>
          <p:nvPr/>
        </p:nvSpPr>
        <p:spPr>
          <a:xfrm>
            <a:off x="10693984" y="2153653"/>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610374" y="3394073"/>
            <a:ext cx="3729988" cy="1472034"/>
          </a:xfrm>
          <a:prstGeom prst="rect">
            <a:avLst/>
          </a:prstGeom>
        </p:spPr>
        <p:txBody>
          <a:bodyPr lIns="0" tIns="0" rIns="0" bIns="0" rtlCol="0" anchor="t">
            <a:spAutoFit/>
          </a:bodyPr>
          <a:lstStyle/>
          <a:p>
            <a:pPr algn="ctr" rtl="1">
              <a:lnSpc>
                <a:spcPts val="12044"/>
              </a:lnSpc>
            </a:pPr>
            <a:r>
              <a:rPr lang="ar-EG" sz="8603" b="1">
                <a:solidFill>
                  <a:srgbClr val="000000"/>
                </a:solidFill>
                <a:latin typeface="Open Sans Bold"/>
                <a:ea typeface="Open Sans Bold"/>
                <a:cs typeface="Open Sans Bold"/>
                <a:sym typeface="Open Sans Bold"/>
                <a:rtl/>
              </a:rPr>
              <a:t>الاهداف</a:t>
            </a:r>
          </a:p>
        </p:txBody>
      </p:sp>
    </p:spTree>
    <p:extLst>
      <p:ext uri="{BB962C8B-B14F-4D97-AF65-F5344CB8AC3E}">
        <p14:creationId xmlns:p14="http://schemas.microsoft.com/office/powerpoint/2010/main" val="2062712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15400" y="1181100"/>
            <a:ext cx="9144000" cy="3477875"/>
          </a:xfrm>
          <a:prstGeom prst="rect">
            <a:avLst/>
          </a:prstGeom>
        </p:spPr>
        <p:txBody>
          <a:bodyPr>
            <a:spAutoFit/>
          </a:bodyPr>
          <a:lstStyle/>
          <a:p>
            <a:pPr algn="ctr"/>
            <a:r>
              <a:rPr lang="ar-OM" sz="4400" b="1" dirty="0"/>
              <a:t>أحد أسماء غزوة الخندق هو “الأحزاب”، وقد نزلت سورة مدنية في القرآن الكريم هي “سورة الأحزاب” آياتها 73، وترتيبها في المصحف 33، في الجزء الثاني والعشرين، ونزلت بعد سورة آل عمران، تبدأ بأسلوب نداء للنبي ﴿يَا أَيُّهَا النَّبِيُّ</a:t>
            </a:r>
            <a:r>
              <a:rPr lang="ar-OM" sz="4400" b="1" dirty="0" smtClean="0"/>
              <a:t>﴾</a:t>
            </a:r>
            <a:r>
              <a:rPr lang="en-US" sz="4400" b="1" dirty="0" smtClean="0"/>
              <a:t>/</a:t>
            </a:r>
            <a:endParaRPr lang="ar-OM" sz="4400" b="1" dirty="0"/>
          </a:p>
        </p:txBody>
      </p:sp>
      <p:sp>
        <p:nvSpPr>
          <p:cNvPr id="3" name="مستطيل 2"/>
          <p:cNvSpPr/>
          <p:nvPr/>
        </p:nvSpPr>
        <p:spPr>
          <a:xfrm>
            <a:off x="609600" y="7048500"/>
            <a:ext cx="9144000" cy="1938992"/>
          </a:xfrm>
          <a:prstGeom prst="rect">
            <a:avLst/>
          </a:prstGeom>
        </p:spPr>
        <p:txBody>
          <a:bodyPr>
            <a:spAutoFit/>
          </a:bodyPr>
          <a:lstStyle/>
          <a:p>
            <a:pPr algn="ctr"/>
            <a:r>
              <a:rPr lang="ar-OM" sz="4000" b="1" dirty="0"/>
              <a:t>سميت “سورة الأحزاب” لأن المشركين تحزبوا على المسلمين من كل جهة، فاجتمع كفار مكة مع غطفان وبني قريظة وغيرها من القبائل على حرب </a:t>
            </a:r>
            <a:r>
              <a:rPr lang="ar-OM" sz="4000" b="1" dirty="0" smtClean="0"/>
              <a:t>المسلمين.</a:t>
            </a:r>
            <a:endParaRPr lang="ar-OM" sz="4000" b="1" dirty="0"/>
          </a:p>
        </p:txBody>
      </p:sp>
      <p:sp>
        <p:nvSpPr>
          <p:cNvPr id="4" name="شكل بيضاوي 3"/>
          <p:cNvSpPr/>
          <p:nvPr/>
        </p:nvSpPr>
        <p:spPr>
          <a:xfrm>
            <a:off x="1066800" y="1714500"/>
            <a:ext cx="6324600" cy="3200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
        <p:nvSpPr>
          <p:cNvPr id="5" name="مربع نص 4"/>
          <p:cNvSpPr txBox="1"/>
          <p:nvPr/>
        </p:nvSpPr>
        <p:spPr>
          <a:xfrm>
            <a:off x="2971799" y="2652980"/>
            <a:ext cx="2514601" cy="1323439"/>
          </a:xfrm>
          <a:prstGeom prst="rect">
            <a:avLst/>
          </a:prstGeom>
          <a:noFill/>
        </p:spPr>
        <p:txBody>
          <a:bodyPr wrap="square" rtlCol="1">
            <a:spAutoFit/>
          </a:bodyPr>
          <a:lstStyle/>
          <a:p>
            <a:r>
              <a:rPr lang="ar-OM" sz="8000" b="1" dirty="0" smtClean="0"/>
              <a:t>التمهيد</a:t>
            </a:r>
            <a:endParaRPr lang="ar-OM" sz="8000" b="1" dirty="0"/>
          </a:p>
        </p:txBody>
      </p:sp>
    </p:spTree>
    <p:extLst>
      <p:ext uri="{BB962C8B-B14F-4D97-AF65-F5344CB8AC3E}">
        <p14:creationId xmlns:p14="http://schemas.microsoft.com/office/powerpoint/2010/main" val="1965464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0693984" y="2153653"/>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610375" y="3009900"/>
            <a:ext cx="3729988" cy="2977866"/>
          </a:xfrm>
          <a:prstGeom prst="rect">
            <a:avLst/>
          </a:prstGeom>
        </p:spPr>
        <p:txBody>
          <a:bodyPr lIns="0" tIns="0" rIns="0" bIns="0" rtlCol="0" anchor="t">
            <a:spAutoFit/>
          </a:bodyPr>
          <a:lstStyle/>
          <a:p>
            <a:pPr algn="ctr" rtl="1">
              <a:lnSpc>
                <a:spcPts val="12044"/>
              </a:lnSpc>
            </a:pPr>
            <a:r>
              <a:rPr lang="ar-EG" sz="8603" b="1" dirty="0" smtClean="0">
                <a:solidFill>
                  <a:srgbClr val="000000"/>
                </a:solidFill>
                <a:latin typeface="Open Sans Bold"/>
                <a:ea typeface="Open Sans Bold"/>
                <a:cs typeface="Open Sans Bold"/>
                <a:sym typeface="Open Sans Bold"/>
                <a:rtl/>
              </a:rPr>
              <a:t>ا</a:t>
            </a:r>
            <a:r>
              <a:rPr lang="ar-OM" sz="8603" b="1" dirty="0" smtClean="0">
                <a:solidFill>
                  <a:srgbClr val="000000"/>
                </a:solidFill>
                <a:latin typeface="Open Sans Bold"/>
                <a:ea typeface="Open Sans Bold"/>
                <a:cs typeface="Open Sans Bold"/>
                <a:sym typeface="Open Sans Bold"/>
                <a:rtl/>
              </a:rPr>
              <a:t>لمقدمات والأسباب</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3048000" y="1124099"/>
            <a:ext cx="6141719" cy="7848302"/>
          </a:xfrm>
          <a:prstGeom prst="rect">
            <a:avLst/>
          </a:prstGeom>
          <a:noFill/>
        </p:spPr>
        <p:txBody>
          <a:bodyPr wrap="square" rtlCol="1">
            <a:spAutoFit/>
          </a:bodyPr>
          <a:lstStyle/>
          <a:p>
            <a:pPr algn="ctr"/>
            <a:r>
              <a:rPr lang="ar-OM" sz="3600" b="1" dirty="0"/>
              <a:t> سبب غزوة الخندق هو أن يهود بني النضير نقضوا عهدهم مع الرسول محمد ﷺ وحاولوا قتله، فوجَّه إليهم جيشه فحاصرهم حتى استسلموا. ونتيجة لذلك، هم يهود بني النضير بالانتقام من المسلمين، فبدأوا بتحريض القبائل العربية على غزو المدينة المنورة، فاستجاب لهم من العرب: قبيلة قريش وحلفاؤها: كنانة (الأحابيش)، وقبيلة غطفان (فزارة وبنو مرة وأشجع) وحلفاؤها بنو أسد وسليم وغيرُها، وقد سُمُّوا بالأحزاب، ثم انضم إليهم يهود بني قريظة الذين كان بينهم وبين المسلمين عهد وميثاق</a:t>
            </a:r>
            <a:r>
              <a:rPr lang="ar-OM" sz="3600" b="1" dirty="0" smtClean="0"/>
              <a:t>. </a:t>
            </a:r>
            <a:endParaRPr lang="ar-OM" sz="36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0693984" y="2153653"/>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610375" y="3009900"/>
            <a:ext cx="3729988" cy="2977866"/>
          </a:xfrm>
          <a:prstGeom prst="rect">
            <a:avLst/>
          </a:prstGeom>
        </p:spPr>
        <p:txBody>
          <a:bodyPr lIns="0" tIns="0" rIns="0" bIns="0" rtlCol="0" anchor="t">
            <a:spAutoFit/>
          </a:bodyPr>
          <a:lstStyle/>
          <a:p>
            <a:pPr algn="ctr" rtl="1">
              <a:lnSpc>
                <a:spcPts val="12044"/>
              </a:lnSpc>
            </a:pPr>
            <a:r>
              <a:rPr lang="ar-EG" sz="8603" b="1" dirty="0" smtClean="0">
                <a:solidFill>
                  <a:srgbClr val="000000"/>
                </a:solidFill>
                <a:latin typeface="Open Sans Bold"/>
                <a:ea typeface="Open Sans Bold"/>
                <a:cs typeface="Open Sans Bold"/>
                <a:sym typeface="Open Sans Bold"/>
                <a:rtl/>
              </a:rPr>
              <a:t>ا</a:t>
            </a:r>
            <a:r>
              <a:rPr lang="ar-OM" sz="8603" b="1" dirty="0" smtClean="0">
                <a:solidFill>
                  <a:srgbClr val="000000"/>
                </a:solidFill>
                <a:latin typeface="Open Sans Bold"/>
                <a:ea typeface="Open Sans Bold"/>
                <a:cs typeface="Open Sans Bold"/>
                <a:sym typeface="Open Sans Bold"/>
                <a:rtl/>
              </a:rPr>
              <a:t>لمقدمات والأسباب</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3768401" y="1257300"/>
            <a:ext cx="4922519" cy="7694414"/>
          </a:xfrm>
          <a:prstGeom prst="rect">
            <a:avLst/>
          </a:prstGeom>
          <a:noFill/>
        </p:spPr>
        <p:txBody>
          <a:bodyPr wrap="square" rtlCol="1">
            <a:spAutoFit/>
          </a:bodyPr>
          <a:lstStyle/>
          <a:p>
            <a:pPr algn="ctr"/>
            <a:r>
              <a:rPr lang="ar-OM" sz="5400" b="1" dirty="0" smtClean="0"/>
              <a:t>في السنة 5 هـ </a:t>
            </a:r>
            <a:endParaRPr lang="ar-OM" sz="3600" b="1" dirty="0" smtClean="0"/>
          </a:p>
          <a:p>
            <a:pPr algn="ctr"/>
            <a:r>
              <a:rPr lang="ar-OM" sz="4400" b="1" dirty="0" smtClean="0"/>
              <a:t>توجه وفد من يهود بني </a:t>
            </a:r>
            <a:r>
              <a:rPr lang="ar-OM" sz="4400" b="1" dirty="0" err="1" smtClean="0"/>
              <a:t>قريضة</a:t>
            </a:r>
            <a:r>
              <a:rPr lang="ar-OM" sz="4400" b="1" dirty="0" smtClean="0"/>
              <a:t> برئاسة حيي بن اخطب الى قريش وغطفان وبعض القبائل المجاورة يؤلبونهم على قتال المسلمين ، فخرجوا في جيش ضخم قوامه عشرة </a:t>
            </a:r>
            <a:r>
              <a:rPr lang="ar-OM" sz="4400" b="1" dirty="0" err="1" smtClean="0"/>
              <a:t>الآف</a:t>
            </a:r>
            <a:r>
              <a:rPr lang="ar-OM" sz="4400" b="1" dirty="0" smtClean="0"/>
              <a:t> مقاتل</a:t>
            </a:r>
          </a:p>
          <a:p>
            <a:pPr algn="ctr"/>
            <a:r>
              <a:rPr lang="ar-OM" sz="4400" b="1" dirty="0" smtClean="0"/>
              <a:t>بقيادة </a:t>
            </a:r>
            <a:endParaRPr lang="ar-OM" sz="4400" b="1" dirty="0" smtClean="0">
              <a:solidFill>
                <a:srgbClr val="FF0000"/>
              </a:solidFill>
            </a:endParaRPr>
          </a:p>
          <a:p>
            <a:pPr algn="ctr"/>
            <a:r>
              <a:rPr lang="ar-OM" sz="4400" b="1" dirty="0" smtClean="0">
                <a:solidFill>
                  <a:srgbClr val="FF0000"/>
                </a:solidFill>
              </a:rPr>
              <a:t>ابي سفيان  </a:t>
            </a:r>
            <a:endParaRPr lang="ar-OM" sz="4400" b="1" dirty="0">
              <a:solidFill>
                <a:srgbClr val="FF0000"/>
              </a:solidFill>
            </a:endParaRPr>
          </a:p>
        </p:txBody>
      </p:sp>
    </p:spTree>
    <p:extLst>
      <p:ext uri="{BB962C8B-B14F-4D97-AF65-F5344CB8AC3E}">
        <p14:creationId xmlns:p14="http://schemas.microsoft.com/office/powerpoint/2010/main" val="769919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0693984" y="2153653"/>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610375" y="2933700"/>
            <a:ext cx="3729988" cy="2838726"/>
          </a:xfrm>
          <a:prstGeom prst="rect">
            <a:avLst/>
          </a:prstGeom>
        </p:spPr>
        <p:txBody>
          <a:bodyPr lIns="0" tIns="0" rIns="0" bIns="0" rtlCol="0" anchor="t">
            <a:spAutoFit/>
          </a:bodyPr>
          <a:lstStyle/>
          <a:p>
            <a:pPr algn="ctr" rtl="1">
              <a:lnSpc>
                <a:spcPts val="12044"/>
              </a:lnSpc>
            </a:pPr>
            <a:r>
              <a:rPr lang="ar-OM" sz="4400" b="1" dirty="0" smtClean="0">
                <a:solidFill>
                  <a:srgbClr val="000000"/>
                </a:solidFill>
                <a:latin typeface="Open Sans Bold"/>
                <a:ea typeface="Open Sans Bold"/>
                <a:cs typeface="Open Sans Bold"/>
                <a:sym typeface="Open Sans Bold"/>
                <a:rtl/>
              </a:rPr>
              <a:t>بلوغ الخبر الى النبي</a:t>
            </a:r>
          </a:p>
          <a:p>
            <a:pPr algn="ctr" rtl="1">
              <a:lnSpc>
                <a:spcPts val="12044"/>
              </a:lnSpc>
            </a:pPr>
            <a:r>
              <a:rPr lang="ar-OM" sz="4400" b="1" dirty="0" smtClean="0">
                <a:solidFill>
                  <a:srgbClr val="000000"/>
                </a:solidFill>
                <a:latin typeface="Open Sans Bold"/>
                <a:ea typeface="Open Sans Bold"/>
                <a:cs typeface="Open Sans Bold"/>
                <a:sym typeface="Open Sans Bold"/>
                <a:rtl/>
              </a:rPr>
              <a:t>الكريم </a:t>
            </a:r>
            <a:endParaRPr lang="ar-EG" sz="4400"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3768401" y="1257300"/>
            <a:ext cx="4922519" cy="7540526"/>
          </a:xfrm>
          <a:prstGeom prst="rect">
            <a:avLst/>
          </a:prstGeom>
          <a:noFill/>
        </p:spPr>
        <p:txBody>
          <a:bodyPr wrap="square" rtlCol="1">
            <a:spAutoFit/>
          </a:bodyPr>
          <a:lstStyle/>
          <a:p>
            <a:pPr algn="ctr"/>
            <a:r>
              <a:rPr lang="ar-OM" sz="3600" b="1" dirty="0" smtClean="0"/>
              <a:t>شاور اهل الرأي من أصحابه في القتال داخل المدينة او خارجها </a:t>
            </a:r>
          </a:p>
          <a:p>
            <a:pPr algn="ctr"/>
            <a:r>
              <a:rPr lang="ar-OM" sz="3600" b="1" dirty="0" smtClean="0">
                <a:solidFill>
                  <a:srgbClr val="FF0000"/>
                </a:solidFill>
              </a:rPr>
              <a:t>فرجح رأي القتال داخل المدينة</a:t>
            </a:r>
          </a:p>
          <a:p>
            <a:pPr algn="ctr"/>
            <a:endParaRPr lang="ar-OM" sz="3600" b="1" dirty="0">
              <a:solidFill>
                <a:srgbClr val="FF0000"/>
              </a:solidFill>
            </a:endParaRPr>
          </a:p>
          <a:p>
            <a:pPr algn="ctr"/>
            <a:endParaRPr lang="ar-OM" sz="3600" b="1" dirty="0" smtClean="0">
              <a:solidFill>
                <a:srgbClr val="FF0000"/>
              </a:solidFill>
            </a:endParaRPr>
          </a:p>
          <a:p>
            <a:pPr algn="ctr"/>
            <a:endParaRPr lang="ar-OM" sz="3600" b="1" dirty="0">
              <a:solidFill>
                <a:srgbClr val="FF0000"/>
              </a:solidFill>
            </a:endParaRPr>
          </a:p>
          <a:p>
            <a:pPr algn="ctr"/>
            <a:r>
              <a:rPr lang="ar-OM" sz="3600" b="1" dirty="0" smtClean="0">
                <a:solidFill>
                  <a:srgbClr val="FF0000"/>
                </a:solidFill>
              </a:rPr>
              <a:t>  </a:t>
            </a:r>
            <a:r>
              <a:rPr lang="ar-OM" sz="4400" b="1" dirty="0" smtClean="0">
                <a:solidFill>
                  <a:srgbClr val="FF0000"/>
                </a:solidFill>
              </a:rPr>
              <a:t>الصحابي سلمان الفارسي رضي الله عنه </a:t>
            </a:r>
          </a:p>
          <a:p>
            <a:pPr algn="ctr"/>
            <a:r>
              <a:rPr lang="ar-OM" sz="3600" b="1" dirty="0" smtClean="0"/>
              <a:t>كان له رأي جديد ابرز التخطيط العسكري في ميدان القتال ، اذ أشار </a:t>
            </a:r>
            <a:r>
              <a:rPr lang="ar-OM" sz="3600" b="1" dirty="0" smtClean="0">
                <a:solidFill>
                  <a:srgbClr val="FF0000"/>
                </a:solidFill>
              </a:rPr>
              <a:t>بحفر خندق </a:t>
            </a:r>
            <a:r>
              <a:rPr lang="ar-OM" sz="3600" b="1" dirty="0" smtClean="0"/>
              <a:t>يحتمون خلفه فأعجب النبي الكريم بهذا الرأي </a:t>
            </a:r>
            <a:r>
              <a:rPr lang="ar-OM" sz="3600" b="1" dirty="0" smtClean="0">
                <a:solidFill>
                  <a:srgbClr val="FF0000"/>
                </a:solidFill>
              </a:rPr>
              <a:t> </a:t>
            </a:r>
            <a:endParaRPr lang="ar-OM" sz="3600" b="1" dirty="0">
              <a:solidFill>
                <a:srgbClr val="FF0000"/>
              </a:solidFill>
            </a:endParaRPr>
          </a:p>
        </p:txBody>
      </p:sp>
    </p:spTree>
    <p:extLst>
      <p:ext uri="{BB962C8B-B14F-4D97-AF65-F5344CB8AC3E}">
        <p14:creationId xmlns:p14="http://schemas.microsoft.com/office/powerpoint/2010/main" val="3193733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34000" y="3543300"/>
            <a:ext cx="8534400" cy="2308324"/>
          </a:xfrm>
          <a:prstGeom prst="rect">
            <a:avLst/>
          </a:prstGeom>
          <a:noFill/>
        </p:spPr>
        <p:txBody>
          <a:bodyPr wrap="square" rtlCol="1">
            <a:spAutoFit/>
          </a:bodyPr>
          <a:lstStyle/>
          <a:p>
            <a:pPr algn="ctr"/>
            <a:r>
              <a:rPr lang="ar-OM" sz="7200" b="1" dirty="0" smtClean="0">
                <a:solidFill>
                  <a:srgbClr val="FF0000"/>
                </a:solidFill>
              </a:rPr>
              <a:t>التعلم الذاتي :</a:t>
            </a:r>
          </a:p>
          <a:p>
            <a:r>
              <a:rPr lang="ar-OM" sz="7200" b="1" dirty="0" smtClean="0">
                <a:solidFill>
                  <a:srgbClr val="FF0000"/>
                </a:solidFill>
              </a:rPr>
              <a:t>من هو سلمان الفارسي </a:t>
            </a:r>
            <a:endParaRPr lang="ar-OM" sz="7200" b="1" dirty="0">
              <a:solidFill>
                <a:srgbClr val="FF0000"/>
              </a:solidFill>
            </a:endParaRPr>
          </a:p>
        </p:txBody>
      </p:sp>
    </p:spTree>
    <p:extLst>
      <p:ext uri="{BB962C8B-B14F-4D97-AF65-F5344CB8AC3E}">
        <p14:creationId xmlns:p14="http://schemas.microsoft.com/office/powerpoint/2010/main" val="2497832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0693984" y="2153653"/>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610375" y="3009900"/>
            <a:ext cx="3729988" cy="2977866"/>
          </a:xfrm>
          <a:prstGeom prst="rect">
            <a:avLst/>
          </a:prstGeom>
        </p:spPr>
        <p:txBody>
          <a:bodyPr lIns="0" tIns="0" rIns="0" bIns="0" rtlCol="0" anchor="t">
            <a:spAutoFit/>
          </a:bodyPr>
          <a:lstStyle/>
          <a:p>
            <a:pPr algn="ctr" rtl="1">
              <a:lnSpc>
                <a:spcPts val="12044"/>
              </a:lnSpc>
            </a:pPr>
            <a:r>
              <a:rPr lang="ar-OM" sz="8603" b="1" dirty="0" smtClean="0">
                <a:solidFill>
                  <a:srgbClr val="000000"/>
                </a:solidFill>
                <a:latin typeface="Open Sans Bold"/>
                <a:ea typeface="Open Sans Bold"/>
                <a:cs typeface="Open Sans Bold"/>
                <a:sym typeface="Open Sans Bold"/>
                <a:rtl/>
              </a:rPr>
              <a:t>جغرافية المكان </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3768401" y="1257300"/>
            <a:ext cx="4922519" cy="7571303"/>
          </a:xfrm>
          <a:prstGeom prst="rect">
            <a:avLst/>
          </a:prstGeom>
          <a:noFill/>
        </p:spPr>
        <p:txBody>
          <a:bodyPr wrap="square" rtlCol="1">
            <a:spAutoFit/>
          </a:bodyPr>
          <a:lstStyle/>
          <a:p>
            <a:pPr algn="ctr"/>
            <a:r>
              <a:rPr lang="ar-OM" sz="5400" b="1" dirty="0" smtClean="0"/>
              <a:t>درس النبي جغرافية المكان </a:t>
            </a:r>
          </a:p>
          <a:p>
            <a:pPr algn="ctr"/>
            <a:r>
              <a:rPr lang="ar-OM" sz="5400" b="1" dirty="0" smtClean="0"/>
              <a:t>وأمر :</a:t>
            </a:r>
          </a:p>
          <a:p>
            <a:pPr algn="ctr"/>
            <a:r>
              <a:rPr lang="ar-OM" sz="5400" b="1" dirty="0" smtClean="0"/>
              <a:t>ـ حفر الخندق في الجهة الشمالية </a:t>
            </a:r>
          </a:p>
          <a:p>
            <a:pPr algn="ctr"/>
            <a:r>
              <a:rPr lang="ar-OM" sz="5400" b="1" dirty="0" smtClean="0">
                <a:solidFill>
                  <a:srgbClr val="FF0000"/>
                </a:solidFill>
              </a:rPr>
              <a:t>لأنها الجهة الوحيدة المكشوفة الذي يتوقع ان يدخل منها جنود الأحزاب </a:t>
            </a:r>
            <a:endParaRPr lang="ar-OM" sz="3600" b="1" dirty="0">
              <a:solidFill>
                <a:srgbClr val="FF0000"/>
              </a:solidFill>
            </a:endParaRPr>
          </a:p>
        </p:txBody>
      </p:sp>
    </p:spTree>
    <p:extLst>
      <p:ext uri="{BB962C8B-B14F-4D97-AF65-F5344CB8AC3E}">
        <p14:creationId xmlns:p14="http://schemas.microsoft.com/office/powerpoint/2010/main" val="3964443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خريطة, ملصق, توضيح&#10;&#10;تم إنشاء الوصف تلقائياً">
            <a:extLst>
              <a:ext uri="{FF2B5EF4-FFF2-40B4-BE49-F238E27FC236}">
                <a16:creationId xmlns:a16="http://schemas.microsoft.com/office/drawing/2014/main" id="{19F0B15A-CDC9-C58D-BB8C-142A0ECEEF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0500"/>
            <a:ext cx="16002000" cy="9906000"/>
          </a:xfrm>
          <a:prstGeom prst="rect">
            <a:avLst/>
          </a:prstGeom>
        </p:spPr>
      </p:pic>
    </p:spTree>
    <p:extLst>
      <p:ext uri="{BB962C8B-B14F-4D97-AF65-F5344CB8AC3E}">
        <p14:creationId xmlns:p14="http://schemas.microsoft.com/office/powerpoint/2010/main" val="2343394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0693984" y="2153653"/>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0443520" y="3609266"/>
            <a:ext cx="6192243" cy="1438984"/>
          </a:xfrm>
          <a:prstGeom prst="rect">
            <a:avLst/>
          </a:prstGeom>
        </p:spPr>
        <p:txBody>
          <a:bodyPr wrap="square" lIns="0" tIns="0" rIns="0" bIns="0" rtlCol="0" anchor="t">
            <a:spAutoFit/>
          </a:bodyPr>
          <a:lstStyle/>
          <a:p>
            <a:pPr algn="ctr" rtl="1">
              <a:lnSpc>
                <a:spcPts val="12044"/>
              </a:lnSpc>
            </a:pPr>
            <a:r>
              <a:rPr lang="ar-OM" sz="8603" b="1" dirty="0" smtClean="0">
                <a:solidFill>
                  <a:srgbClr val="000000"/>
                </a:solidFill>
                <a:latin typeface="Open Sans Bold"/>
                <a:ea typeface="Open Sans Bold"/>
                <a:cs typeface="Open Sans Bold"/>
                <a:sym typeface="Open Sans Bold"/>
                <a:rtl/>
              </a:rPr>
              <a:t>تقسيم العمل </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438400" y="2140953"/>
            <a:ext cx="6709720" cy="6740307"/>
          </a:xfrm>
          <a:prstGeom prst="rect">
            <a:avLst/>
          </a:prstGeom>
          <a:noFill/>
        </p:spPr>
        <p:txBody>
          <a:bodyPr wrap="square" rtlCol="1">
            <a:spAutoFit/>
          </a:bodyPr>
          <a:lstStyle/>
          <a:p>
            <a:pPr algn="ctr"/>
            <a:r>
              <a:rPr lang="ar-OM" sz="3600" b="1" dirty="0" smtClean="0"/>
              <a:t>قسم النبي صلى الله عليه وسلم </a:t>
            </a:r>
          </a:p>
          <a:p>
            <a:pPr algn="ctr"/>
            <a:r>
              <a:rPr lang="ar-OM" sz="3600" b="1" dirty="0" smtClean="0"/>
              <a:t>العمل بين </a:t>
            </a:r>
            <a:r>
              <a:rPr lang="ar-OM" sz="3600" b="1" dirty="0" smtClean="0">
                <a:solidFill>
                  <a:srgbClr val="FF0000"/>
                </a:solidFill>
              </a:rPr>
              <a:t>المهاجرين و الأنصار </a:t>
            </a:r>
            <a:r>
              <a:rPr lang="ar-OM" sz="3600" b="1" dirty="0" smtClean="0"/>
              <a:t>حتى اتموا الحفر في أيام معدودة بمسافة طويلة وعمق كبير يصعب </a:t>
            </a:r>
            <a:r>
              <a:rPr lang="ar-OM" sz="3600" b="1" dirty="0" err="1" smtClean="0"/>
              <a:t>اختراقة</a:t>
            </a:r>
            <a:r>
              <a:rPr lang="ar-OM" sz="3600" b="1" dirty="0" smtClean="0"/>
              <a:t> بالخيول </a:t>
            </a:r>
            <a:endParaRPr lang="en-US" sz="3600" b="1" dirty="0" smtClean="0"/>
          </a:p>
          <a:p>
            <a:pPr algn="ctr"/>
            <a:endParaRPr lang="en-US" sz="3600" b="1" dirty="0"/>
          </a:p>
          <a:p>
            <a:pPr algn="ctr"/>
            <a:endParaRPr lang="en-US" sz="3600" b="1" dirty="0" smtClean="0"/>
          </a:p>
          <a:p>
            <a:pPr algn="ctr"/>
            <a:endParaRPr lang="en-US" sz="3600" b="1" dirty="0"/>
          </a:p>
          <a:p>
            <a:pPr algn="r"/>
            <a:r>
              <a:rPr lang="ar-OM" sz="3600" b="1" dirty="0" err="1" smtClean="0"/>
              <a:t>كانو</a:t>
            </a:r>
            <a:r>
              <a:rPr lang="ar-OM" sz="3600" b="1" dirty="0" smtClean="0"/>
              <a:t> يعملون بهمة ونشاط رغم ما كانوا يعانونه من تعب وجوع وبرد ، وكان النبي الكريم يساعدهم ويفتت ما عجزوا عنه من الصخور ويبشرهم بالنصر وتجهز المسلمون بنحو </a:t>
            </a:r>
            <a:r>
              <a:rPr lang="ar-OM" sz="3600" b="1" dirty="0" smtClean="0">
                <a:solidFill>
                  <a:srgbClr val="FF0000"/>
                </a:solidFill>
              </a:rPr>
              <a:t>ثلاثة آلف مقاتل </a:t>
            </a:r>
            <a:endParaRPr lang="ar-OM" sz="3600" b="1" dirty="0">
              <a:solidFill>
                <a:srgbClr val="FF0000"/>
              </a:solidFill>
            </a:endParaRPr>
          </a:p>
        </p:txBody>
      </p:sp>
    </p:spTree>
    <p:extLst>
      <p:ext uri="{BB962C8B-B14F-4D97-AF65-F5344CB8AC3E}">
        <p14:creationId xmlns:p14="http://schemas.microsoft.com/office/powerpoint/2010/main" val="2794381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631653" y="3009900"/>
            <a:ext cx="5856915" cy="4616648"/>
          </a:xfrm>
          <a:prstGeom prst="rect">
            <a:avLst/>
          </a:prstGeom>
        </p:spPr>
        <p:txBody>
          <a:bodyPr wrap="square" lIns="0" tIns="0" rIns="0" bIns="0" rtlCol="0" anchor="t">
            <a:spAutoFit/>
          </a:bodyPr>
          <a:lstStyle/>
          <a:p>
            <a:pPr algn="ctr" rtl="1">
              <a:lnSpc>
                <a:spcPts val="12044"/>
              </a:lnSpc>
            </a:pPr>
            <a:r>
              <a:rPr lang="ar-OM" sz="8603" b="1" dirty="0">
                <a:solidFill>
                  <a:srgbClr val="000000"/>
                </a:solidFill>
                <a:latin typeface="Open Sans Bold"/>
                <a:ea typeface="Open Sans Bold"/>
                <a:cs typeface="Open Sans Bold"/>
                <a:sym typeface="Open Sans Bold"/>
                <a:rtl/>
              </a:rPr>
              <a:t>تأمين النساء والأطفال </a:t>
            </a:r>
          </a:p>
          <a:p>
            <a:pPr algn="ctr" rtl="1">
              <a:lnSpc>
                <a:spcPts val="12044"/>
              </a:lnSpc>
            </a:pPr>
            <a:r>
              <a:rPr lang="ar-OM" sz="8603" b="1" dirty="0" smtClean="0">
                <a:solidFill>
                  <a:srgbClr val="000000"/>
                </a:solidFill>
                <a:latin typeface="Open Sans Bold"/>
                <a:ea typeface="Open Sans Bold"/>
                <a:cs typeface="Open Sans Bold"/>
                <a:sym typeface="Open Sans Bold"/>
                <a:rtl/>
              </a:rPr>
              <a:t> </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6463308"/>
          </a:xfrm>
          <a:prstGeom prst="rect">
            <a:avLst/>
          </a:prstGeom>
          <a:noFill/>
        </p:spPr>
        <p:txBody>
          <a:bodyPr wrap="square" rtlCol="1">
            <a:spAutoFit/>
          </a:bodyPr>
          <a:lstStyle/>
          <a:p>
            <a:pPr algn="ctr"/>
            <a:r>
              <a:rPr lang="ar-OM" sz="5400" b="1" dirty="0" smtClean="0"/>
              <a:t>جمع الرسول صلى الله عليه وسلم النساء و </a:t>
            </a:r>
          </a:p>
          <a:p>
            <a:pPr algn="ctr"/>
            <a:r>
              <a:rPr lang="ar-OM" sz="5400" b="1" dirty="0" smtClean="0"/>
              <a:t>الأطفال في بيوت آمنة داخل المدينة</a:t>
            </a:r>
            <a:endParaRPr lang="ar-OM" sz="5400" b="1" dirty="0"/>
          </a:p>
          <a:p>
            <a:pPr algn="ctr"/>
            <a:r>
              <a:rPr lang="ar-OM" sz="5400" b="1" dirty="0" smtClean="0">
                <a:solidFill>
                  <a:srgbClr val="FF0000"/>
                </a:solidFill>
              </a:rPr>
              <a:t>السبب </a:t>
            </a:r>
          </a:p>
          <a:p>
            <a:pPr algn="ctr"/>
            <a:r>
              <a:rPr lang="ar-OM" sz="5400" b="1" dirty="0" smtClean="0"/>
              <a:t>كان النبي متنبها لإمكانية غدر اليهود كعادتهم  </a:t>
            </a:r>
          </a:p>
          <a:p>
            <a:pPr algn="ctr"/>
            <a:endParaRPr lang="ar-OM" sz="3600" b="1" dirty="0"/>
          </a:p>
        </p:txBody>
      </p:sp>
    </p:spTree>
    <p:extLst>
      <p:ext uri="{BB962C8B-B14F-4D97-AF65-F5344CB8AC3E}">
        <p14:creationId xmlns:p14="http://schemas.microsoft.com/office/powerpoint/2010/main" val="2979934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778725" y="3695700"/>
            <a:ext cx="5856915" cy="2977866"/>
          </a:xfrm>
          <a:prstGeom prst="rect">
            <a:avLst/>
          </a:prstGeom>
        </p:spPr>
        <p:txBody>
          <a:bodyPr wrap="square" lIns="0" tIns="0" rIns="0" bIns="0" rtlCol="0" anchor="t">
            <a:spAutoFit/>
          </a:bodyPr>
          <a:lstStyle/>
          <a:p>
            <a:pPr algn="ctr" rtl="1">
              <a:lnSpc>
                <a:spcPts val="12044"/>
              </a:lnSpc>
            </a:pPr>
            <a:r>
              <a:rPr lang="ar-OM" sz="8603" b="1" dirty="0" smtClean="0">
                <a:solidFill>
                  <a:srgbClr val="000000"/>
                </a:solidFill>
                <a:latin typeface="Open Sans Bold"/>
                <a:ea typeface="Open Sans Bold"/>
                <a:cs typeface="Open Sans Bold"/>
                <a:sym typeface="Open Sans Bold"/>
                <a:rtl/>
              </a:rPr>
              <a:t>بنو قريظة  </a:t>
            </a:r>
            <a:endParaRPr lang="ar-OM" sz="8603" b="1" dirty="0">
              <a:solidFill>
                <a:srgbClr val="000000"/>
              </a:solidFill>
              <a:latin typeface="Open Sans Bold"/>
              <a:ea typeface="Open Sans Bold"/>
              <a:cs typeface="Open Sans Bold"/>
              <a:sym typeface="Open Sans Bold"/>
              <a:rtl/>
            </a:endParaRPr>
          </a:p>
          <a:p>
            <a:pPr algn="ctr" rtl="1">
              <a:lnSpc>
                <a:spcPts val="12044"/>
              </a:lnSpc>
            </a:pPr>
            <a:r>
              <a:rPr lang="ar-OM" sz="8603" b="1" dirty="0" smtClean="0">
                <a:solidFill>
                  <a:srgbClr val="000000"/>
                </a:solidFill>
                <a:latin typeface="Open Sans Bold"/>
                <a:ea typeface="Open Sans Bold"/>
                <a:cs typeface="Open Sans Bold"/>
                <a:sym typeface="Open Sans Bold"/>
                <a:rtl/>
              </a:rPr>
              <a:t> </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6463308"/>
          </a:xfrm>
          <a:prstGeom prst="rect">
            <a:avLst/>
          </a:prstGeom>
          <a:noFill/>
        </p:spPr>
        <p:txBody>
          <a:bodyPr wrap="square" rtlCol="1">
            <a:spAutoFit/>
          </a:bodyPr>
          <a:lstStyle/>
          <a:p>
            <a:pPr algn="ctr"/>
            <a:r>
              <a:rPr lang="ar-OM" sz="5400" b="1" dirty="0" smtClean="0"/>
              <a:t>بقي في المدينة احدى طوائف اليهود وهم بنو قريظة </a:t>
            </a:r>
          </a:p>
          <a:p>
            <a:pPr algn="ctr"/>
            <a:r>
              <a:rPr lang="ar-OM" sz="5400" b="1" dirty="0" smtClean="0">
                <a:solidFill>
                  <a:srgbClr val="FF0000"/>
                </a:solidFill>
              </a:rPr>
              <a:t>وانسحب المنافقون </a:t>
            </a:r>
            <a:r>
              <a:rPr lang="ar-OM" sz="5400" b="1" dirty="0" smtClean="0"/>
              <a:t>منهم بدعوى ان بيوتهم تحصيناتها ضعيفة وقاموا بدور التثبيط على القتال والتشكيك في النصر  </a:t>
            </a:r>
          </a:p>
          <a:p>
            <a:pPr algn="ctr"/>
            <a:endParaRPr lang="ar-OM" sz="3600" b="1" dirty="0"/>
          </a:p>
        </p:txBody>
      </p:sp>
    </p:spTree>
    <p:extLst>
      <p:ext uri="{BB962C8B-B14F-4D97-AF65-F5344CB8AC3E}">
        <p14:creationId xmlns:p14="http://schemas.microsoft.com/office/powerpoint/2010/main" val="232058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778725" y="3695700"/>
            <a:ext cx="5856915" cy="2977866"/>
          </a:xfrm>
          <a:prstGeom prst="rect">
            <a:avLst/>
          </a:prstGeom>
        </p:spPr>
        <p:txBody>
          <a:bodyPr wrap="square" lIns="0" tIns="0" rIns="0" bIns="0" rtlCol="0" anchor="t">
            <a:spAutoFit/>
          </a:bodyPr>
          <a:lstStyle/>
          <a:p>
            <a:pPr algn="ctr" rtl="1">
              <a:lnSpc>
                <a:spcPts val="12044"/>
              </a:lnSpc>
            </a:pPr>
            <a:r>
              <a:rPr lang="ar-OM" sz="8603" b="1" dirty="0" smtClean="0">
                <a:solidFill>
                  <a:srgbClr val="000000"/>
                </a:solidFill>
                <a:latin typeface="Open Sans Bold"/>
                <a:ea typeface="Open Sans Bold"/>
                <a:cs typeface="Open Sans Bold"/>
                <a:sym typeface="Open Sans Bold"/>
                <a:rtl/>
              </a:rPr>
              <a:t>ارض المعركة  </a:t>
            </a:r>
            <a:endParaRPr lang="ar-OM" sz="8603" b="1" dirty="0">
              <a:solidFill>
                <a:srgbClr val="000000"/>
              </a:solidFill>
              <a:latin typeface="Open Sans Bold"/>
              <a:ea typeface="Open Sans Bold"/>
              <a:cs typeface="Open Sans Bold"/>
              <a:sym typeface="Open Sans Bold"/>
              <a:rtl/>
            </a:endParaRPr>
          </a:p>
          <a:p>
            <a:pPr algn="ctr" rtl="1">
              <a:lnSpc>
                <a:spcPts val="12044"/>
              </a:lnSpc>
            </a:pPr>
            <a:r>
              <a:rPr lang="ar-OM" sz="8603" b="1" dirty="0" smtClean="0">
                <a:solidFill>
                  <a:srgbClr val="000000"/>
                </a:solidFill>
                <a:latin typeface="Open Sans Bold"/>
                <a:ea typeface="Open Sans Bold"/>
                <a:cs typeface="Open Sans Bold"/>
                <a:sym typeface="Open Sans Bold"/>
                <a:rtl/>
              </a:rPr>
              <a:t> </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590800" y="2476500"/>
            <a:ext cx="6709720" cy="6463308"/>
          </a:xfrm>
          <a:prstGeom prst="rect">
            <a:avLst/>
          </a:prstGeom>
          <a:noFill/>
        </p:spPr>
        <p:txBody>
          <a:bodyPr wrap="square" rtlCol="1">
            <a:spAutoFit/>
          </a:bodyPr>
          <a:lstStyle/>
          <a:p>
            <a:pPr algn="ctr"/>
            <a:r>
              <a:rPr lang="ar-OM" sz="5400" b="1" dirty="0" smtClean="0"/>
              <a:t>وصلت جيوش الأحزاب وكانت تخطط </a:t>
            </a:r>
            <a:r>
              <a:rPr lang="ar-OM" sz="5400" b="1" dirty="0" err="1" smtClean="0"/>
              <a:t>لأجتياح</a:t>
            </a:r>
            <a:r>
              <a:rPr lang="ar-OM" sz="5400" b="1" dirty="0" smtClean="0"/>
              <a:t> المدينة من جهة الشمال كما تنبأ النبي الكريم ولكنهم </a:t>
            </a:r>
            <a:r>
              <a:rPr lang="ar-OM" sz="5400" b="1" dirty="0" err="1" smtClean="0"/>
              <a:t>تفأجئوا</a:t>
            </a:r>
            <a:r>
              <a:rPr lang="ar-OM" sz="5400" b="1" dirty="0" smtClean="0"/>
              <a:t> بالخندق </a:t>
            </a:r>
          </a:p>
          <a:p>
            <a:pPr algn="ctr"/>
            <a:endParaRPr lang="ar-OM" sz="5400" b="1" dirty="0"/>
          </a:p>
          <a:p>
            <a:pPr algn="ctr"/>
            <a:r>
              <a:rPr lang="ar-OM" sz="5400" b="1" dirty="0" smtClean="0"/>
              <a:t>وفشلت خطتهم المرسومة  </a:t>
            </a:r>
          </a:p>
          <a:p>
            <a:pPr algn="ctr"/>
            <a:endParaRPr lang="ar-OM" sz="3600" b="1" dirty="0"/>
          </a:p>
        </p:txBody>
      </p:sp>
    </p:spTree>
    <p:extLst>
      <p:ext uri="{BB962C8B-B14F-4D97-AF65-F5344CB8AC3E}">
        <p14:creationId xmlns:p14="http://schemas.microsoft.com/office/powerpoint/2010/main" val="874259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1925798" y="2933700"/>
            <a:ext cx="5856915" cy="4516749"/>
          </a:xfrm>
          <a:prstGeom prst="rect">
            <a:avLst/>
          </a:prstGeom>
        </p:spPr>
        <p:txBody>
          <a:bodyPr wrap="square" lIns="0" tIns="0" rIns="0" bIns="0" rtlCol="0" anchor="t">
            <a:spAutoFit/>
          </a:bodyPr>
          <a:lstStyle/>
          <a:p>
            <a:pPr algn="ctr" rtl="1">
              <a:lnSpc>
                <a:spcPts val="12044"/>
              </a:lnSpc>
            </a:pPr>
            <a:r>
              <a:rPr lang="ar-OM" sz="8603" b="1" dirty="0" smtClean="0">
                <a:solidFill>
                  <a:srgbClr val="000000"/>
                </a:solidFill>
                <a:latin typeface="Open Sans Bold"/>
                <a:ea typeface="Open Sans Bold"/>
                <a:cs typeface="Open Sans Bold"/>
                <a:sym typeface="Open Sans Bold"/>
                <a:rtl/>
              </a:rPr>
              <a:t>غدر </a:t>
            </a:r>
          </a:p>
          <a:p>
            <a:pPr algn="ctr" rtl="1">
              <a:lnSpc>
                <a:spcPts val="12044"/>
              </a:lnSpc>
            </a:pPr>
            <a:r>
              <a:rPr lang="ar-OM" sz="8603" b="1" dirty="0" smtClean="0">
                <a:solidFill>
                  <a:srgbClr val="000000"/>
                </a:solidFill>
                <a:latin typeface="Open Sans Bold"/>
                <a:ea typeface="Open Sans Bold"/>
                <a:cs typeface="Open Sans Bold"/>
                <a:sym typeface="Open Sans Bold"/>
                <a:rtl/>
              </a:rPr>
              <a:t>بنو قريظة  </a:t>
            </a:r>
            <a:endParaRPr lang="ar-OM" sz="8603" b="1" dirty="0">
              <a:solidFill>
                <a:srgbClr val="000000"/>
              </a:solidFill>
              <a:latin typeface="Open Sans Bold"/>
              <a:ea typeface="Open Sans Bold"/>
              <a:cs typeface="Open Sans Bold"/>
              <a:sym typeface="Open Sans Bold"/>
              <a:rtl/>
            </a:endParaRPr>
          </a:p>
          <a:p>
            <a:pPr algn="ctr" rtl="1">
              <a:lnSpc>
                <a:spcPts val="12044"/>
              </a:lnSpc>
            </a:pPr>
            <a:r>
              <a:rPr lang="ar-OM" sz="8603" b="1" dirty="0" smtClean="0">
                <a:solidFill>
                  <a:srgbClr val="000000"/>
                </a:solidFill>
                <a:latin typeface="Open Sans Bold"/>
                <a:ea typeface="Open Sans Bold"/>
                <a:cs typeface="Open Sans Bold"/>
                <a:sym typeface="Open Sans Bold"/>
                <a:rtl/>
              </a:rPr>
              <a:t> </a:t>
            </a:r>
            <a:endParaRPr lang="ar-EG" sz="8603"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5909310"/>
          </a:xfrm>
          <a:prstGeom prst="rect">
            <a:avLst/>
          </a:prstGeom>
          <a:noFill/>
        </p:spPr>
        <p:txBody>
          <a:bodyPr wrap="square" rtlCol="1">
            <a:spAutoFit/>
          </a:bodyPr>
          <a:lstStyle/>
          <a:p>
            <a:pPr algn="ctr"/>
            <a:r>
              <a:rPr lang="ar-OM" sz="5400" b="1" dirty="0" smtClean="0"/>
              <a:t>تواصل حيي بن اخطب مع بني قريظة وألح عليهم بالانضمام الى جيوش الأحزاب وصور لهم انها نهاية الإسلام </a:t>
            </a:r>
          </a:p>
          <a:p>
            <a:pPr algn="ctr"/>
            <a:endParaRPr lang="ar-OM" sz="3600" b="1" dirty="0"/>
          </a:p>
          <a:p>
            <a:pPr algn="ctr"/>
            <a:r>
              <a:rPr lang="ar-OM" sz="3600" b="1" dirty="0" smtClean="0">
                <a:solidFill>
                  <a:srgbClr val="FF0000"/>
                </a:solidFill>
              </a:rPr>
              <a:t>ومع هذا الاغراء نقض بنو قريظة العهد الذي كان بينهم وبين رسول الله </a:t>
            </a:r>
            <a:endParaRPr lang="ar-OM" sz="3600" b="1" dirty="0">
              <a:solidFill>
                <a:srgbClr val="FF0000"/>
              </a:solidFill>
            </a:endParaRPr>
          </a:p>
        </p:txBody>
      </p:sp>
    </p:spTree>
    <p:extLst>
      <p:ext uri="{BB962C8B-B14F-4D97-AF65-F5344CB8AC3E}">
        <p14:creationId xmlns:p14="http://schemas.microsoft.com/office/powerpoint/2010/main" val="8874341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3106400" y="2933700"/>
            <a:ext cx="3429000" cy="4377609"/>
          </a:xfrm>
          <a:prstGeom prst="rect">
            <a:avLst/>
          </a:prstGeom>
        </p:spPr>
        <p:txBody>
          <a:bodyPr wrap="square" lIns="0" tIns="0" rIns="0" bIns="0" rtlCol="0" anchor="t">
            <a:spAutoFit/>
          </a:bodyPr>
          <a:lstStyle/>
          <a:p>
            <a:pPr algn="ctr" rtl="1">
              <a:lnSpc>
                <a:spcPts val="12044"/>
              </a:lnSpc>
            </a:pPr>
            <a:r>
              <a:rPr lang="ar-OM" sz="4400" b="1" dirty="0" smtClean="0">
                <a:solidFill>
                  <a:srgbClr val="000000"/>
                </a:solidFill>
                <a:latin typeface="Open Sans Bold"/>
                <a:ea typeface="Open Sans Bold"/>
                <a:cs typeface="Open Sans Bold"/>
                <a:sym typeface="Open Sans Bold"/>
                <a:rtl/>
              </a:rPr>
              <a:t>وصول الخبر الى المسلمين  </a:t>
            </a:r>
            <a:endParaRPr lang="ar-OM" sz="4400" b="1" dirty="0">
              <a:solidFill>
                <a:srgbClr val="000000"/>
              </a:solidFill>
              <a:latin typeface="Open Sans Bold"/>
              <a:ea typeface="Open Sans Bold"/>
              <a:cs typeface="Open Sans Bold"/>
              <a:sym typeface="Open Sans Bold"/>
              <a:rtl/>
            </a:endParaRPr>
          </a:p>
          <a:p>
            <a:pPr algn="ctr" rtl="1">
              <a:lnSpc>
                <a:spcPts val="12044"/>
              </a:lnSpc>
            </a:pPr>
            <a:r>
              <a:rPr lang="ar-OM" sz="4400" b="1" dirty="0" smtClean="0">
                <a:solidFill>
                  <a:srgbClr val="000000"/>
                </a:solidFill>
                <a:latin typeface="Open Sans Bold"/>
                <a:ea typeface="Open Sans Bold"/>
                <a:cs typeface="Open Sans Bold"/>
                <a:sym typeface="Open Sans Bold"/>
                <a:rtl/>
              </a:rPr>
              <a:t> </a:t>
            </a:r>
            <a:endParaRPr lang="ar-EG" sz="4400"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5078313"/>
          </a:xfrm>
          <a:prstGeom prst="rect">
            <a:avLst/>
          </a:prstGeom>
          <a:noFill/>
        </p:spPr>
        <p:txBody>
          <a:bodyPr wrap="square" rtlCol="1">
            <a:spAutoFit/>
          </a:bodyPr>
          <a:lstStyle/>
          <a:p>
            <a:pPr algn="ctr"/>
            <a:r>
              <a:rPr lang="ar-OM" sz="3600" b="1" dirty="0" smtClean="0"/>
              <a:t>زاغت ابصار المسلمين وبلغت القلوب الحناجر </a:t>
            </a:r>
          </a:p>
          <a:p>
            <a:pPr algn="ctr"/>
            <a:endParaRPr lang="ar-OM" sz="3600" b="1" dirty="0"/>
          </a:p>
          <a:p>
            <a:pPr algn="ctr"/>
            <a:r>
              <a:rPr lang="ar-OM" sz="3600" b="1" dirty="0" smtClean="0"/>
              <a:t>فكر النبي عندها باستمالة قبائل غطفان </a:t>
            </a:r>
            <a:r>
              <a:rPr lang="ar-OM" sz="3600" b="1" dirty="0" err="1" smtClean="0"/>
              <a:t>باعطاهم</a:t>
            </a:r>
            <a:r>
              <a:rPr lang="ar-OM" sz="3600" b="1" dirty="0" smtClean="0"/>
              <a:t> ثلث ثمار المدينة على ان يرجعوا فتضعف قوة الأحزاب </a:t>
            </a:r>
          </a:p>
          <a:p>
            <a:pPr algn="ctr"/>
            <a:endParaRPr lang="ar-OM" sz="3600" b="1" dirty="0"/>
          </a:p>
          <a:p>
            <a:pPr algn="ctr"/>
            <a:r>
              <a:rPr lang="ar-OM" sz="3600" b="1" dirty="0" smtClean="0">
                <a:solidFill>
                  <a:srgbClr val="FF0000"/>
                </a:solidFill>
              </a:rPr>
              <a:t>فاستشار</a:t>
            </a:r>
            <a:r>
              <a:rPr lang="ar-OM" sz="3600" b="1" dirty="0" smtClean="0"/>
              <a:t> زعماء الأنصار فأشاروا بغير ذلك وأخذ النبي بمشورتهم</a:t>
            </a:r>
            <a:endParaRPr lang="ar-OM" sz="3600" b="1" dirty="0"/>
          </a:p>
        </p:txBody>
      </p:sp>
    </p:spTree>
    <p:extLst>
      <p:ext uri="{BB962C8B-B14F-4D97-AF65-F5344CB8AC3E}">
        <p14:creationId xmlns:p14="http://schemas.microsoft.com/office/powerpoint/2010/main" val="4177721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3106400" y="2933700"/>
            <a:ext cx="3429000" cy="2838726"/>
          </a:xfrm>
          <a:prstGeom prst="rect">
            <a:avLst/>
          </a:prstGeom>
        </p:spPr>
        <p:txBody>
          <a:bodyPr wrap="square" lIns="0" tIns="0" rIns="0" bIns="0" rtlCol="0" anchor="t">
            <a:spAutoFit/>
          </a:bodyPr>
          <a:lstStyle/>
          <a:p>
            <a:pPr algn="ctr" rtl="1">
              <a:lnSpc>
                <a:spcPts val="12044"/>
              </a:lnSpc>
            </a:pPr>
            <a:r>
              <a:rPr lang="ar-OM" sz="4400" b="1" dirty="0" smtClean="0">
                <a:solidFill>
                  <a:srgbClr val="000000"/>
                </a:solidFill>
                <a:latin typeface="Open Sans Bold"/>
                <a:ea typeface="Open Sans Bold"/>
                <a:cs typeface="Open Sans Bold"/>
                <a:sym typeface="Open Sans Bold"/>
                <a:rtl/>
              </a:rPr>
              <a:t>دعاء النبي الكريم  </a:t>
            </a:r>
            <a:endParaRPr lang="ar-OM" sz="4400" b="1" dirty="0">
              <a:solidFill>
                <a:srgbClr val="000000"/>
              </a:solidFill>
              <a:latin typeface="Open Sans Bold"/>
              <a:ea typeface="Open Sans Bold"/>
              <a:cs typeface="Open Sans Bold"/>
              <a:sym typeface="Open Sans Bold"/>
              <a:rtl/>
            </a:endParaRPr>
          </a:p>
          <a:p>
            <a:pPr algn="ctr" rtl="1">
              <a:lnSpc>
                <a:spcPts val="12044"/>
              </a:lnSpc>
            </a:pPr>
            <a:r>
              <a:rPr lang="ar-OM" sz="4400" b="1" dirty="0" smtClean="0">
                <a:solidFill>
                  <a:srgbClr val="000000"/>
                </a:solidFill>
                <a:latin typeface="Open Sans Bold"/>
                <a:ea typeface="Open Sans Bold"/>
                <a:cs typeface="Open Sans Bold"/>
                <a:sym typeface="Open Sans Bold"/>
                <a:rtl/>
              </a:rPr>
              <a:t> </a:t>
            </a:r>
            <a:endParaRPr lang="ar-EG" sz="4400"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5078313"/>
          </a:xfrm>
          <a:prstGeom prst="rect">
            <a:avLst/>
          </a:prstGeom>
          <a:noFill/>
        </p:spPr>
        <p:txBody>
          <a:bodyPr wrap="square" rtlCol="1">
            <a:spAutoFit/>
          </a:bodyPr>
          <a:lstStyle/>
          <a:p>
            <a:pPr algn="ctr"/>
            <a:r>
              <a:rPr lang="ar-OM" sz="3600" b="1" dirty="0"/>
              <a:t>عندما اشتد الكربُ على المسلمين أكثر مما سبق، حتى بلغت القلوب الحناجر وزلزلوا زلزالاً شديدًا، توجهوا إلى الرسول محمدٍ وقالوا: “يا رسول الله، هل من شيء نقوله؟ فقد بلغت القلوب الحناجر”، فقال: “نعم. اللهم استر </a:t>
            </a:r>
            <a:r>
              <a:rPr lang="ar-OM" sz="3600" b="1" dirty="0" err="1"/>
              <a:t>عوراتنا</a:t>
            </a:r>
            <a:r>
              <a:rPr lang="ar-OM" sz="3600" b="1" dirty="0"/>
              <a:t>، وآمن </a:t>
            </a:r>
            <a:r>
              <a:rPr lang="ar-OM" sz="3600" b="1" dirty="0" err="1"/>
              <a:t>روعاتنا</a:t>
            </a:r>
            <a:r>
              <a:rPr lang="ar-OM" sz="3600" b="1" dirty="0"/>
              <a:t>”. كما دعا الرسولُ محمدٌ على الأحزاب فقال: “اللهم منزل الكتاب، سريع الحساب، اهزم الأحزاب، اللهم اهزمهم </a:t>
            </a:r>
            <a:r>
              <a:rPr lang="ar-OM" sz="3600" b="1" dirty="0" smtClean="0"/>
              <a:t>وزلزلهم.</a:t>
            </a:r>
            <a:r>
              <a:rPr lang="en-US" sz="3600" b="1" dirty="0" smtClean="0"/>
              <a:t>/</a:t>
            </a:r>
            <a:endParaRPr lang="ar-OM" sz="3600" b="1" dirty="0"/>
          </a:p>
        </p:txBody>
      </p:sp>
    </p:spTree>
    <p:extLst>
      <p:ext uri="{BB962C8B-B14F-4D97-AF65-F5344CB8AC3E}">
        <p14:creationId xmlns:p14="http://schemas.microsoft.com/office/powerpoint/2010/main" val="3313399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3106400" y="2933700"/>
            <a:ext cx="3429000" cy="4377609"/>
          </a:xfrm>
          <a:prstGeom prst="rect">
            <a:avLst/>
          </a:prstGeom>
        </p:spPr>
        <p:txBody>
          <a:bodyPr wrap="square" lIns="0" tIns="0" rIns="0" bIns="0" rtlCol="0" anchor="t">
            <a:spAutoFit/>
          </a:bodyPr>
          <a:lstStyle/>
          <a:p>
            <a:pPr algn="ctr" rtl="1">
              <a:lnSpc>
                <a:spcPts val="12044"/>
              </a:lnSpc>
            </a:pPr>
            <a:r>
              <a:rPr lang="ar-OM" sz="4400" b="1" dirty="0" smtClean="0">
                <a:solidFill>
                  <a:srgbClr val="000000"/>
                </a:solidFill>
                <a:latin typeface="Open Sans Bold"/>
                <a:ea typeface="Open Sans Bold"/>
                <a:cs typeface="Open Sans Bold"/>
                <a:sym typeface="Open Sans Bold"/>
                <a:rtl/>
              </a:rPr>
              <a:t>النعيم بن مسعود </a:t>
            </a:r>
            <a:r>
              <a:rPr lang="ar-OM" sz="4400" b="1" dirty="0" err="1" smtClean="0">
                <a:solidFill>
                  <a:srgbClr val="000000"/>
                </a:solidFill>
                <a:latin typeface="Open Sans Bold"/>
                <a:ea typeface="Open Sans Bold"/>
                <a:cs typeface="Open Sans Bold"/>
                <a:sym typeface="Open Sans Bold"/>
                <a:rtl/>
              </a:rPr>
              <a:t>الغطفاني</a:t>
            </a:r>
            <a:r>
              <a:rPr lang="ar-OM" sz="4400" b="1" dirty="0" smtClean="0">
                <a:solidFill>
                  <a:srgbClr val="000000"/>
                </a:solidFill>
                <a:latin typeface="Open Sans Bold"/>
                <a:ea typeface="Open Sans Bold"/>
                <a:cs typeface="Open Sans Bold"/>
                <a:sym typeface="Open Sans Bold"/>
                <a:rtl/>
              </a:rPr>
              <a:t>   </a:t>
            </a:r>
            <a:endParaRPr lang="ar-OM" sz="4400" b="1" dirty="0">
              <a:solidFill>
                <a:srgbClr val="000000"/>
              </a:solidFill>
              <a:latin typeface="Open Sans Bold"/>
              <a:ea typeface="Open Sans Bold"/>
              <a:cs typeface="Open Sans Bold"/>
              <a:sym typeface="Open Sans Bold"/>
              <a:rtl/>
            </a:endParaRPr>
          </a:p>
          <a:p>
            <a:pPr algn="ctr" rtl="1">
              <a:lnSpc>
                <a:spcPts val="12044"/>
              </a:lnSpc>
            </a:pPr>
            <a:r>
              <a:rPr lang="ar-OM" sz="4400" b="1" dirty="0" smtClean="0">
                <a:solidFill>
                  <a:srgbClr val="000000"/>
                </a:solidFill>
                <a:latin typeface="Open Sans Bold"/>
                <a:ea typeface="Open Sans Bold"/>
                <a:cs typeface="Open Sans Bold"/>
                <a:sym typeface="Open Sans Bold"/>
                <a:rtl/>
              </a:rPr>
              <a:t> </a:t>
            </a:r>
            <a:endParaRPr lang="ar-EG" sz="4400"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4524315"/>
          </a:xfrm>
          <a:prstGeom prst="rect">
            <a:avLst/>
          </a:prstGeom>
          <a:noFill/>
        </p:spPr>
        <p:txBody>
          <a:bodyPr wrap="square" rtlCol="1">
            <a:spAutoFit/>
          </a:bodyPr>
          <a:lstStyle/>
          <a:p>
            <a:pPr algn="ctr"/>
            <a:r>
              <a:rPr lang="ar-OM" sz="3600" b="1"/>
              <a:t>هو الذي أَوقع الخلاف بين قُرَيظة وغَطَفان وقُرَيش يوم الخندق، وخَذَّل بعضهم عن بعض، وأَرسل الله عليهم الريح والبرد والجنود، وهم الملائكة، فصرف كيد الكفار عن النبي والمسلمين. ولما أَسلم واستأَذن النبي في أَن يُخَذِّل الكفار، قال له النبي محمد: «خَذِّلْ مَا اسْتَطَعْتَ فَإِنَّ الْحَرْبَ خُدْعَةٌ».</a:t>
            </a:r>
            <a:endParaRPr lang="ar-OM" sz="3600" b="1" dirty="0"/>
          </a:p>
        </p:txBody>
      </p:sp>
    </p:spTree>
    <p:extLst>
      <p:ext uri="{BB962C8B-B14F-4D97-AF65-F5344CB8AC3E}">
        <p14:creationId xmlns:p14="http://schemas.microsoft.com/office/powerpoint/2010/main" val="1624710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3000" y="419100"/>
            <a:ext cx="8340448" cy="9258300"/>
          </a:xfrm>
          <a:custGeom>
            <a:avLst/>
            <a:gdLst/>
            <a:ahLst/>
            <a:cxnLst/>
            <a:rect l="l" t="t" r="r" b="b"/>
            <a:pathLst>
              <a:path w="8340448" h="9258300">
                <a:moveTo>
                  <a:pt x="0" y="0"/>
                </a:moveTo>
                <a:lnTo>
                  <a:pt x="8340448" y="0"/>
                </a:lnTo>
                <a:lnTo>
                  <a:pt x="8340448" y="9258300"/>
                </a:lnTo>
                <a:lnTo>
                  <a:pt x="0" y="9258300"/>
                </a:lnTo>
                <a:lnTo>
                  <a:pt x="0" y="0"/>
                </a:lnTo>
                <a:close/>
              </a:path>
            </a:pathLst>
          </a:custGeom>
          <a:blipFill>
            <a:blip r:embed="rId2"/>
            <a:stretch>
              <a:fillRect r="-9015"/>
            </a:stretch>
          </a:blipFill>
        </p:spPr>
        <p:txBody>
          <a:bodyPr/>
          <a:lstStyle/>
          <a:p>
            <a:endParaRPr lang="ar-OM"/>
          </a:p>
        </p:txBody>
      </p:sp>
      <p:sp>
        <p:nvSpPr>
          <p:cNvPr id="4" name="Freeform 4"/>
          <p:cNvSpPr/>
          <p:nvPr/>
        </p:nvSpPr>
        <p:spPr>
          <a:xfrm>
            <a:off x="11925798" y="2247900"/>
            <a:ext cx="5562770" cy="4114800"/>
          </a:xfrm>
          <a:custGeom>
            <a:avLst/>
            <a:gdLst/>
            <a:ahLst/>
            <a:cxnLst/>
            <a:rect l="l" t="t" r="r" b="b"/>
            <a:pathLst>
              <a:path w="5562770" h="4114800">
                <a:moveTo>
                  <a:pt x="0" y="0"/>
                </a:moveTo>
                <a:lnTo>
                  <a:pt x="5562769" y="0"/>
                </a:lnTo>
                <a:lnTo>
                  <a:pt x="5562769" y="4114800"/>
                </a:lnTo>
                <a:lnTo>
                  <a:pt x="0" y="4114800"/>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5" name="TextBox 5"/>
          <p:cNvSpPr txBox="1"/>
          <p:nvPr/>
        </p:nvSpPr>
        <p:spPr>
          <a:xfrm>
            <a:off x="13106400" y="3390900"/>
            <a:ext cx="3429000" cy="2838726"/>
          </a:xfrm>
          <a:prstGeom prst="rect">
            <a:avLst/>
          </a:prstGeom>
        </p:spPr>
        <p:txBody>
          <a:bodyPr wrap="square" lIns="0" tIns="0" rIns="0" bIns="0" rtlCol="0" anchor="t">
            <a:spAutoFit/>
          </a:bodyPr>
          <a:lstStyle/>
          <a:p>
            <a:pPr algn="ctr" rtl="1">
              <a:lnSpc>
                <a:spcPts val="12044"/>
              </a:lnSpc>
            </a:pPr>
            <a:r>
              <a:rPr lang="ar-OM" sz="4400" b="1" dirty="0" smtClean="0">
                <a:solidFill>
                  <a:srgbClr val="000000"/>
                </a:solidFill>
                <a:latin typeface="Open Sans Bold"/>
                <a:ea typeface="Open Sans Bold"/>
                <a:cs typeface="Open Sans Bold"/>
                <a:sym typeface="Open Sans Bold"/>
                <a:rtl/>
              </a:rPr>
              <a:t>انتصار المسلمين  </a:t>
            </a:r>
            <a:endParaRPr lang="ar-OM" sz="4400" b="1" dirty="0">
              <a:solidFill>
                <a:srgbClr val="000000"/>
              </a:solidFill>
              <a:latin typeface="Open Sans Bold"/>
              <a:ea typeface="Open Sans Bold"/>
              <a:cs typeface="Open Sans Bold"/>
              <a:sym typeface="Open Sans Bold"/>
              <a:rtl/>
            </a:endParaRPr>
          </a:p>
          <a:p>
            <a:pPr algn="ctr" rtl="1">
              <a:lnSpc>
                <a:spcPts val="12044"/>
              </a:lnSpc>
            </a:pPr>
            <a:r>
              <a:rPr lang="ar-OM" sz="4400" b="1" dirty="0" smtClean="0">
                <a:solidFill>
                  <a:srgbClr val="000000"/>
                </a:solidFill>
                <a:latin typeface="Open Sans Bold"/>
                <a:ea typeface="Open Sans Bold"/>
                <a:cs typeface="Open Sans Bold"/>
                <a:sym typeface="Open Sans Bold"/>
                <a:rtl/>
              </a:rPr>
              <a:t> </a:t>
            </a:r>
            <a:endParaRPr lang="ar-EG" sz="4400" b="1" dirty="0">
              <a:solidFill>
                <a:srgbClr val="000000"/>
              </a:solidFill>
              <a:latin typeface="Open Sans Bold"/>
              <a:ea typeface="Open Sans Bold"/>
              <a:cs typeface="Open Sans Bold"/>
              <a:sym typeface="Open Sans Bold"/>
              <a:rtl/>
            </a:endParaRPr>
          </a:p>
        </p:txBody>
      </p:sp>
      <p:sp>
        <p:nvSpPr>
          <p:cNvPr id="6" name="مربع نص 5"/>
          <p:cNvSpPr txBox="1"/>
          <p:nvPr/>
        </p:nvSpPr>
        <p:spPr>
          <a:xfrm>
            <a:off x="2133600" y="2781300"/>
            <a:ext cx="6709720" cy="4524315"/>
          </a:xfrm>
          <a:prstGeom prst="rect">
            <a:avLst/>
          </a:prstGeom>
          <a:noFill/>
        </p:spPr>
        <p:txBody>
          <a:bodyPr wrap="square" rtlCol="1">
            <a:spAutoFit/>
          </a:bodyPr>
          <a:lstStyle/>
          <a:p>
            <a:pPr algn="ctr"/>
            <a:r>
              <a:rPr lang="ar-OM" sz="4800" b="1" dirty="0"/>
              <a:t>حيث انتصر المسلمين نصرا عظيما ساحقا على الكفار</a:t>
            </a:r>
            <a:r>
              <a:rPr lang="ar-OM" sz="4800" b="1" dirty="0" smtClean="0"/>
              <a:t>، </a:t>
            </a:r>
            <a:r>
              <a:rPr lang="ar-OM" sz="4800" b="1" dirty="0"/>
              <a:t>فعادوا مدحورين إلى جحورهم منكسين </a:t>
            </a:r>
            <a:r>
              <a:rPr lang="ar-OM" sz="4800" b="1" dirty="0" err="1"/>
              <a:t>رؤساهم</a:t>
            </a:r>
            <a:r>
              <a:rPr lang="ar-OM" sz="4800" b="1" dirty="0"/>
              <a:t>، حيث كان يقودهم أبو سفيان، فكان كل </a:t>
            </a:r>
            <a:r>
              <a:rPr lang="ar-OM" sz="4800" b="1" dirty="0" smtClean="0"/>
              <a:t>منهم يشعر بالدونية </a:t>
            </a:r>
            <a:r>
              <a:rPr lang="ar-OM" sz="4800" b="1" dirty="0" err="1" smtClean="0"/>
              <a:t>والأنهزام</a:t>
            </a:r>
            <a:r>
              <a:rPr lang="en-US" sz="3600" b="1" dirty="0" smtClean="0"/>
              <a:t>/</a:t>
            </a:r>
            <a:endParaRPr lang="ar-OM" sz="3600" b="1" dirty="0"/>
          </a:p>
        </p:txBody>
      </p:sp>
    </p:spTree>
    <p:extLst>
      <p:ext uri="{BB962C8B-B14F-4D97-AF65-F5344CB8AC3E}">
        <p14:creationId xmlns:p14="http://schemas.microsoft.com/office/powerpoint/2010/main" val="3261364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45686" y="2946214"/>
            <a:ext cx="6744919" cy="2308352"/>
          </a:xfrm>
          <a:custGeom>
            <a:avLst/>
            <a:gdLst/>
            <a:ahLst/>
            <a:cxnLst/>
            <a:rect l="l" t="t" r="r" b="b"/>
            <a:pathLst>
              <a:path w="6744919" h="2308352">
                <a:moveTo>
                  <a:pt x="0" y="0"/>
                </a:moveTo>
                <a:lnTo>
                  <a:pt x="6744919" y="0"/>
                </a:lnTo>
                <a:lnTo>
                  <a:pt x="6744919" y="2308352"/>
                </a:lnTo>
                <a:lnTo>
                  <a:pt x="0" y="2308352"/>
                </a:lnTo>
                <a:lnTo>
                  <a:pt x="0" y="0"/>
                </a:lnTo>
                <a:close/>
              </a:path>
            </a:pathLst>
          </a:custGeom>
          <a:blipFill>
            <a:blip r:embed="rId2"/>
            <a:stretch>
              <a:fillRect l="-118448" t="-150829" r="-32907" b="-22180"/>
            </a:stretch>
          </a:blipFill>
        </p:spPr>
        <p:txBody>
          <a:bodyPr/>
          <a:lstStyle/>
          <a:p>
            <a:endParaRPr lang="ar-OM"/>
          </a:p>
        </p:txBody>
      </p:sp>
      <p:sp>
        <p:nvSpPr>
          <p:cNvPr id="3" name="Freeform 3"/>
          <p:cNvSpPr/>
          <p:nvPr/>
        </p:nvSpPr>
        <p:spPr>
          <a:xfrm>
            <a:off x="10948291" y="5484080"/>
            <a:ext cx="7042314" cy="4510810"/>
          </a:xfrm>
          <a:custGeom>
            <a:avLst/>
            <a:gdLst/>
            <a:ahLst/>
            <a:cxnLst/>
            <a:rect l="l" t="t" r="r" b="b"/>
            <a:pathLst>
              <a:path w="7042314" h="4510810">
                <a:moveTo>
                  <a:pt x="0" y="0"/>
                </a:moveTo>
                <a:lnTo>
                  <a:pt x="7042314" y="0"/>
                </a:lnTo>
                <a:lnTo>
                  <a:pt x="7042314" y="4510811"/>
                </a:lnTo>
                <a:lnTo>
                  <a:pt x="0" y="4510811"/>
                </a:lnTo>
                <a:lnTo>
                  <a:pt x="0" y="0"/>
                </a:lnTo>
                <a:close/>
              </a:path>
            </a:pathLst>
          </a:custGeom>
          <a:blipFill>
            <a:blip r:embed="rId3"/>
            <a:stretch>
              <a:fillRect l="-114932" t="-1338" b="-111142"/>
            </a:stretch>
          </a:blipFill>
        </p:spPr>
        <p:txBody>
          <a:bodyPr/>
          <a:lstStyle/>
          <a:p>
            <a:endParaRPr lang="ar-OM"/>
          </a:p>
        </p:txBody>
      </p:sp>
      <p:sp>
        <p:nvSpPr>
          <p:cNvPr id="4" name="Freeform 4"/>
          <p:cNvSpPr/>
          <p:nvPr/>
        </p:nvSpPr>
        <p:spPr>
          <a:xfrm>
            <a:off x="8234799" y="0"/>
            <a:ext cx="10053201" cy="2230252"/>
          </a:xfrm>
          <a:custGeom>
            <a:avLst/>
            <a:gdLst/>
            <a:ahLst/>
            <a:cxnLst/>
            <a:rect l="l" t="t" r="r" b="b"/>
            <a:pathLst>
              <a:path w="10053201" h="2230252">
                <a:moveTo>
                  <a:pt x="0" y="0"/>
                </a:moveTo>
                <a:lnTo>
                  <a:pt x="10053201" y="0"/>
                </a:lnTo>
                <a:lnTo>
                  <a:pt x="10053201" y="2230252"/>
                </a:lnTo>
                <a:lnTo>
                  <a:pt x="0" y="2230252"/>
                </a:lnTo>
                <a:lnTo>
                  <a:pt x="0" y="0"/>
                </a:lnTo>
                <a:close/>
              </a:path>
            </a:pathLst>
          </a:custGeom>
          <a:blipFill>
            <a:blip r:embed="rId2"/>
            <a:stretch>
              <a:fillRect l="-24910" t="-14523" r="-8444" b="-108924"/>
            </a:stretch>
          </a:blipFill>
        </p:spPr>
        <p:txBody>
          <a:bodyPr/>
          <a:lstStyle/>
          <a:p>
            <a:endParaRPr lang="ar-OM"/>
          </a:p>
        </p:txBody>
      </p:sp>
      <p:sp>
        <p:nvSpPr>
          <p:cNvPr id="5" name="Freeform 5"/>
          <p:cNvSpPr/>
          <p:nvPr/>
        </p:nvSpPr>
        <p:spPr>
          <a:xfrm>
            <a:off x="323423" y="2543425"/>
            <a:ext cx="10624868" cy="2434061"/>
          </a:xfrm>
          <a:custGeom>
            <a:avLst/>
            <a:gdLst/>
            <a:ahLst/>
            <a:cxnLst/>
            <a:rect l="l" t="t" r="r" b="b"/>
            <a:pathLst>
              <a:path w="10624868" h="2434061">
                <a:moveTo>
                  <a:pt x="0" y="0"/>
                </a:moveTo>
                <a:lnTo>
                  <a:pt x="10624868" y="0"/>
                </a:lnTo>
                <a:lnTo>
                  <a:pt x="10624868" y="2434060"/>
                </a:lnTo>
                <a:lnTo>
                  <a:pt x="0" y="243406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6" name="Freeform 6"/>
          <p:cNvSpPr/>
          <p:nvPr/>
        </p:nvSpPr>
        <p:spPr>
          <a:xfrm>
            <a:off x="323395" y="5143500"/>
            <a:ext cx="10624868" cy="2434061"/>
          </a:xfrm>
          <a:custGeom>
            <a:avLst/>
            <a:gdLst/>
            <a:ahLst/>
            <a:cxnLst/>
            <a:rect l="l" t="t" r="r" b="b"/>
            <a:pathLst>
              <a:path w="10624868" h="2434061">
                <a:moveTo>
                  <a:pt x="0" y="0"/>
                </a:moveTo>
                <a:lnTo>
                  <a:pt x="10624868" y="0"/>
                </a:lnTo>
                <a:lnTo>
                  <a:pt x="10624868" y="2434061"/>
                </a:lnTo>
                <a:lnTo>
                  <a:pt x="0" y="24340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7" name="Freeform 7"/>
          <p:cNvSpPr/>
          <p:nvPr/>
        </p:nvSpPr>
        <p:spPr>
          <a:xfrm>
            <a:off x="210878" y="7854028"/>
            <a:ext cx="10624868" cy="2434061"/>
          </a:xfrm>
          <a:custGeom>
            <a:avLst/>
            <a:gdLst/>
            <a:ahLst/>
            <a:cxnLst/>
            <a:rect l="l" t="t" r="r" b="b"/>
            <a:pathLst>
              <a:path w="10624868" h="2434061">
                <a:moveTo>
                  <a:pt x="0" y="0"/>
                </a:moveTo>
                <a:lnTo>
                  <a:pt x="10624868" y="0"/>
                </a:lnTo>
                <a:lnTo>
                  <a:pt x="10624868" y="2434061"/>
                </a:lnTo>
                <a:lnTo>
                  <a:pt x="0" y="24340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ar-OM"/>
          </a:p>
        </p:txBody>
      </p:sp>
      <p:sp>
        <p:nvSpPr>
          <p:cNvPr id="8" name="TextBox 8"/>
          <p:cNvSpPr txBox="1"/>
          <p:nvPr/>
        </p:nvSpPr>
        <p:spPr>
          <a:xfrm>
            <a:off x="1983462" y="2819247"/>
            <a:ext cx="8038870" cy="1614026"/>
          </a:xfrm>
          <a:prstGeom prst="rect">
            <a:avLst/>
          </a:prstGeom>
        </p:spPr>
        <p:txBody>
          <a:bodyPr lIns="0" tIns="0" rIns="0" bIns="0" rtlCol="0" anchor="t">
            <a:spAutoFit/>
          </a:bodyPr>
          <a:lstStyle/>
          <a:p>
            <a:pPr algn="ctr" rtl="1">
              <a:lnSpc>
                <a:spcPts val="6563"/>
              </a:lnSpc>
            </a:pPr>
            <a:r>
              <a:rPr lang="ar-EG" sz="4688" b="1" dirty="0">
                <a:solidFill>
                  <a:srgbClr val="000000"/>
                </a:solidFill>
                <a:latin typeface="Open Sans Bold"/>
                <a:ea typeface="Open Sans Bold"/>
                <a:cs typeface="Open Sans Bold"/>
                <a:sym typeface="Open Sans Bold"/>
                <a:rtl/>
              </a:rPr>
              <a:t>اجتماع قبائل  العرب المشركين</a:t>
            </a:r>
          </a:p>
          <a:p>
            <a:pPr algn="ctr" rtl="1">
              <a:lnSpc>
                <a:spcPts val="6563"/>
              </a:lnSpc>
            </a:pPr>
            <a:r>
              <a:rPr lang="ar-EG" sz="4688" b="1" dirty="0">
                <a:solidFill>
                  <a:srgbClr val="000000"/>
                </a:solidFill>
                <a:latin typeface="Open Sans Bold"/>
                <a:ea typeface="Open Sans Bold"/>
                <a:cs typeface="Open Sans Bold"/>
                <a:sym typeface="Open Sans Bold"/>
                <a:rtl/>
              </a:rPr>
              <a:t> مع اليهود على حرب المسلمين </a:t>
            </a:r>
          </a:p>
        </p:txBody>
      </p:sp>
      <p:sp>
        <p:nvSpPr>
          <p:cNvPr id="9" name="TextBox 9"/>
          <p:cNvSpPr txBox="1"/>
          <p:nvPr/>
        </p:nvSpPr>
        <p:spPr>
          <a:xfrm>
            <a:off x="1521623" y="5308653"/>
            <a:ext cx="8003378" cy="1613853"/>
          </a:xfrm>
          <a:prstGeom prst="rect">
            <a:avLst/>
          </a:prstGeom>
        </p:spPr>
        <p:txBody>
          <a:bodyPr wrap="square" lIns="0" tIns="0" rIns="0" bIns="0" rtlCol="0" anchor="t">
            <a:spAutoFit/>
          </a:bodyPr>
          <a:lstStyle/>
          <a:p>
            <a:pPr algn="ctr" rtl="1">
              <a:lnSpc>
                <a:spcPts val="6525"/>
              </a:lnSpc>
            </a:pPr>
            <a:r>
              <a:rPr lang="ar-EG" sz="4660" b="1" dirty="0">
                <a:solidFill>
                  <a:srgbClr val="000000"/>
                </a:solidFill>
                <a:latin typeface="Open Sans Bold"/>
                <a:ea typeface="Open Sans Bold"/>
                <a:cs typeface="Open Sans Bold"/>
                <a:sym typeface="Open Sans Bold"/>
                <a:rtl/>
              </a:rPr>
              <a:t>اخذ النبي بمقترح  سلمان الفارسي </a:t>
            </a:r>
          </a:p>
          <a:p>
            <a:pPr algn="ctr" rtl="1">
              <a:lnSpc>
                <a:spcPts val="6525"/>
              </a:lnSpc>
            </a:pPr>
            <a:r>
              <a:rPr lang="ar-EG" sz="4660" b="1" dirty="0">
                <a:solidFill>
                  <a:srgbClr val="000000"/>
                </a:solidFill>
                <a:latin typeface="Open Sans Bold"/>
                <a:ea typeface="Open Sans Bold"/>
                <a:cs typeface="Open Sans Bold"/>
                <a:sym typeface="Open Sans Bold"/>
                <a:rtl/>
              </a:rPr>
              <a:t>بحفر الخندق والامر </a:t>
            </a:r>
            <a:r>
              <a:rPr lang="ar-EG" sz="4660" b="1" dirty="0" err="1">
                <a:solidFill>
                  <a:srgbClr val="000000"/>
                </a:solidFill>
                <a:latin typeface="Open Sans Bold"/>
                <a:ea typeface="Open Sans Bold"/>
                <a:cs typeface="Open Sans Bold"/>
                <a:sym typeface="Open Sans Bold"/>
                <a:rtl/>
              </a:rPr>
              <a:t>بتنفيذة</a:t>
            </a:r>
            <a:r>
              <a:rPr lang="ar-EG" sz="4660" b="1" dirty="0">
                <a:solidFill>
                  <a:srgbClr val="000000"/>
                </a:solidFill>
                <a:latin typeface="Open Sans Bold"/>
                <a:ea typeface="Open Sans Bold"/>
                <a:cs typeface="Open Sans Bold"/>
                <a:sym typeface="Open Sans Bold"/>
                <a:rtl/>
              </a:rPr>
              <a:t> </a:t>
            </a:r>
          </a:p>
        </p:txBody>
      </p:sp>
      <p:sp>
        <p:nvSpPr>
          <p:cNvPr id="10" name="TextBox 10"/>
          <p:cNvSpPr txBox="1"/>
          <p:nvPr/>
        </p:nvSpPr>
        <p:spPr>
          <a:xfrm>
            <a:off x="296777" y="8333097"/>
            <a:ext cx="8847223" cy="1692899"/>
          </a:xfrm>
          <a:prstGeom prst="rect">
            <a:avLst/>
          </a:prstGeom>
        </p:spPr>
        <p:txBody>
          <a:bodyPr wrap="square" lIns="0" tIns="0" rIns="0" bIns="0" rtlCol="0" anchor="t">
            <a:spAutoFit/>
          </a:bodyPr>
          <a:lstStyle/>
          <a:p>
            <a:pPr algn="ctr" rtl="1">
              <a:lnSpc>
                <a:spcPts val="4480"/>
              </a:lnSpc>
            </a:pPr>
            <a:r>
              <a:rPr lang="ar-EG" sz="3200" b="1" dirty="0">
                <a:solidFill>
                  <a:srgbClr val="000000"/>
                </a:solidFill>
                <a:latin typeface="Open Sans Bold"/>
                <a:ea typeface="Open Sans Bold"/>
                <a:cs typeface="Open Sans Bold"/>
                <a:sym typeface="Open Sans Bold"/>
                <a:rtl/>
              </a:rPr>
              <a:t>نزول النبي  عليه الصلاة والسلام مع  اصحابه  </a:t>
            </a:r>
          </a:p>
          <a:p>
            <a:pPr algn="ctr" rtl="1">
              <a:lnSpc>
                <a:spcPts val="4480"/>
              </a:lnSpc>
            </a:pPr>
            <a:r>
              <a:rPr lang="ar-EG" sz="3200" b="1" dirty="0">
                <a:solidFill>
                  <a:srgbClr val="000000"/>
                </a:solidFill>
                <a:latin typeface="Open Sans Bold"/>
                <a:ea typeface="Open Sans Bold"/>
                <a:cs typeface="Open Sans Bold"/>
                <a:sym typeface="Open Sans Bold"/>
                <a:rtl/>
              </a:rPr>
              <a:t>في تنفيذ مهمة حفر الخندق </a:t>
            </a:r>
          </a:p>
          <a:p>
            <a:pPr algn="ctr" rtl="1">
              <a:lnSpc>
                <a:spcPts val="4480"/>
              </a:lnSpc>
            </a:pPr>
            <a:r>
              <a:rPr lang="ar-EG" sz="3200" b="1" dirty="0">
                <a:solidFill>
                  <a:srgbClr val="000000"/>
                </a:solidFill>
                <a:latin typeface="Open Sans Bold"/>
                <a:ea typeface="Open Sans Bold"/>
                <a:cs typeface="Open Sans Bold"/>
                <a:sym typeface="Open Sans Bold"/>
                <a:rtl/>
              </a:rPr>
              <a:t>واعطاؤهم الدافعية والامل في تحقيق النصر بالقول والفعل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18815" y="3088482"/>
            <a:ext cx="17450370" cy="5398798"/>
          </a:xfrm>
          <a:custGeom>
            <a:avLst/>
            <a:gdLst/>
            <a:ahLst/>
            <a:cxnLst/>
            <a:rect l="l" t="t" r="r" b="b"/>
            <a:pathLst>
              <a:path w="17450370" h="5398798">
                <a:moveTo>
                  <a:pt x="0" y="0"/>
                </a:moveTo>
                <a:lnTo>
                  <a:pt x="17450370" y="0"/>
                </a:lnTo>
                <a:lnTo>
                  <a:pt x="17450370" y="5398798"/>
                </a:lnTo>
                <a:lnTo>
                  <a:pt x="0" y="5398798"/>
                </a:lnTo>
                <a:lnTo>
                  <a:pt x="0" y="0"/>
                </a:lnTo>
                <a:close/>
              </a:path>
            </a:pathLst>
          </a:custGeom>
          <a:blipFill>
            <a:blip r:embed="rId2"/>
            <a:stretch>
              <a:fillRect l="-2792" t="-101520" r="-2011" b="-12987"/>
            </a:stretch>
          </a:blipFill>
        </p:spPr>
        <p:txBody>
          <a:bodyPr/>
          <a:lstStyle/>
          <a:p>
            <a:endParaRPr lang="ar-OM"/>
          </a:p>
        </p:txBody>
      </p:sp>
      <p:sp>
        <p:nvSpPr>
          <p:cNvPr id="5" name="Freeform 5">
            <a:extLst>
              <a:ext uri="{FF2B5EF4-FFF2-40B4-BE49-F238E27FC236}">
                <a16:creationId xmlns:a16="http://schemas.microsoft.com/office/drawing/2014/main" id="{A42B2AB1-9E66-5666-AD0F-039BB6EEBA07}"/>
              </a:ext>
            </a:extLst>
          </p:cNvPr>
          <p:cNvSpPr/>
          <p:nvPr/>
        </p:nvSpPr>
        <p:spPr>
          <a:xfrm>
            <a:off x="780623" y="3467100"/>
            <a:ext cx="8363377" cy="1984644"/>
          </a:xfrm>
          <a:custGeom>
            <a:avLst/>
            <a:gdLst/>
            <a:ahLst/>
            <a:cxnLst/>
            <a:rect l="l" t="t" r="r" b="b"/>
            <a:pathLst>
              <a:path w="10624868" h="2434061">
                <a:moveTo>
                  <a:pt x="0" y="0"/>
                </a:moveTo>
                <a:lnTo>
                  <a:pt x="10624868" y="0"/>
                </a:lnTo>
                <a:lnTo>
                  <a:pt x="10624868" y="2434060"/>
                </a:lnTo>
                <a:lnTo>
                  <a:pt x="0" y="243406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ar-OM"/>
          </a:p>
        </p:txBody>
      </p:sp>
      <p:sp>
        <p:nvSpPr>
          <p:cNvPr id="4" name="Freeform 4"/>
          <p:cNvSpPr/>
          <p:nvPr/>
        </p:nvSpPr>
        <p:spPr>
          <a:xfrm>
            <a:off x="904661" y="3661542"/>
            <a:ext cx="8115300" cy="1433408"/>
          </a:xfrm>
          <a:custGeom>
            <a:avLst/>
            <a:gdLst/>
            <a:ahLst/>
            <a:cxnLst/>
            <a:rect l="l" t="t" r="r" b="b"/>
            <a:pathLst>
              <a:path w="8115300" h="1433408">
                <a:moveTo>
                  <a:pt x="0" y="0"/>
                </a:moveTo>
                <a:lnTo>
                  <a:pt x="8115300" y="0"/>
                </a:lnTo>
                <a:lnTo>
                  <a:pt x="8115300" y="1433408"/>
                </a:lnTo>
                <a:lnTo>
                  <a:pt x="0" y="1433408"/>
                </a:lnTo>
                <a:lnTo>
                  <a:pt x="0" y="0"/>
                </a:lnTo>
                <a:close/>
              </a:path>
            </a:pathLst>
          </a:custGeom>
          <a:blipFill>
            <a:blip r:embed="rId5"/>
            <a:stretch>
              <a:fillRect l="-18002" t="-344740" r="-80938" b="-164876"/>
            </a:stretch>
          </a:blipFill>
          <a:ln w="95250" cap="sq">
            <a:solidFill>
              <a:srgbClr val="000000"/>
            </a:solidFill>
            <a:prstDash val="solid"/>
            <a:miter/>
          </a:ln>
        </p:spPr>
        <p:txBody>
          <a:bodyPr/>
          <a:lstStyle/>
          <a:p>
            <a:endParaRPr lang="ar-OM"/>
          </a:p>
        </p:txBody>
      </p:sp>
      <p:sp>
        <p:nvSpPr>
          <p:cNvPr id="6" name="Freeform 5">
            <a:extLst>
              <a:ext uri="{FF2B5EF4-FFF2-40B4-BE49-F238E27FC236}">
                <a16:creationId xmlns:a16="http://schemas.microsoft.com/office/drawing/2014/main" id="{6D274299-E1AB-928B-071C-325B97837F7A}"/>
              </a:ext>
            </a:extLst>
          </p:cNvPr>
          <p:cNvSpPr/>
          <p:nvPr/>
        </p:nvSpPr>
        <p:spPr>
          <a:xfrm>
            <a:off x="628222" y="6438900"/>
            <a:ext cx="8668177" cy="1963961"/>
          </a:xfrm>
          <a:custGeom>
            <a:avLst/>
            <a:gdLst/>
            <a:ahLst/>
            <a:cxnLst/>
            <a:rect l="l" t="t" r="r" b="b"/>
            <a:pathLst>
              <a:path w="10624868" h="2434061">
                <a:moveTo>
                  <a:pt x="0" y="0"/>
                </a:moveTo>
                <a:lnTo>
                  <a:pt x="10624868" y="0"/>
                </a:lnTo>
                <a:lnTo>
                  <a:pt x="10624868" y="2434060"/>
                </a:lnTo>
                <a:lnTo>
                  <a:pt x="0" y="243406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ar-OM"/>
          </a:p>
        </p:txBody>
      </p:sp>
      <p:sp>
        <p:nvSpPr>
          <p:cNvPr id="3" name="Freeform 3"/>
          <p:cNvSpPr/>
          <p:nvPr/>
        </p:nvSpPr>
        <p:spPr>
          <a:xfrm>
            <a:off x="780623" y="6700652"/>
            <a:ext cx="8115300" cy="1786628"/>
          </a:xfrm>
          <a:custGeom>
            <a:avLst/>
            <a:gdLst/>
            <a:ahLst/>
            <a:cxnLst/>
            <a:rect l="l" t="t" r="r" b="b"/>
            <a:pathLst>
              <a:path w="8115300" h="1786628">
                <a:moveTo>
                  <a:pt x="0" y="0"/>
                </a:moveTo>
                <a:lnTo>
                  <a:pt x="8115300" y="0"/>
                </a:lnTo>
                <a:lnTo>
                  <a:pt x="8115300" y="1786627"/>
                </a:lnTo>
                <a:lnTo>
                  <a:pt x="0" y="1786627"/>
                </a:lnTo>
                <a:lnTo>
                  <a:pt x="0" y="0"/>
                </a:lnTo>
                <a:close/>
              </a:path>
            </a:pathLst>
          </a:custGeom>
          <a:blipFill>
            <a:blip r:embed="rId5"/>
            <a:stretch>
              <a:fillRect l="-18630" t="-362683" r="-81369" b="-29014"/>
            </a:stretch>
          </a:blipFill>
          <a:ln w="76200" cap="sq">
            <a:solidFill>
              <a:srgbClr val="000000"/>
            </a:solidFill>
            <a:prstDash val="solid"/>
            <a:miter/>
          </a:ln>
        </p:spPr>
        <p:txBody>
          <a:bodyPr/>
          <a:lstStyle/>
          <a:p>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6914" y="0"/>
            <a:ext cx="17974172" cy="10060908"/>
          </a:xfrm>
          <a:custGeom>
            <a:avLst/>
            <a:gdLst/>
            <a:ahLst/>
            <a:cxnLst/>
            <a:rect l="l" t="t" r="r" b="b"/>
            <a:pathLst>
              <a:path w="17974172" h="10060908">
                <a:moveTo>
                  <a:pt x="0" y="0"/>
                </a:moveTo>
                <a:lnTo>
                  <a:pt x="17974172" y="0"/>
                </a:lnTo>
                <a:lnTo>
                  <a:pt x="17974172" y="10060908"/>
                </a:lnTo>
                <a:lnTo>
                  <a:pt x="0" y="10060908"/>
                </a:lnTo>
                <a:lnTo>
                  <a:pt x="0" y="0"/>
                </a:lnTo>
                <a:close/>
              </a:path>
            </a:pathLst>
          </a:custGeom>
          <a:blipFill>
            <a:blip r:embed="rId2"/>
            <a:stretch>
              <a:fillRect l="-3849" r="-5595"/>
            </a:stretch>
          </a:blipFill>
          <a:ln w="38100" cap="sq">
            <a:solidFill>
              <a:srgbClr val="000000"/>
            </a:solidFill>
            <a:prstDash val="solid"/>
            <a:miter/>
          </a:ln>
        </p:spPr>
        <p:txBody>
          <a:bodyPr/>
          <a:lstStyle/>
          <a:p>
            <a:endParaRPr lang="ar-OM"/>
          </a:p>
        </p:txBody>
      </p:sp>
      <p:sp>
        <p:nvSpPr>
          <p:cNvPr id="3" name="TextBox 3"/>
          <p:cNvSpPr txBox="1"/>
          <p:nvPr/>
        </p:nvSpPr>
        <p:spPr>
          <a:xfrm>
            <a:off x="4996808" y="5161296"/>
            <a:ext cx="2398911" cy="887095"/>
          </a:xfrm>
          <a:prstGeom prst="rect">
            <a:avLst/>
          </a:prstGeom>
        </p:spPr>
        <p:style>
          <a:lnRef idx="1">
            <a:schemeClr val="accent6"/>
          </a:lnRef>
          <a:fillRef idx="2">
            <a:schemeClr val="accent6"/>
          </a:fillRef>
          <a:effectRef idx="1">
            <a:schemeClr val="accent6"/>
          </a:effectRef>
          <a:fontRef idx="minor">
            <a:schemeClr val="dk1"/>
          </a:fontRef>
        </p:style>
        <p:txBody>
          <a:bodyPr lIns="0" tIns="0" rIns="0" bIns="0" rtlCol="0" anchor="t">
            <a:spAutoFit/>
          </a:bodyPr>
          <a:lstStyle/>
          <a:p>
            <a:pPr algn="ctr" rtl="1">
              <a:lnSpc>
                <a:spcPts val="7279"/>
              </a:lnSpc>
            </a:pPr>
            <a:r>
              <a:rPr lang="ar-EG" sz="5199" b="1" dirty="0">
                <a:solidFill>
                  <a:srgbClr val="FF3131"/>
                </a:solidFill>
                <a:latin typeface="Open Sans Bold"/>
                <a:ea typeface="Open Sans Bold"/>
                <a:cs typeface="Open Sans Bold"/>
                <a:sym typeface="Open Sans Bold"/>
                <a:rtl/>
              </a:rPr>
              <a:t>المهاجم </a:t>
            </a:r>
          </a:p>
        </p:txBody>
      </p:sp>
      <p:sp>
        <p:nvSpPr>
          <p:cNvPr id="4" name="TextBox 4"/>
          <p:cNvSpPr txBox="1"/>
          <p:nvPr/>
        </p:nvSpPr>
        <p:spPr>
          <a:xfrm>
            <a:off x="4191000" y="6404325"/>
            <a:ext cx="3204719" cy="887095"/>
          </a:xfrm>
          <a:prstGeom prst="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t">
            <a:spAutoFit/>
          </a:bodyPr>
          <a:lstStyle/>
          <a:p>
            <a:pPr algn="ctr" rtl="1">
              <a:lnSpc>
                <a:spcPts val="7279"/>
              </a:lnSpc>
            </a:pPr>
            <a:r>
              <a:rPr lang="ar-EG" sz="5199" b="1" dirty="0">
                <a:solidFill>
                  <a:srgbClr val="FF3131"/>
                </a:solidFill>
                <a:latin typeface="Open Sans Bold"/>
                <a:ea typeface="Open Sans Bold"/>
                <a:cs typeface="Open Sans Bold"/>
                <a:sym typeface="Open Sans Bold"/>
                <a:rtl/>
              </a:rPr>
              <a:t>حفر الخندق </a:t>
            </a:r>
          </a:p>
        </p:txBody>
      </p:sp>
      <p:sp>
        <p:nvSpPr>
          <p:cNvPr id="5" name="TextBox 5"/>
          <p:cNvSpPr txBox="1"/>
          <p:nvPr/>
        </p:nvSpPr>
        <p:spPr>
          <a:xfrm>
            <a:off x="11734800" y="8599688"/>
            <a:ext cx="2514600" cy="658612"/>
          </a:xfrm>
          <a:prstGeom prst="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t">
            <a:spAutoFit/>
          </a:bodyPr>
          <a:lstStyle/>
          <a:p>
            <a:pPr algn="ctr" rtl="1">
              <a:lnSpc>
                <a:spcPts val="5354"/>
              </a:lnSpc>
            </a:pPr>
            <a:r>
              <a:rPr lang="ar-EG" sz="3824" b="1" dirty="0">
                <a:solidFill>
                  <a:srgbClr val="FF3131"/>
                </a:solidFill>
                <a:latin typeface="Open Sans Bold"/>
                <a:ea typeface="Open Sans Bold"/>
                <a:cs typeface="Open Sans Bold"/>
                <a:sym typeface="Open Sans Bold"/>
                <a:rtl/>
              </a:rPr>
              <a:t>نعيم بن مسعود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69561" y="1188771"/>
            <a:ext cx="15658661" cy="1466599"/>
          </a:xfrm>
          <a:custGeom>
            <a:avLst/>
            <a:gdLst/>
            <a:ahLst/>
            <a:cxnLst/>
            <a:rect l="l" t="t" r="r" b="b"/>
            <a:pathLst>
              <a:path w="15658661" h="1466599">
                <a:moveTo>
                  <a:pt x="0" y="0"/>
                </a:moveTo>
                <a:lnTo>
                  <a:pt x="15658660" y="0"/>
                </a:lnTo>
                <a:lnTo>
                  <a:pt x="15658660" y="1466600"/>
                </a:lnTo>
                <a:lnTo>
                  <a:pt x="0" y="1466600"/>
                </a:lnTo>
                <a:lnTo>
                  <a:pt x="0" y="0"/>
                </a:lnTo>
                <a:close/>
              </a:path>
            </a:pathLst>
          </a:custGeom>
          <a:blipFill>
            <a:blip r:embed="rId2"/>
            <a:stretch>
              <a:fillRect l="-5167" r="-1348"/>
            </a:stretch>
          </a:blipFill>
          <a:ln w="85725" cap="sq">
            <a:solidFill>
              <a:srgbClr val="000000"/>
            </a:solidFill>
            <a:prstDash val="solid"/>
            <a:miter/>
          </a:ln>
        </p:spPr>
        <p:txBody>
          <a:bodyPr/>
          <a:lstStyle/>
          <a:p>
            <a:endParaRPr lang="ar-OM"/>
          </a:p>
        </p:txBody>
      </p:sp>
      <p:sp>
        <p:nvSpPr>
          <p:cNvPr id="3" name="Freeform 3"/>
          <p:cNvSpPr/>
          <p:nvPr/>
        </p:nvSpPr>
        <p:spPr>
          <a:xfrm>
            <a:off x="1028700" y="5427521"/>
            <a:ext cx="16591547" cy="1736975"/>
          </a:xfrm>
          <a:custGeom>
            <a:avLst/>
            <a:gdLst/>
            <a:ahLst/>
            <a:cxnLst/>
            <a:rect l="l" t="t" r="r" b="b"/>
            <a:pathLst>
              <a:path w="16591547" h="1736975">
                <a:moveTo>
                  <a:pt x="0" y="0"/>
                </a:moveTo>
                <a:lnTo>
                  <a:pt x="16591547" y="0"/>
                </a:lnTo>
                <a:lnTo>
                  <a:pt x="16591547" y="1736975"/>
                </a:lnTo>
                <a:lnTo>
                  <a:pt x="0" y="1736975"/>
                </a:lnTo>
                <a:lnTo>
                  <a:pt x="0" y="0"/>
                </a:lnTo>
                <a:close/>
              </a:path>
            </a:pathLst>
          </a:custGeom>
          <a:blipFill>
            <a:blip r:embed="rId3"/>
            <a:stretch>
              <a:fillRect l="-15371" t="-271163" r="-25494" b="-353755"/>
            </a:stretch>
          </a:blipFill>
          <a:ln w="38100" cap="sq">
            <a:solidFill>
              <a:srgbClr val="000000"/>
            </a:solidFill>
            <a:prstDash val="lgDash"/>
            <a:miter/>
          </a:ln>
        </p:spPr>
        <p:txBody>
          <a:bodyPr/>
          <a:lstStyle/>
          <a:p>
            <a:endParaRPr lang="ar-OM"/>
          </a:p>
        </p:txBody>
      </p:sp>
      <p:sp>
        <p:nvSpPr>
          <p:cNvPr id="4" name="Freeform 4"/>
          <p:cNvSpPr/>
          <p:nvPr/>
        </p:nvSpPr>
        <p:spPr>
          <a:xfrm rot="-5462799">
            <a:off x="8906389" y="2560994"/>
            <a:ext cx="2701065" cy="2959334"/>
          </a:xfrm>
          <a:custGeom>
            <a:avLst/>
            <a:gdLst/>
            <a:ahLst/>
            <a:cxnLst/>
            <a:rect l="l" t="t" r="r" b="b"/>
            <a:pathLst>
              <a:path w="2701065" h="2959334">
                <a:moveTo>
                  <a:pt x="0" y="0"/>
                </a:moveTo>
                <a:lnTo>
                  <a:pt x="2701064" y="0"/>
                </a:lnTo>
                <a:lnTo>
                  <a:pt x="2701064" y="2959334"/>
                </a:lnTo>
                <a:lnTo>
                  <a:pt x="0" y="295933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58491" y="2239265"/>
            <a:ext cx="13837350" cy="1849331"/>
          </a:xfrm>
          <a:custGeom>
            <a:avLst/>
            <a:gdLst/>
            <a:ahLst/>
            <a:cxnLst/>
            <a:rect l="l" t="t" r="r" b="b"/>
            <a:pathLst>
              <a:path w="13837350" h="1849331">
                <a:moveTo>
                  <a:pt x="0" y="0"/>
                </a:moveTo>
                <a:lnTo>
                  <a:pt x="13837351" y="0"/>
                </a:lnTo>
                <a:lnTo>
                  <a:pt x="13837351" y="1849332"/>
                </a:lnTo>
                <a:lnTo>
                  <a:pt x="0" y="1849332"/>
                </a:lnTo>
                <a:lnTo>
                  <a:pt x="0" y="0"/>
                </a:lnTo>
                <a:close/>
              </a:path>
            </a:pathLst>
          </a:custGeom>
          <a:blipFill>
            <a:blip r:embed="rId2"/>
            <a:stretch>
              <a:fillRect/>
            </a:stretch>
          </a:blipFill>
          <a:ln w="171450" cap="sq">
            <a:solidFill>
              <a:srgbClr val="000000"/>
            </a:solidFill>
            <a:prstDash val="solid"/>
            <a:miter/>
          </a:ln>
        </p:spPr>
        <p:txBody>
          <a:bodyPr/>
          <a:lstStyle/>
          <a:p>
            <a:endParaRPr lang="ar-OM"/>
          </a:p>
        </p:txBody>
      </p:sp>
      <p:sp>
        <p:nvSpPr>
          <p:cNvPr id="3" name="Freeform 3"/>
          <p:cNvSpPr/>
          <p:nvPr/>
        </p:nvSpPr>
        <p:spPr>
          <a:xfrm>
            <a:off x="2558491" y="6789662"/>
            <a:ext cx="14327404" cy="1743137"/>
          </a:xfrm>
          <a:custGeom>
            <a:avLst/>
            <a:gdLst/>
            <a:ahLst/>
            <a:cxnLst/>
            <a:rect l="l" t="t" r="r" b="b"/>
            <a:pathLst>
              <a:path w="14327404" h="1743137">
                <a:moveTo>
                  <a:pt x="0" y="0"/>
                </a:moveTo>
                <a:lnTo>
                  <a:pt x="14327404" y="0"/>
                </a:lnTo>
                <a:lnTo>
                  <a:pt x="14327404" y="1743136"/>
                </a:lnTo>
                <a:lnTo>
                  <a:pt x="0" y="1743136"/>
                </a:lnTo>
                <a:lnTo>
                  <a:pt x="0" y="0"/>
                </a:lnTo>
                <a:close/>
              </a:path>
            </a:pathLst>
          </a:custGeom>
          <a:blipFill>
            <a:blip r:embed="rId3"/>
            <a:stretch>
              <a:fillRect l="-15762" t="-336221" r="-25240" b="-188160"/>
            </a:stretch>
          </a:blipFill>
          <a:ln w="38100" cap="sq">
            <a:solidFill>
              <a:srgbClr val="000000"/>
            </a:solidFill>
            <a:prstDash val="dash"/>
            <a:miter/>
          </a:ln>
        </p:spPr>
        <p:txBody>
          <a:bodyPr/>
          <a:lstStyle/>
          <a:p>
            <a:endParaRPr lang="ar-OM"/>
          </a:p>
        </p:txBody>
      </p:sp>
      <p:sp>
        <p:nvSpPr>
          <p:cNvPr id="4" name="Freeform 4"/>
          <p:cNvSpPr/>
          <p:nvPr/>
        </p:nvSpPr>
        <p:spPr>
          <a:xfrm rot="5400000" flipH="1" flipV="1">
            <a:off x="8920497" y="3959462"/>
            <a:ext cx="2701065" cy="2959334"/>
          </a:xfrm>
          <a:custGeom>
            <a:avLst/>
            <a:gdLst/>
            <a:ahLst/>
            <a:cxnLst/>
            <a:rect l="l" t="t" r="r" b="b"/>
            <a:pathLst>
              <a:path w="2701065" h="2959334">
                <a:moveTo>
                  <a:pt x="2701065" y="2959334"/>
                </a:moveTo>
                <a:lnTo>
                  <a:pt x="0" y="2959334"/>
                </a:lnTo>
                <a:lnTo>
                  <a:pt x="0" y="0"/>
                </a:lnTo>
                <a:lnTo>
                  <a:pt x="2701065" y="0"/>
                </a:lnTo>
                <a:lnTo>
                  <a:pt x="2701065" y="2959334"/>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05666" y="307240"/>
            <a:ext cx="11329819" cy="6535987"/>
          </a:xfrm>
          <a:custGeom>
            <a:avLst/>
            <a:gdLst/>
            <a:ahLst/>
            <a:cxnLst/>
            <a:rect l="l" t="t" r="r" b="b"/>
            <a:pathLst>
              <a:path w="11329819" h="6535987">
                <a:moveTo>
                  <a:pt x="0" y="0"/>
                </a:moveTo>
                <a:lnTo>
                  <a:pt x="11329819" y="0"/>
                </a:lnTo>
                <a:lnTo>
                  <a:pt x="11329819" y="6535987"/>
                </a:lnTo>
                <a:lnTo>
                  <a:pt x="0" y="6535987"/>
                </a:lnTo>
                <a:lnTo>
                  <a:pt x="0" y="0"/>
                </a:lnTo>
                <a:close/>
              </a:path>
            </a:pathLst>
          </a:custGeom>
          <a:blipFill>
            <a:blip r:embed="rId2"/>
            <a:stretch>
              <a:fillRect l="-1467" t="-1941" r="-7200" b="-5982"/>
            </a:stretch>
          </a:blipFill>
        </p:spPr>
        <p:txBody>
          <a:bodyPr/>
          <a:lstStyle/>
          <a:p>
            <a:endParaRPr lang="ar-OM"/>
          </a:p>
        </p:txBody>
      </p:sp>
      <p:sp>
        <p:nvSpPr>
          <p:cNvPr id="3" name="Freeform 3"/>
          <p:cNvSpPr/>
          <p:nvPr/>
        </p:nvSpPr>
        <p:spPr>
          <a:xfrm>
            <a:off x="9635477" y="7496415"/>
            <a:ext cx="2039046" cy="750983"/>
          </a:xfrm>
          <a:custGeom>
            <a:avLst/>
            <a:gdLst/>
            <a:ahLst/>
            <a:cxnLst/>
            <a:rect l="l" t="t" r="r" b="b"/>
            <a:pathLst>
              <a:path w="2039046" h="750983">
                <a:moveTo>
                  <a:pt x="0" y="0"/>
                </a:moveTo>
                <a:lnTo>
                  <a:pt x="2039046" y="0"/>
                </a:lnTo>
                <a:lnTo>
                  <a:pt x="2039046" y="750984"/>
                </a:lnTo>
                <a:lnTo>
                  <a:pt x="0" y="750984"/>
                </a:lnTo>
                <a:lnTo>
                  <a:pt x="0" y="0"/>
                </a:lnTo>
                <a:close/>
              </a:path>
            </a:pathLst>
          </a:custGeom>
          <a:blipFill>
            <a:blip r:embed="rId3"/>
            <a:stretch>
              <a:fillRect l="-732399" t="-1053879" r="-192238" b="-344956"/>
            </a:stretch>
          </a:blipFill>
          <a:ln w="38100" cap="sq">
            <a:solidFill>
              <a:srgbClr val="000000"/>
            </a:solidFill>
            <a:prstDash val="solid"/>
            <a:miter/>
          </a:ln>
        </p:spPr>
        <p:txBody>
          <a:bodyPr/>
          <a:lstStyle/>
          <a:p>
            <a:endParaRPr lang="ar-OM"/>
          </a:p>
        </p:txBody>
      </p:sp>
      <p:sp>
        <p:nvSpPr>
          <p:cNvPr id="4" name="Freeform 4"/>
          <p:cNvSpPr/>
          <p:nvPr/>
        </p:nvSpPr>
        <p:spPr>
          <a:xfrm>
            <a:off x="12360760" y="8891695"/>
            <a:ext cx="5227415" cy="742103"/>
          </a:xfrm>
          <a:custGeom>
            <a:avLst/>
            <a:gdLst/>
            <a:ahLst/>
            <a:cxnLst/>
            <a:rect l="l" t="t" r="r" b="b"/>
            <a:pathLst>
              <a:path w="5227415" h="742103">
                <a:moveTo>
                  <a:pt x="0" y="0"/>
                </a:moveTo>
                <a:lnTo>
                  <a:pt x="5227415" y="0"/>
                </a:lnTo>
                <a:lnTo>
                  <a:pt x="5227415" y="742102"/>
                </a:lnTo>
                <a:lnTo>
                  <a:pt x="0" y="742102"/>
                </a:lnTo>
                <a:lnTo>
                  <a:pt x="0" y="0"/>
                </a:lnTo>
                <a:close/>
              </a:path>
            </a:pathLst>
          </a:custGeom>
          <a:blipFill>
            <a:blip r:embed="rId3"/>
            <a:stretch>
              <a:fillRect l="-257616" t="-1272847" r="-82589" b="-297728"/>
            </a:stretch>
          </a:blipFill>
          <a:ln w="38100" cap="sq">
            <a:solidFill>
              <a:srgbClr val="000000"/>
            </a:solidFill>
            <a:prstDash val="solid"/>
            <a:miter/>
          </a:ln>
        </p:spPr>
        <p:txBody>
          <a:bodyPr/>
          <a:lstStyle/>
          <a:p>
            <a:endParaRPr lang="ar-OM"/>
          </a:p>
        </p:txBody>
      </p:sp>
      <p:sp>
        <p:nvSpPr>
          <p:cNvPr id="5" name="Freeform 5"/>
          <p:cNvSpPr/>
          <p:nvPr/>
        </p:nvSpPr>
        <p:spPr>
          <a:xfrm>
            <a:off x="2791042" y="8900586"/>
            <a:ext cx="7379533" cy="733211"/>
          </a:xfrm>
          <a:custGeom>
            <a:avLst/>
            <a:gdLst/>
            <a:ahLst/>
            <a:cxnLst/>
            <a:rect l="l" t="t" r="r" b="b"/>
            <a:pathLst>
              <a:path w="7379533" h="733211">
                <a:moveTo>
                  <a:pt x="0" y="0"/>
                </a:moveTo>
                <a:lnTo>
                  <a:pt x="7379534" y="0"/>
                </a:lnTo>
                <a:lnTo>
                  <a:pt x="7379534" y="733211"/>
                </a:lnTo>
                <a:lnTo>
                  <a:pt x="0" y="733211"/>
                </a:lnTo>
                <a:lnTo>
                  <a:pt x="0" y="0"/>
                </a:lnTo>
                <a:close/>
              </a:path>
            </a:pathLst>
          </a:custGeom>
          <a:blipFill>
            <a:blip r:embed="rId3"/>
            <a:stretch>
              <a:fillRect l="-130761" t="-1264031" r="-52356" b="-171136"/>
            </a:stretch>
          </a:blipFill>
          <a:ln w="38100" cap="sq">
            <a:solidFill>
              <a:srgbClr val="000000"/>
            </a:solidFill>
            <a:prstDash val="solid"/>
            <a:miter/>
          </a:ln>
        </p:spPr>
        <p:txBody>
          <a:bodyPr/>
          <a:lstStyle/>
          <a:p>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553524" y="187650"/>
            <a:ext cx="17400876" cy="9787993"/>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712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724</Words>
  <Application>Microsoft Office PowerPoint</Application>
  <PresentationFormat>مخصص</PresentationFormat>
  <Paragraphs>84</Paragraphs>
  <Slides>27</Slides>
  <Notes>0</Notes>
  <HiddenSlides>0</HiddenSlides>
  <MMClips>1</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27</vt:i4>
      </vt:variant>
    </vt:vector>
  </HeadingPairs>
  <TitlesOfParts>
    <vt:vector size="31" baseType="lpstr">
      <vt:lpstr>Calibri</vt:lpstr>
      <vt:lpstr>Open Sans Bold</vt:lpstr>
      <vt:lpstr>Arial</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إعداد الاستاذة:نعيمة البكرية</dc:title>
  <cp:lastModifiedBy>LENOVO</cp:lastModifiedBy>
  <cp:revision>13</cp:revision>
  <dcterms:created xsi:type="dcterms:W3CDTF">2006-08-16T00:00:00Z</dcterms:created>
  <dcterms:modified xsi:type="dcterms:W3CDTF">2024-09-22T17:40:02Z</dcterms:modified>
  <dc:identifier>DAGQ5HMaJqU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5af2f3-15c0-42f7-aff1-8120ca254967_Enabled">
    <vt:lpwstr>true</vt:lpwstr>
  </property>
  <property fmtid="{D5CDD505-2E9C-101B-9397-08002B2CF9AE}" pid="3" name="MSIP_Label_c15af2f3-15c0-42f7-aff1-8120ca254967_SetDate">
    <vt:lpwstr>2024-09-18T11:24:03Z</vt:lpwstr>
  </property>
  <property fmtid="{D5CDD505-2E9C-101B-9397-08002B2CF9AE}" pid="4" name="MSIP_Label_c15af2f3-15c0-42f7-aff1-8120ca254967_Method">
    <vt:lpwstr>Standard</vt:lpwstr>
  </property>
  <property fmtid="{D5CDD505-2E9C-101B-9397-08002B2CF9AE}" pid="5" name="MSIP_Label_c15af2f3-15c0-42f7-aff1-8120ca254967_Name">
    <vt:lpwstr>defa4170-0d19-0005-0004-bc88714345d2</vt:lpwstr>
  </property>
  <property fmtid="{D5CDD505-2E9C-101B-9397-08002B2CF9AE}" pid="6" name="MSIP_Label_c15af2f3-15c0-42f7-aff1-8120ca254967_SiteId">
    <vt:lpwstr>04b4cb5d-cc41-401f-bd9d-4ca8a31a5c2f</vt:lpwstr>
  </property>
  <property fmtid="{D5CDD505-2E9C-101B-9397-08002B2CF9AE}" pid="7" name="MSIP_Label_c15af2f3-15c0-42f7-aff1-8120ca254967_ActionId">
    <vt:lpwstr>24f714c3-6786-4f11-91ed-6ead7489d03c</vt:lpwstr>
  </property>
  <property fmtid="{D5CDD505-2E9C-101B-9397-08002B2CF9AE}" pid="8" name="MSIP_Label_c15af2f3-15c0-42f7-aff1-8120ca254967_ContentBits">
    <vt:lpwstr>0</vt:lpwstr>
  </property>
</Properties>
</file>