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72" r:id="rId7"/>
    <p:sldId id="260" r:id="rId8"/>
    <p:sldId id="269" r:id="rId9"/>
    <p:sldId id="270" r:id="rId10"/>
    <p:sldId id="276" r:id="rId11"/>
    <p:sldId id="273" r:id="rId12"/>
    <p:sldId id="274" r:id="rId13"/>
    <p:sldId id="262" r:id="rId14"/>
    <p:sldId id="271" r:id="rId15"/>
    <p:sldId id="263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CC9F1-7155-4736-B897-AB472DD46D0A}" type="datetimeFigureOut">
              <a:rPr lang="en-US" smtClean="0"/>
              <a:pPr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rtl="1"/>
            <a:r>
              <a:rPr lang="ar-OM" b="1" dirty="0" smtClean="0">
                <a:solidFill>
                  <a:srgbClr val="FF0000"/>
                </a:solidFill>
              </a:rPr>
              <a:t>7-6 </a:t>
            </a:r>
            <a:r>
              <a:rPr lang="ar-DZ" b="1" dirty="0" smtClean="0">
                <a:solidFill>
                  <a:srgbClr val="FF0000"/>
                </a:solidFill>
              </a:rPr>
              <a:t>تبادُل الغازات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9144000" cy="52578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729026"/>
            <a:ext cx="9144000" cy="28315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Font typeface="Wingdings" pitchFamily="2" charset="2"/>
              <a:buChar char="q"/>
            </a:pPr>
            <a:r>
              <a:rPr lang="ar-OM" sz="3200" b="1" dirty="0" smtClean="0"/>
              <a:t>بعد الأنتهاء من هذا الدرس يتوقع مني أن :</a:t>
            </a:r>
          </a:p>
          <a:p>
            <a:pPr marL="514350" lvl="0" indent="-514350" algn="justLow" rtl="1">
              <a:buFont typeface="Wingdings" pitchFamily="2" charset="2"/>
              <a:buChar char="§"/>
            </a:pPr>
            <a:r>
              <a:rPr lang="ar-EG" sz="3200" b="1" dirty="0" smtClean="0">
                <a:solidFill>
                  <a:srgbClr val="002060"/>
                </a:solidFill>
              </a:rPr>
              <a:t>أستطيع أن أفسر لما تحتاج رئتنا إلى تبادل الغازات. 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EG" sz="3200" b="1" dirty="0" smtClean="0">
                <a:solidFill>
                  <a:srgbClr val="002060"/>
                </a:solidFill>
              </a:rPr>
              <a:t>أستطيع أن أصف عملية تبادل الغازات في رئتنا.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EG" sz="3200" b="1" dirty="0" smtClean="0">
                <a:solidFill>
                  <a:srgbClr val="002060"/>
                </a:solidFill>
              </a:rPr>
              <a:t>أستطيع أن أصف كيف تجعل سمات الأكياس الهوائية في الرئتين عملية تبادل الغازات فعالة.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endParaRPr lang="ar-D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48200" y="0"/>
            <a:ext cx="4495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7030A0"/>
                </a:solidFill>
              </a:rPr>
              <a:t>الحويصلات الهوائيّة في الرئتين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/>
              <a:t>تعرض الصورة المقابلة شكل الرئت</a:t>
            </a:r>
            <a:r>
              <a:rPr lang="ar-OM" sz="3200" b="1" dirty="0" smtClean="0"/>
              <a:t>ين</a:t>
            </a:r>
            <a:r>
              <a:rPr lang="ar-DZ" sz="3200" b="1" dirty="0" smtClean="0"/>
              <a:t> من</a:t>
            </a:r>
            <a:r>
              <a:rPr lang="ar-OM" sz="3200" b="1" dirty="0" smtClean="0"/>
              <a:t> </a:t>
            </a:r>
            <a:r>
              <a:rPr lang="ar-DZ" sz="3200" b="1" dirty="0" smtClean="0"/>
              <a:t>الداخل، هذه الصورة مُك</a:t>
            </a:r>
            <a:r>
              <a:rPr lang="ar-OM" sz="3200" b="1" dirty="0" smtClean="0"/>
              <a:t>برة</a:t>
            </a:r>
            <a:r>
              <a:rPr lang="ar-DZ" sz="3200" b="1" dirty="0" smtClean="0"/>
              <a:t> </a:t>
            </a:r>
            <a:r>
              <a:rPr lang="en-US" sz="3200" b="1" dirty="0" smtClean="0"/>
              <a:t>300</a:t>
            </a:r>
            <a:r>
              <a:rPr lang="ar-DZ" sz="3200" b="1" dirty="0" smtClean="0"/>
              <a:t> </a:t>
            </a:r>
            <a:r>
              <a:rPr lang="ar-DZ" sz="3200" b="1" dirty="0" smtClean="0"/>
              <a:t>مرّة تقريبًا.يمكنك ملاحظة أن الرئتين مملوءتان بالفراغات.</a:t>
            </a: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200" b="1" dirty="0" smtClean="0">
                <a:solidFill>
                  <a:srgbClr val="006600"/>
                </a:solidFill>
              </a:rPr>
              <a:t>يُطلق ع</a:t>
            </a:r>
            <a:r>
              <a:rPr lang="ar-OM" sz="3200" b="1" dirty="0" smtClean="0">
                <a:solidFill>
                  <a:srgbClr val="006600"/>
                </a:solidFill>
              </a:rPr>
              <a:t>لى</a:t>
            </a:r>
            <a:r>
              <a:rPr lang="ar-DZ" sz="3200" b="1" dirty="0" smtClean="0">
                <a:solidFill>
                  <a:srgbClr val="006600"/>
                </a:solidFill>
              </a:rPr>
              <a:t> هذه الفراغات 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اسم </a:t>
            </a:r>
            <a:r>
              <a:rPr lang="ar-DZ" sz="3200" b="1" dirty="0" smtClean="0">
                <a:solidFill>
                  <a:srgbClr val="FF0000"/>
                </a:solidFill>
              </a:rPr>
              <a:t>الحويص</a:t>
            </a:r>
            <a:r>
              <a:rPr lang="ar-OM" sz="3200" b="1" dirty="0" smtClean="0">
                <a:solidFill>
                  <a:srgbClr val="FF0000"/>
                </a:solidFill>
              </a:rPr>
              <a:t>لات </a:t>
            </a:r>
            <a:r>
              <a:rPr lang="ar-DZ" sz="3200" b="1" dirty="0" smtClean="0">
                <a:solidFill>
                  <a:srgbClr val="FF0000"/>
                </a:solidFill>
              </a:rPr>
              <a:t>الهوائيّة</a:t>
            </a:r>
            <a:r>
              <a:rPr lang="ar-OM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006600"/>
                </a:solidFill>
              </a:rPr>
              <a:t>Alveoli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FF0000"/>
                </a:solidFill>
              </a:rPr>
              <a:t>أوالأكياس الهوائيّة </a:t>
            </a:r>
            <a:r>
              <a:rPr lang="en-US" sz="3200" b="1" dirty="0" smtClean="0">
                <a:solidFill>
                  <a:srgbClr val="006600"/>
                </a:solidFill>
              </a:rPr>
              <a:t>AirSac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وهي مملوءة بالهواء.</a:t>
            </a:r>
            <a:endParaRPr lang="ar-DZ" sz="32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704582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00CC"/>
                </a:solidFill>
              </a:rPr>
              <a:t>يوجد الكثير من الشعيرات الدمويّة الدقيقة جدًا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في الأنسجة الحيّة بين الحويص</a:t>
            </a:r>
            <a:r>
              <a:rPr lang="ar-OM" sz="3200" b="1" dirty="0" smtClean="0">
                <a:solidFill>
                  <a:srgbClr val="0000CC"/>
                </a:solidFill>
              </a:rPr>
              <a:t>لا</a:t>
            </a:r>
            <a:r>
              <a:rPr lang="ar-DZ" sz="3200" b="1" dirty="0" smtClean="0">
                <a:solidFill>
                  <a:srgbClr val="0000CC"/>
                </a:solidFill>
              </a:rPr>
              <a:t>ت الهوائيّة </a:t>
            </a:r>
            <a:r>
              <a:rPr lang="ar-OM" sz="3200" b="1" dirty="0" smtClean="0">
                <a:solidFill>
                  <a:srgbClr val="0000CC"/>
                </a:solidFill>
              </a:rPr>
              <a:t>(</a:t>
            </a:r>
            <a:r>
              <a:rPr lang="ar-DZ" sz="3200" b="1" dirty="0" smtClean="0">
                <a:solidFill>
                  <a:srgbClr val="0000CC"/>
                </a:solidFill>
              </a:rPr>
              <a:t>تبدو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باللون البنيّ في الصورة</a:t>
            </a:r>
            <a:r>
              <a:rPr lang="ar-OM" sz="3200" b="1" dirty="0" smtClean="0">
                <a:solidFill>
                  <a:srgbClr val="0000CC"/>
                </a:solidFill>
              </a:rPr>
              <a:t>)</a:t>
            </a:r>
            <a:r>
              <a:rPr lang="ar-DZ" sz="3200" b="1" dirty="0" smtClean="0">
                <a:solidFill>
                  <a:srgbClr val="0000CC"/>
                </a:solidFill>
              </a:rPr>
              <a:t>.</a:t>
            </a:r>
            <a:endParaRPr lang="ar-DZ" sz="3200" b="1" dirty="0">
              <a:solidFill>
                <a:srgbClr val="0000C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09600"/>
            <a:ext cx="449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0" y="47244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ar-DZ" sz="2400" dirty="0" smtClean="0"/>
              <a:t>صورة جزء من رئة الإنسان تمّ </a:t>
            </a:r>
            <a:r>
              <a:rPr lang="ar-DZ" sz="2400" dirty="0" smtClean="0"/>
              <a:t>التقاطها</a:t>
            </a:r>
            <a:r>
              <a:rPr lang="ar-OM" sz="2400" dirty="0" smtClean="0"/>
              <a:t> </a:t>
            </a:r>
            <a:r>
              <a:rPr lang="ar-DZ" sz="2400" dirty="0" smtClean="0"/>
              <a:t>باستخدام </a:t>
            </a:r>
            <a:r>
              <a:rPr lang="ar-DZ" sz="2400" dirty="0" smtClean="0"/>
              <a:t>مجهر ذي تكبير عالٍ.</a:t>
            </a:r>
            <a:endParaRPr lang="ar-D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48200" y="0"/>
            <a:ext cx="44958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7030A0"/>
                </a:solidFill>
              </a:rPr>
              <a:t>كيف يحدث تبادُل الغازات؟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2060"/>
                </a:solidFill>
              </a:rPr>
              <a:t>تعرض الصورة المقابلة حويصلة هوائيّة وشعيرة دمويّة</a:t>
            </a:r>
            <a:r>
              <a:rPr lang="ar-OM" sz="3200" b="1" dirty="0" smtClean="0">
                <a:solidFill>
                  <a:srgbClr val="002060"/>
                </a:solidFill>
              </a:rPr>
              <a:t> </a:t>
            </a:r>
            <a:r>
              <a:rPr lang="ar-DZ" sz="3200" b="1" dirty="0" smtClean="0">
                <a:solidFill>
                  <a:srgbClr val="002060"/>
                </a:solidFill>
              </a:rPr>
              <a:t>مجاورة.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6600"/>
                </a:solidFill>
              </a:rPr>
              <a:t>يصل الدّم إلى الشعيرة الدمويّة قادمًا من القلب، وهذا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الدّم وصل إلى القلب من أعضاء الجسم التي تتكون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من خلايا استهلكت الأكسجين وأنتجت ثاني أكسيد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الكربون. </a:t>
            </a:r>
            <a:endParaRPr lang="ar-OM" sz="3200" b="1" dirty="0" smtClean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200" b="1" dirty="0" smtClean="0">
                <a:solidFill>
                  <a:srgbClr val="C00000"/>
                </a:solidFill>
              </a:rPr>
              <a:t>لذلك، هذا الدّم يحتوي ع</a:t>
            </a:r>
            <a:r>
              <a:rPr lang="ar-OM" sz="3200" b="1" dirty="0" smtClean="0">
                <a:solidFill>
                  <a:srgbClr val="C00000"/>
                </a:solidFill>
              </a:rPr>
              <a:t>لى</a:t>
            </a:r>
            <a:r>
              <a:rPr lang="ar-DZ" sz="3200" b="1" dirty="0" smtClean="0">
                <a:solidFill>
                  <a:srgbClr val="C00000"/>
                </a:solidFill>
              </a:rPr>
              <a:t> القليل من</a:t>
            </a:r>
            <a:r>
              <a:rPr lang="ar-OM" sz="3200" b="1" dirty="0" smtClean="0">
                <a:solidFill>
                  <a:srgbClr val="C00000"/>
                </a:solidFill>
              </a:rPr>
              <a:t> </a:t>
            </a:r>
            <a:r>
              <a:rPr lang="ar-DZ" sz="3200" b="1" dirty="0" smtClean="0">
                <a:solidFill>
                  <a:srgbClr val="C00000"/>
                </a:solidFill>
              </a:rPr>
              <a:t>الأكسجين والكثير</a:t>
            </a:r>
            <a:r>
              <a:rPr lang="ar-OM" sz="3200" b="1" dirty="0" smtClean="0">
                <a:solidFill>
                  <a:srgbClr val="C00000"/>
                </a:solidFill>
              </a:rPr>
              <a:t> </a:t>
            </a:r>
            <a:r>
              <a:rPr lang="ar-DZ" sz="3200" b="1" dirty="0" smtClean="0">
                <a:solidFill>
                  <a:srgbClr val="C00000"/>
                </a:solidFill>
              </a:rPr>
              <a:t>من ثاني أكسيد الكربون.</a:t>
            </a:r>
            <a:endParaRPr lang="ar-DZ" sz="3200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609600"/>
            <a:ext cx="4571999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Rectangle 4"/>
          <p:cNvSpPr/>
          <p:nvPr/>
        </p:nvSpPr>
        <p:spPr>
          <a:xfrm>
            <a:off x="381000" y="6320135"/>
            <a:ext cx="3746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تبادُل الغازات في الحويصلة الهوائيّة</a:t>
            </a:r>
            <a:endParaRPr lang="ar-D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76200"/>
            <a:ext cx="4571999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Rectangle 4"/>
          <p:cNvSpPr/>
          <p:nvPr/>
        </p:nvSpPr>
        <p:spPr>
          <a:xfrm>
            <a:off x="381000" y="6320135"/>
            <a:ext cx="3746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تبادُل الغازات في الحويصلة الهوائيّة</a:t>
            </a:r>
            <a:endParaRPr lang="ar-DZ" sz="2400" dirty="0"/>
          </a:p>
        </p:txBody>
      </p:sp>
      <p:sp>
        <p:nvSpPr>
          <p:cNvPr id="6" name="Rectangle 5"/>
          <p:cNvSpPr/>
          <p:nvPr/>
        </p:nvSpPr>
        <p:spPr>
          <a:xfrm>
            <a:off x="4724400" y="76200"/>
            <a:ext cx="4419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/>
              <a:t>يأتي الهواء الموجود داخل الحويصلات الهوائيّة من خارج</a:t>
            </a:r>
            <a:r>
              <a:rPr lang="ar-OM" sz="3200" b="1" dirty="0" smtClean="0"/>
              <a:t> </a:t>
            </a:r>
            <a:r>
              <a:rPr lang="ar-DZ" sz="3200" b="1" dirty="0" smtClean="0"/>
              <a:t>الجسم، ويحتوي على الكثير من الأكسجين والقليل من</a:t>
            </a:r>
            <a:r>
              <a:rPr lang="ar-OM" sz="3200" b="1" dirty="0" smtClean="0"/>
              <a:t> </a:t>
            </a:r>
            <a:r>
              <a:rPr lang="ar-DZ" sz="3200" b="1" dirty="0" smtClean="0"/>
              <a:t>ثاني أكسيد الكربون.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FF0000"/>
                </a:solidFill>
              </a:rPr>
              <a:t>وينتش</a:t>
            </a:r>
            <a:r>
              <a:rPr lang="ar-OM" sz="3200" b="1" dirty="0" smtClean="0">
                <a:solidFill>
                  <a:srgbClr val="FF0000"/>
                </a:solidFill>
              </a:rPr>
              <a:t>ر</a:t>
            </a:r>
            <a:r>
              <a:rPr lang="ar-DZ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006600"/>
                </a:solidFill>
              </a:rPr>
              <a:t>Diffuse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الأكسجين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من الحويصلة الهوائيّة إلى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الشعيرة الدمويّة، لتحمله خلايا الدّم الحمراء.</a:t>
            </a:r>
            <a:r>
              <a:rPr lang="ar-OM" sz="3200" b="1" dirty="0" smtClean="0">
                <a:solidFill>
                  <a:srgbClr val="006600"/>
                </a:solidFill>
              </a:rPr>
              <a:t>(</a:t>
            </a:r>
            <a:r>
              <a:rPr lang="ar-DZ" sz="3200" b="1" dirty="0" smtClean="0">
                <a:solidFill>
                  <a:srgbClr val="006600"/>
                </a:solidFill>
              </a:rPr>
              <a:t>درست</a:t>
            </a:r>
            <a:r>
              <a:rPr lang="ar-OM" sz="3200" b="1" dirty="0" smtClean="0">
                <a:solidFill>
                  <a:srgbClr val="006600"/>
                </a:solidFill>
              </a:rPr>
              <a:t> </a:t>
            </a:r>
            <a:r>
              <a:rPr lang="ar-DZ" sz="3200" b="1" dirty="0" smtClean="0">
                <a:solidFill>
                  <a:srgbClr val="006600"/>
                </a:solidFill>
              </a:rPr>
              <a:t>الانتشارفي الصفّ السابع</a:t>
            </a:r>
            <a:r>
              <a:rPr lang="ar-OM" sz="3200" b="1" dirty="0" smtClean="0">
                <a:solidFill>
                  <a:srgbClr val="006600"/>
                </a:solidFill>
              </a:rPr>
              <a:t>)</a:t>
            </a:r>
            <a:r>
              <a:rPr lang="ar-DZ" sz="3200" b="1" dirty="0" smtClean="0">
                <a:solidFill>
                  <a:srgbClr val="006600"/>
                </a:solidFill>
              </a:rPr>
              <a:t>.</a:t>
            </a: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0000CC"/>
                </a:solidFill>
              </a:rPr>
              <a:t>ين</a:t>
            </a:r>
            <a:r>
              <a:rPr lang="ar-OM" sz="3200" b="1" dirty="0" smtClean="0">
                <a:solidFill>
                  <a:srgbClr val="0000CC"/>
                </a:solidFill>
              </a:rPr>
              <a:t>تشر</a:t>
            </a:r>
            <a:r>
              <a:rPr lang="ar-DZ" sz="3200" b="1" dirty="0" smtClean="0">
                <a:solidFill>
                  <a:srgbClr val="0000CC"/>
                </a:solidFill>
              </a:rPr>
              <a:t>ثاني أكسيدالكربون من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الدّم داخل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الشعيرة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الدمويّة</a:t>
            </a:r>
            <a:r>
              <a:rPr lang="ar-OM" sz="3200" b="1" dirty="0" smtClean="0">
                <a:solidFill>
                  <a:srgbClr val="0000CC"/>
                </a:solidFill>
              </a:rPr>
              <a:t> </a:t>
            </a:r>
            <a:r>
              <a:rPr lang="ar-DZ" sz="3200" b="1" dirty="0" smtClean="0">
                <a:solidFill>
                  <a:srgbClr val="0000CC"/>
                </a:solidFill>
              </a:rPr>
              <a:t>إلى الحويصلة الهوائيّة.</a:t>
            </a:r>
            <a:endParaRPr lang="ar-DZ" sz="3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FF0000"/>
                </a:solidFill>
              </a:rPr>
              <a:t>الأسئلة</a:t>
            </a:r>
            <a:r>
              <a:rPr lang="ar-OM" sz="3200" b="1" dirty="0" smtClean="0">
                <a:solidFill>
                  <a:srgbClr val="FF0000"/>
                </a:solidFill>
              </a:rPr>
              <a:t> ص 24</a:t>
            </a:r>
            <a:endParaRPr lang="ar-DZ" sz="3200" b="1" dirty="0" smtClean="0">
              <a:solidFill>
                <a:srgbClr val="FF0000"/>
              </a:solidFill>
            </a:endParaRP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 smtClean="0"/>
              <a:t>ما اسم الصبغة الحمراء داخل خلايا الدّم الحمراء التي تساعد على حمل الأكسجين</a:t>
            </a:r>
            <a:r>
              <a:rPr lang="ar-DZ" sz="3000" b="1" dirty="0" smtClean="0"/>
              <a:t>؟</a:t>
            </a:r>
            <a:endParaRPr lang="ar-OM" sz="30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OM" sz="30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 smtClean="0"/>
              <a:t>اذكر اسم الوعاء الدمويّ الضخم الذي يحمل الدّم من القلب إلى الرئتين</a:t>
            </a:r>
            <a:r>
              <a:rPr lang="ar-DZ" sz="3000" b="1" dirty="0" smtClean="0"/>
              <a:t>.</a:t>
            </a:r>
            <a:endParaRPr lang="ar-OM" sz="30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30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 smtClean="0"/>
              <a:t>اشرح كيف ينتشر الأكسجين من الحويصلة الهوائيّة إلى الدّم وفقًا لنظريّة الجزيئات التي درستها</a:t>
            </a:r>
            <a:r>
              <a:rPr lang="ar-DZ" sz="3000" b="1" dirty="0" smtClean="0"/>
              <a:t>.</a:t>
            </a:r>
            <a:endParaRPr lang="ar-OM" sz="30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30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 smtClean="0"/>
              <a:t>تتسم جدران كلّ من الحويصلات الهوائيّة والشعيرات الدمويّة بأ</a:t>
            </a:r>
            <a:r>
              <a:rPr lang="ar-OM" sz="3000" b="1" dirty="0" smtClean="0"/>
              <a:t>نها</a:t>
            </a:r>
            <a:r>
              <a:rPr lang="ar-DZ" sz="3000" b="1" dirty="0" smtClean="0"/>
              <a:t> رقيقة جدًا.اشرح كيف يساعد ذلك</a:t>
            </a:r>
            <a:r>
              <a:rPr lang="ar-OM" sz="3000" b="1" dirty="0" smtClean="0"/>
              <a:t> </a:t>
            </a:r>
            <a:r>
              <a:rPr lang="ar-DZ" sz="3000" b="1" dirty="0" smtClean="0"/>
              <a:t>على حدوث تبادُل الغازات بسرعة.</a:t>
            </a:r>
            <a:endParaRPr lang="ar-DZ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3000" b="1" dirty="0" smtClean="0">
                <a:solidFill>
                  <a:srgbClr val="FF0000"/>
                </a:solidFill>
              </a:rPr>
              <a:t>الأسئلة</a:t>
            </a:r>
            <a:r>
              <a:rPr lang="ar-OM" sz="3000" b="1" dirty="0" smtClean="0">
                <a:solidFill>
                  <a:srgbClr val="FF0000"/>
                </a:solidFill>
              </a:rPr>
              <a:t> ص 24</a:t>
            </a:r>
          </a:p>
          <a:p>
            <a:pPr algn="ctr" rtl="1"/>
            <a:endParaRPr lang="ar-DZ" sz="3000" b="1" dirty="0" smtClean="0">
              <a:solidFill>
                <a:srgbClr val="FF000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3000" b="1" dirty="0" smtClean="0">
                <a:solidFill>
                  <a:srgbClr val="002060"/>
                </a:solidFill>
              </a:rPr>
              <a:t>الهيموجلوبين</a:t>
            </a:r>
            <a:r>
              <a:rPr lang="ar-OM" sz="30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3000" b="1" dirty="0" smtClean="0">
                <a:solidFill>
                  <a:srgbClr val="002060"/>
                </a:solidFill>
              </a:rPr>
              <a:t>الشريان الرئوي</a:t>
            </a:r>
            <a:r>
              <a:rPr lang="ar-OM" sz="30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3000" b="1" dirty="0" smtClean="0">
                <a:solidFill>
                  <a:srgbClr val="002060"/>
                </a:solidFill>
              </a:rPr>
              <a:t>تكون جزئيات الأكسجين في حالة حركة دائمة، </a:t>
            </a:r>
            <a:r>
              <a:rPr lang="ar-OM" sz="3000" b="1" dirty="0" smtClean="0">
                <a:solidFill>
                  <a:srgbClr val="002060"/>
                </a:solidFill>
              </a:rPr>
              <a:t>و</a:t>
            </a:r>
            <a:r>
              <a:rPr lang="ar-DZ" sz="3000" b="1" dirty="0" smtClean="0">
                <a:solidFill>
                  <a:srgbClr val="002060"/>
                </a:solidFill>
              </a:rPr>
              <a:t>عشوائية، فتصطدم ببعضها البعض وبالجسيمات الأخرى ثم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ترتد مرة أخرى. بعض جزيئات الأكسجين داخل الحويصلات الهوائية تصطدم بجدار الحويصلة الهوائية والشعيرة الدموية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ثم تنتقل عبرها إلى الجانب الآخر.</a:t>
            </a: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OM" sz="3000" b="1" dirty="0" smtClean="0">
                <a:solidFill>
                  <a:srgbClr val="002060"/>
                </a:solidFill>
              </a:rPr>
              <a:t>تقطع </a:t>
            </a:r>
            <a:r>
              <a:rPr lang="ar-DZ" sz="3000" b="1" dirty="0" smtClean="0">
                <a:solidFill>
                  <a:srgbClr val="002060"/>
                </a:solidFill>
              </a:rPr>
              <a:t>جزيئات الأكسجين مسافة </a:t>
            </a:r>
            <a:r>
              <a:rPr lang="ar-OM" sz="3000" b="1" dirty="0" smtClean="0">
                <a:solidFill>
                  <a:srgbClr val="002060"/>
                </a:solidFill>
              </a:rPr>
              <a:t>أقل</a:t>
            </a:r>
            <a:r>
              <a:rPr lang="ar-DZ" sz="3000" b="1" dirty="0" smtClean="0">
                <a:solidFill>
                  <a:srgbClr val="002060"/>
                </a:solidFill>
              </a:rPr>
              <a:t> للانتقال من الحويصلة الهوائية إلى الدم</a:t>
            </a:r>
            <a:r>
              <a:rPr lang="ar-OM" sz="3000" b="1" dirty="0" smtClean="0">
                <a:solidFill>
                  <a:srgbClr val="002060"/>
                </a:solidFill>
              </a:rPr>
              <a:t> عندما تكون </a:t>
            </a:r>
            <a:r>
              <a:rPr lang="ar-DZ" sz="3000" b="1" dirty="0" smtClean="0">
                <a:solidFill>
                  <a:srgbClr val="002060"/>
                </a:solidFill>
              </a:rPr>
              <a:t>الجدران </a:t>
            </a:r>
            <a:r>
              <a:rPr lang="ar-OM" sz="3000" b="1" dirty="0" smtClean="0">
                <a:solidFill>
                  <a:srgbClr val="002060"/>
                </a:solidFill>
              </a:rPr>
              <a:t>أقل</a:t>
            </a:r>
            <a:r>
              <a:rPr lang="ar-DZ" sz="3000" b="1" dirty="0" smtClean="0">
                <a:solidFill>
                  <a:srgbClr val="002060"/>
                </a:solidFill>
              </a:rPr>
              <a:t> سُمكًا</a:t>
            </a:r>
            <a:r>
              <a:rPr lang="ar-OM" sz="3000" b="1" dirty="0" smtClean="0">
                <a:solidFill>
                  <a:srgbClr val="002060"/>
                </a:solidFill>
              </a:rPr>
              <a:t> أي خلال وقت اقل.</a:t>
            </a:r>
          </a:p>
          <a:p>
            <a:pPr marL="514350" indent="-514350" algn="justLow" rtl="1">
              <a:buFont typeface="+mj-lt"/>
              <a:buAutoNum type="arabicParenR"/>
            </a:pP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0" y="685800"/>
            <a:ext cx="533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2800" b="1" dirty="0" smtClean="0">
                <a:solidFill>
                  <a:srgbClr val="002060"/>
                </a:solidFill>
              </a:rPr>
              <a:t>سيعطيك مُعلّمك طبق</a:t>
            </a:r>
            <a:r>
              <a:rPr lang="ar-OM" sz="2800" b="1" dirty="0" smtClean="0">
                <a:solidFill>
                  <a:srgbClr val="002060"/>
                </a:solidFill>
              </a:rPr>
              <a:t>ين </a:t>
            </a:r>
            <a:r>
              <a:rPr lang="ar-DZ" sz="2800" b="1" dirty="0" smtClean="0">
                <a:solidFill>
                  <a:srgbClr val="002060"/>
                </a:solidFill>
              </a:rPr>
              <a:t>من أطباق ب</a:t>
            </a:r>
            <a:r>
              <a:rPr lang="ar-OM" sz="2800" b="1" dirty="0" smtClean="0">
                <a:solidFill>
                  <a:srgbClr val="002060"/>
                </a:solidFill>
              </a:rPr>
              <a:t>تري </a:t>
            </a:r>
            <a:r>
              <a:rPr lang="ar-DZ" sz="2800" b="1" dirty="0" smtClean="0">
                <a:solidFill>
                  <a:srgbClr val="002060"/>
                </a:solidFill>
              </a:rPr>
              <a:t>مملوئين بهلام الآجار.</a:t>
            </a: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استخدم مثقاب فلين قطره </a:t>
            </a:r>
            <a:r>
              <a:rPr lang="en-US" sz="2800" b="1" dirty="0" smtClean="0"/>
              <a:t>10mm</a:t>
            </a:r>
            <a:r>
              <a:rPr lang="ar-OM" sz="2800" b="1" dirty="0" smtClean="0"/>
              <a:t> </a:t>
            </a:r>
            <a:r>
              <a:rPr lang="ar-DZ" sz="2800" b="1" dirty="0" smtClean="0"/>
              <a:t>لعمل </a:t>
            </a:r>
            <a:r>
              <a:rPr lang="en-US" sz="2800" b="1" dirty="0" smtClean="0"/>
              <a:t>8</a:t>
            </a:r>
            <a:r>
              <a:rPr lang="ar-DZ" sz="2800" b="1" dirty="0" smtClean="0"/>
              <a:t> ثقوب في ه</a:t>
            </a:r>
            <a:r>
              <a:rPr lang="ar-OM" sz="2800" b="1" dirty="0" smtClean="0"/>
              <a:t>لام</a:t>
            </a:r>
            <a:r>
              <a:rPr lang="ar-DZ" sz="2800" b="1" dirty="0" smtClean="0"/>
              <a:t> الآجار في طبق</a:t>
            </a:r>
            <a:r>
              <a:rPr lang="ar-OM" sz="2800" b="1" dirty="0" smtClean="0"/>
              <a:t> </a:t>
            </a:r>
            <a:r>
              <a:rPr lang="ar-DZ" sz="2800" b="1" dirty="0" smtClean="0"/>
              <a:t>واحد.احرص ع</a:t>
            </a:r>
            <a:r>
              <a:rPr lang="ar-OM" sz="2800" b="1" dirty="0" smtClean="0"/>
              <a:t>لى</a:t>
            </a:r>
            <a:r>
              <a:rPr lang="ar-DZ" sz="2800" b="1" dirty="0" smtClean="0"/>
              <a:t> توزيع الثقوب على</a:t>
            </a:r>
            <a:r>
              <a:rPr lang="ar-OM" sz="2800" b="1" dirty="0" smtClean="0"/>
              <a:t> </a:t>
            </a:r>
            <a:r>
              <a:rPr lang="ar-DZ" sz="2800" b="1" dirty="0" smtClean="0"/>
              <a:t>مسافات متساوية على الطبق.</a:t>
            </a: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استخدم مثقاب فلين قطره</a:t>
            </a:r>
            <a:r>
              <a:rPr lang="en-US" sz="2800" b="1" dirty="0" smtClean="0"/>
              <a:t> 5mm </a:t>
            </a:r>
            <a:r>
              <a:rPr lang="ar-DZ" sz="2800" b="1" dirty="0" smtClean="0"/>
              <a:t>لعمل</a:t>
            </a:r>
            <a:r>
              <a:rPr lang="ar-OM" sz="2800" b="1" dirty="0" smtClean="0"/>
              <a:t> </a:t>
            </a:r>
            <a:r>
              <a:rPr lang="en-US" sz="2800" b="1" dirty="0" smtClean="0"/>
              <a:t>32</a:t>
            </a:r>
            <a:r>
              <a:rPr lang="ar-DZ" sz="2800" b="1" dirty="0" smtClean="0"/>
              <a:t> ثقبًا في هلام الآجار بالطبق.احرص</a:t>
            </a:r>
            <a:r>
              <a:rPr lang="en-US" sz="2800" b="1" dirty="0" smtClean="0"/>
              <a:t> </a:t>
            </a:r>
            <a:r>
              <a:rPr lang="ar-DZ" sz="2800" b="1" dirty="0" smtClean="0"/>
              <a:t>على توزيع الثقوب على مسافات متساويةعلى الطبق.</a:t>
            </a: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2800" b="1" dirty="0" smtClean="0"/>
              <a:t>املأ بحرص كلّ الثقوب باستخدام قطّارة</a:t>
            </a:r>
            <a:r>
              <a:rPr lang="ar-OM" sz="2800" b="1" dirty="0" smtClean="0"/>
              <a:t> </a:t>
            </a:r>
            <a:r>
              <a:rPr lang="ar-DZ" sz="2800" b="1" dirty="0" smtClean="0"/>
              <a:t>ماصّة في كلا الطبقين بمحلول يحتوي على</a:t>
            </a:r>
            <a:r>
              <a:rPr lang="ar-OM" sz="2800" b="1" dirty="0" smtClean="0"/>
              <a:t> </a:t>
            </a:r>
            <a:r>
              <a:rPr lang="ar-DZ" sz="2800" b="1" dirty="0" smtClean="0"/>
              <a:t>مادّة مُلوّنة. سجِّل ما يحدث بعد خمس</a:t>
            </a:r>
            <a:r>
              <a:rPr lang="ar-OM" sz="2800" b="1" dirty="0" smtClean="0"/>
              <a:t> </a:t>
            </a:r>
            <a:r>
              <a:rPr lang="ar-DZ" sz="2800" b="1" dirty="0" smtClean="0"/>
              <a:t>دقائق وبعد نصف ساعة.</a:t>
            </a:r>
            <a:endParaRPr lang="ar-DZ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0" y="131802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 smtClean="0">
                <a:solidFill>
                  <a:srgbClr val="FF0000"/>
                </a:solidFill>
              </a:rPr>
              <a:t>نشاط</a:t>
            </a:r>
            <a:r>
              <a:rPr lang="ar-OM" sz="3000" b="1" dirty="0" smtClean="0">
                <a:solidFill>
                  <a:srgbClr val="FF0000"/>
                </a:solidFill>
              </a:rPr>
              <a:t> 7-6 </a:t>
            </a:r>
            <a:r>
              <a:rPr lang="ar-DZ" sz="3000" b="1" dirty="0" smtClean="0">
                <a:solidFill>
                  <a:srgbClr val="FF0000"/>
                </a:solidFill>
              </a:rPr>
              <a:t>لماذا تكون الحويصلات الهوائيّة صغيرة جدًا؟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838200"/>
            <a:ext cx="3657599" cy="59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863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OM" sz="2800" b="1" dirty="0" smtClean="0">
                <a:solidFill>
                  <a:srgbClr val="FF0000"/>
                </a:solidFill>
              </a:rPr>
              <a:t>ورقة عمل الداعمة 7-6 </a:t>
            </a:r>
            <a:r>
              <a:rPr lang="ar-DZ" sz="2800" b="1" dirty="0" smtClean="0">
                <a:solidFill>
                  <a:srgbClr val="FF0000"/>
                </a:solidFill>
              </a:rPr>
              <a:t>لماذا تكون الحويصلات الهوائيّة صغيرة جدًا؟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58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2800" b="1" dirty="0" smtClean="0">
                <a:solidFill>
                  <a:srgbClr val="002060"/>
                </a:solidFill>
              </a:rPr>
              <a:t>الطبق </a:t>
            </a:r>
            <a:r>
              <a:rPr lang="en-US" sz="2800" b="1" dirty="0" smtClean="0">
                <a:solidFill>
                  <a:srgbClr val="002060"/>
                </a:solidFill>
              </a:rPr>
              <a:t>1</a:t>
            </a:r>
            <a:endParaRPr lang="ar-DZ" sz="2800" b="1" dirty="0" smtClean="0">
              <a:solidFill>
                <a:srgbClr val="002060"/>
              </a:solidFill>
            </a:endParaRPr>
          </a:p>
          <a:p>
            <a:pPr algn="justLow" rtl="1"/>
            <a:r>
              <a:rPr lang="ar-DZ" sz="2800" b="1" dirty="0" smtClean="0">
                <a:solidFill>
                  <a:srgbClr val="002060"/>
                </a:solidFill>
              </a:rPr>
              <a:t>في هذا الطبق، قم بعمل ثمانية ثقوب باستخدام مثقاب فلين قطره </a:t>
            </a:r>
            <a:r>
              <a:rPr lang="en-US" sz="2800" b="1" dirty="0" smtClean="0">
                <a:solidFill>
                  <a:srgbClr val="002060"/>
                </a:solidFill>
              </a:rPr>
              <a:t>10mm</a:t>
            </a:r>
            <a:endParaRPr lang="ar-DZ" sz="28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676400"/>
            <a:ext cx="4953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8" name="Rectangle 7"/>
          <p:cNvSpPr/>
          <p:nvPr/>
        </p:nvSpPr>
        <p:spPr>
          <a:xfrm>
            <a:off x="0" y="411480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b="1" dirty="0" smtClean="0"/>
              <a:t>يبلغ نصف القطر</a:t>
            </a:r>
            <a:r>
              <a:rPr lang="en-US" sz="2800" b="1" dirty="0" smtClean="0"/>
              <a:t> (r) </a:t>
            </a:r>
            <a:r>
              <a:rPr lang="ar-DZ" sz="2800" b="1" dirty="0" smtClean="0"/>
              <a:t>لكل ثقب </a:t>
            </a:r>
            <a:r>
              <a:rPr lang="en-US" sz="2800" b="1" dirty="0" smtClean="0"/>
              <a:t>2= ……….. mm</a:t>
            </a:r>
            <a:r>
              <a:rPr lang="ar-DZ" sz="2800" b="1" dirty="0" smtClean="0"/>
              <a:t>÷ </a:t>
            </a:r>
            <a:r>
              <a:rPr lang="en-US" sz="2800" b="1" dirty="0" smtClean="0"/>
              <a:t>10</a:t>
            </a:r>
            <a:r>
              <a:rPr lang="ar-DZ" sz="2800" b="1" dirty="0" smtClean="0"/>
              <a:t> </a:t>
            </a:r>
            <a:r>
              <a:rPr lang="en-US" sz="2800" b="1" dirty="0" smtClean="0"/>
              <a:t> .</a:t>
            </a:r>
          </a:p>
          <a:p>
            <a:pPr algn="r" rtl="1"/>
            <a:r>
              <a:rPr lang="ar-DZ" sz="2800" b="1" dirty="0" smtClean="0"/>
              <a:t>يبلغ العمق </a:t>
            </a:r>
            <a:r>
              <a:rPr lang="en-US" sz="2800" b="1" dirty="0" smtClean="0"/>
              <a:t>(d)</a:t>
            </a:r>
            <a:r>
              <a:rPr lang="ar-OM" sz="2800" b="1" dirty="0" smtClean="0"/>
              <a:t> </a:t>
            </a:r>
            <a:r>
              <a:rPr lang="ar-DZ" sz="2800" b="1" dirty="0" smtClean="0"/>
              <a:t>لكل ثقب </a:t>
            </a:r>
            <a:r>
              <a:rPr lang="en-US" sz="2800" b="1" dirty="0" smtClean="0"/>
              <a:t>10mm</a:t>
            </a:r>
          </a:p>
          <a:p>
            <a:pPr algn="r" rtl="1"/>
            <a:r>
              <a:rPr lang="ar-DZ" sz="2800" b="1" dirty="0" smtClean="0"/>
              <a:t>حجم كل ثقب </a:t>
            </a:r>
            <a:r>
              <a:rPr lang="en-US" sz="2800" b="1" dirty="0" smtClean="0"/>
              <a:t>= </a:t>
            </a:r>
            <a:r>
              <a:rPr lang="ar-DZ" sz="2800" b="1" dirty="0" smtClean="0"/>
              <a:t> </a:t>
            </a:r>
            <a:r>
              <a:rPr lang="en-US" sz="2800" b="1" dirty="0" smtClean="0"/>
              <a:t> d × r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× </a:t>
            </a:r>
            <a:r>
              <a:rPr lang="el-GR" sz="2800" b="1" dirty="0" smtClean="0"/>
              <a:t>π</a:t>
            </a:r>
          </a:p>
          <a:p>
            <a:pPr algn="r" rtl="1"/>
            <a:r>
              <a:rPr lang="en-US" sz="2800" b="1" dirty="0" smtClean="0"/>
              <a:t>                   …………. ×………… × 3.14 =                   </a:t>
            </a:r>
            <a:endParaRPr lang="ar-DZ" sz="2800" b="1" dirty="0" smtClean="0"/>
          </a:p>
          <a:p>
            <a:pPr algn="r" rtl="1"/>
            <a:r>
              <a:rPr lang="ar-OM" sz="2800" b="1" dirty="0" smtClean="0"/>
              <a:t>                </a:t>
            </a:r>
            <a:r>
              <a:rPr lang="en-US" sz="2800" b="1" dirty="0" smtClean="0"/>
              <a:t>=</a:t>
            </a:r>
            <a:r>
              <a:rPr lang="ar-QA" sz="2800" b="1" dirty="0" smtClean="0"/>
              <a:t> </a:t>
            </a:r>
            <a:r>
              <a:rPr lang="en-US" sz="2800" b="1" dirty="0" smtClean="0"/>
              <a:t>…………………….mm</a:t>
            </a:r>
            <a:r>
              <a:rPr lang="en-US" sz="2800" b="1" baseline="30000" dirty="0" smtClean="0"/>
              <a:t>3</a:t>
            </a:r>
            <a:endParaRPr lang="en-US" sz="2800" b="1" dirty="0" smtClean="0"/>
          </a:p>
          <a:p>
            <a:pPr algn="r" rtl="1"/>
            <a:r>
              <a:rPr lang="ar-DZ" sz="2800" b="1" dirty="0" smtClean="0"/>
              <a:t>يوجد ثمانية ثقوب، لذا يبلغ إجمالي الحجم</a:t>
            </a:r>
            <a:r>
              <a:rPr lang="ar-QA" sz="2800" b="1" dirty="0" smtClean="0"/>
              <a:t> </a:t>
            </a:r>
            <a:r>
              <a:rPr lang="en-US" sz="2800" b="1" dirty="0" smtClean="0"/>
              <a:t>8 × …………= …………. mm</a:t>
            </a:r>
            <a:r>
              <a:rPr lang="en-US" sz="2800" b="1" baseline="30000" dirty="0" smtClean="0"/>
              <a:t>3</a:t>
            </a:r>
            <a:endParaRPr lang="ar-D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2800" b="1" dirty="0" smtClean="0">
                <a:solidFill>
                  <a:srgbClr val="002060"/>
                </a:solidFill>
              </a:rPr>
              <a:t>الطبق </a:t>
            </a:r>
            <a:r>
              <a:rPr lang="en-US" sz="2800" b="1" dirty="0" smtClean="0">
                <a:solidFill>
                  <a:srgbClr val="002060"/>
                </a:solidFill>
              </a:rPr>
              <a:t>2</a:t>
            </a:r>
            <a:endParaRPr lang="ar-DZ" sz="2800" b="1" dirty="0" smtClean="0">
              <a:solidFill>
                <a:srgbClr val="002060"/>
              </a:solidFill>
            </a:endParaRPr>
          </a:p>
          <a:p>
            <a:pPr algn="justLow" rtl="1"/>
            <a:r>
              <a:rPr lang="ar-DZ" sz="2800" b="1" dirty="0" smtClean="0">
                <a:solidFill>
                  <a:srgbClr val="002060"/>
                </a:solidFill>
              </a:rPr>
              <a:t>في هذا الطبق، قم بعمل </a:t>
            </a:r>
            <a:r>
              <a:rPr lang="en-US" sz="2800" b="1" dirty="0" smtClean="0">
                <a:solidFill>
                  <a:srgbClr val="002060"/>
                </a:solidFill>
              </a:rPr>
              <a:t>32</a:t>
            </a:r>
            <a:r>
              <a:rPr lang="ar-OM" sz="2800" b="1" dirty="0" smtClean="0">
                <a:solidFill>
                  <a:srgbClr val="002060"/>
                </a:solidFill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</a:rPr>
              <a:t>ثقب</a:t>
            </a:r>
            <a:r>
              <a:rPr lang="ar-OM" sz="2800" b="1" dirty="0" smtClean="0">
                <a:solidFill>
                  <a:srgbClr val="002060"/>
                </a:solidFill>
              </a:rPr>
              <a:t>ا</a:t>
            </a:r>
            <a:r>
              <a:rPr lang="ar-DZ" sz="2800" b="1" dirty="0" smtClean="0">
                <a:solidFill>
                  <a:srgbClr val="002060"/>
                </a:solidFill>
              </a:rPr>
              <a:t> باستخدام مثقاب فلين قطره </a:t>
            </a:r>
            <a:r>
              <a:rPr lang="en-US" sz="2800" b="1" dirty="0" smtClean="0">
                <a:solidFill>
                  <a:srgbClr val="002060"/>
                </a:solidFill>
              </a:rPr>
              <a:t>5mm</a:t>
            </a:r>
            <a:endParaRPr lang="ar-DZ" sz="28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990600"/>
            <a:ext cx="5105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Rectangle 4"/>
          <p:cNvSpPr/>
          <p:nvPr/>
        </p:nvSpPr>
        <p:spPr>
          <a:xfrm>
            <a:off x="0" y="350520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b="1" dirty="0" smtClean="0"/>
              <a:t>يبلغ نصف القطر</a:t>
            </a:r>
            <a:r>
              <a:rPr lang="en-US" sz="2800" b="1" dirty="0" smtClean="0"/>
              <a:t> (r) </a:t>
            </a:r>
            <a:r>
              <a:rPr lang="ar-DZ" sz="2800" b="1" dirty="0" smtClean="0"/>
              <a:t>لكل ثقب </a:t>
            </a:r>
            <a:r>
              <a:rPr lang="en-US" sz="2800" b="1" dirty="0" smtClean="0"/>
              <a:t>2= ……….. mm</a:t>
            </a:r>
            <a:r>
              <a:rPr lang="ar-DZ" sz="2800" b="1" dirty="0" smtClean="0"/>
              <a:t>÷ </a:t>
            </a:r>
            <a:r>
              <a:rPr lang="en-US" sz="2800" b="1" dirty="0" smtClean="0"/>
              <a:t>5</a:t>
            </a:r>
            <a:r>
              <a:rPr lang="ar-DZ" sz="2800" b="1" dirty="0" smtClean="0"/>
              <a:t> </a:t>
            </a:r>
            <a:r>
              <a:rPr lang="en-US" sz="2800" b="1" dirty="0" smtClean="0"/>
              <a:t> .</a:t>
            </a:r>
          </a:p>
          <a:p>
            <a:pPr algn="r" rtl="1"/>
            <a:r>
              <a:rPr lang="ar-DZ" sz="2800" b="1" dirty="0" smtClean="0"/>
              <a:t>يبلغ العمق </a:t>
            </a:r>
            <a:r>
              <a:rPr lang="en-US" sz="2800" b="1" dirty="0" smtClean="0"/>
              <a:t>(d)</a:t>
            </a:r>
            <a:r>
              <a:rPr lang="ar-OM" sz="2800" b="1" dirty="0" smtClean="0"/>
              <a:t> </a:t>
            </a:r>
            <a:r>
              <a:rPr lang="ar-DZ" sz="2800" b="1" dirty="0" smtClean="0"/>
              <a:t>لكل ثقب </a:t>
            </a:r>
            <a:r>
              <a:rPr lang="en-US" sz="2800" b="1" dirty="0" smtClean="0"/>
              <a:t>10mm</a:t>
            </a:r>
          </a:p>
          <a:p>
            <a:pPr algn="r" rtl="1"/>
            <a:r>
              <a:rPr lang="ar-DZ" sz="2800" b="1" dirty="0" smtClean="0"/>
              <a:t>حجم كل ثقب </a:t>
            </a:r>
            <a:r>
              <a:rPr lang="en-US" sz="2800" b="1" dirty="0" smtClean="0"/>
              <a:t>= </a:t>
            </a:r>
            <a:r>
              <a:rPr lang="ar-DZ" sz="2800" b="1" dirty="0" smtClean="0"/>
              <a:t> </a:t>
            </a:r>
            <a:r>
              <a:rPr lang="en-US" sz="2800" b="1" dirty="0" smtClean="0"/>
              <a:t> d × r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× </a:t>
            </a:r>
            <a:r>
              <a:rPr lang="el-GR" sz="2800" b="1" dirty="0" smtClean="0"/>
              <a:t>π</a:t>
            </a:r>
          </a:p>
          <a:p>
            <a:pPr algn="r" rtl="1"/>
            <a:r>
              <a:rPr lang="en-US" sz="2800" b="1" dirty="0" smtClean="0"/>
              <a:t>                   …………. ×………… × 3.14 =                   </a:t>
            </a:r>
            <a:endParaRPr lang="ar-DZ" sz="2800" b="1" dirty="0" smtClean="0"/>
          </a:p>
          <a:p>
            <a:pPr algn="r" rtl="1"/>
            <a:r>
              <a:rPr lang="ar-OM" sz="2800" b="1" dirty="0" smtClean="0"/>
              <a:t>                </a:t>
            </a:r>
            <a:r>
              <a:rPr lang="en-US" sz="2800" b="1" dirty="0" smtClean="0"/>
              <a:t>=</a:t>
            </a:r>
            <a:r>
              <a:rPr lang="ar-QA" sz="2800" b="1" dirty="0" smtClean="0"/>
              <a:t> </a:t>
            </a:r>
            <a:r>
              <a:rPr lang="en-US" sz="2800" b="1" dirty="0" smtClean="0"/>
              <a:t>…………………….mm</a:t>
            </a:r>
            <a:r>
              <a:rPr lang="en-US" sz="2800" b="1" baseline="30000" dirty="0" smtClean="0"/>
              <a:t>3</a:t>
            </a:r>
            <a:endParaRPr lang="en-US" sz="2800" b="1" dirty="0" smtClean="0"/>
          </a:p>
          <a:p>
            <a:pPr algn="r" rtl="1"/>
            <a:r>
              <a:rPr lang="ar-DZ" sz="2800" b="1" dirty="0" smtClean="0"/>
              <a:t>يوجد </a:t>
            </a:r>
            <a:r>
              <a:rPr lang="en-US" sz="2800" b="1" dirty="0" smtClean="0"/>
              <a:t>32</a:t>
            </a:r>
            <a:r>
              <a:rPr lang="ar-DZ" sz="2800" b="1" dirty="0" smtClean="0"/>
              <a:t> ثقب</a:t>
            </a:r>
            <a:r>
              <a:rPr lang="ar-OM" sz="2800" b="1" dirty="0" smtClean="0"/>
              <a:t>ا</a:t>
            </a:r>
            <a:r>
              <a:rPr lang="ar-DZ" sz="2800" b="1" dirty="0" smtClean="0"/>
              <a:t>، لذا يبلغ إجمالي الحجم</a:t>
            </a:r>
            <a:r>
              <a:rPr lang="ar-QA" sz="2800" b="1" dirty="0" smtClean="0"/>
              <a:t> </a:t>
            </a:r>
            <a:r>
              <a:rPr lang="en-US" sz="2800" b="1" dirty="0" smtClean="0"/>
              <a:t>32 × …………= …………. mm</a:t>
            </a:r>
            <a:r>
              <a:rPr lang="en-US" sz="2800" b="1" baseline="30000" dirty="0" smtClean="0"/>
              <a:t>3</a:t>
            </a:r>
            <a:endParaRPr lang="ar-DZ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0" y="6211669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600" b="1" dirty="0" smtClean="0">
                <a:solidFill>
                  <a:srgbClr val="C00000"/>
                </a:solidFill>
              </a:rPr>
              <a:t>انتبه!يجب أن تتوصل إلى أن إجمالي مساحات الثقوب في كلا الطبقين متماثلان تمامًا.</a:t>
            </a:r>
            <a:endParaRPr lang="ar-DZ" sz="2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OM" sz="3000" b="1" dirty="0" smtClean="0">
                <a:solidFill>
                  <a:srgbClr val="FF0000"/>
                </a:solidFill>
              </a:rPr>
              <a:t>حل ورقة عمل الداعمة 7-6 </a:t>
            </a:r>
            <a:endParaRPr lang="en-US" sz="3000" dirty="0"/>
          </a:p>
        </p:txBody>
      </p:sp>
      <p:sp>
        <p:nvSpPr>
          <p:cNvPr id="4" name="Rectangle 3"/>
          <p:cNvSpPr/>
          <p:nvPr/>
        </p:nvSpPr>
        <p:spPr>
          <a:xfrm>
            <a:off x="0" y="533400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OM" sz="2800" b="1" dirty="0" smtClean="0">
                <a:solidFill>
                  <a:srgbClr val="C00000"/>
                </a:solidFill>
              </a:rPr>
              <a:t>الطبق </a:t>
            </a:r>
            <a:r>
              <a:rPr lang="en-US" sz="2800" b="1" dirty="0" smtClean="0">
                <a:solidFill>
                  <a:srgbClr val="C00000"/>
                </a:solidFill>
              </a:rPr>
              <a:t>1</a:t>
            </a:r>
            <a:r>
              <a:rPr lang="ar-OM" sz="2800" b="1" dirty="0" smtClean="0">
                <a:solidFill>
                  <a:srgbClr val="C00000"/>
                </a:solidFill>
              </a:rPr>
              <a:t>.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algn="r" rtl="1"/>
            <a:r>
              <a:rPr lang="ar-DZ" sz="2800" b="1" dirty="0" smtClean="0"/>
              <a:t>يبلغ نصف القطر</a:t>
            </a:r>
            <a:r>
              <a:rPr lang="en-US" sz="2800" b="1" dirty="0" smtClean="0"/>
              <a:t> (r) </a:t>
            </a:r>
            <a:r>
              <a:rPr lang="ar-DZ" sz="2800" b="1" dirty="0" smtClean="0"/>
              <a:t>لكل ثقب </a:t>
            </a:r>
            <a:r>
              <a:rPr lang="en-US" sz="2800" b="1" dirty="0" smtClean="0"/>
              <a:t>2= </a:t>
            </a:r>
            <a:r>
              <a:rPr lang="en-US" sz="2800" b="1" dirty="0" smtClean="0">
                <a:solidFill>
                  <a:srgbClr val="006600"/>
                </a:solidFill>
              </a:rPr>
              <a:t>5</a:t>
            </a:r>
            <a:r>
              <a:rPr lang="en-US" sz="2800" b="1" dirty="0" smtClean="0"/>
              <a:t> mm</a:t>
            </a:r>
            <a:r>
              <a:rPr lang="ar-DZ" sz="2800" b="1" dirty="0" smtClean="0"/>
              <a:t>÷ </a:t>
            </a:r>
            <a:r>
              <a:rPr lang="en-US" sz="2800" b="1" dirty="0" smtClean="0"/>
              <a:t>10</a:t>
            </a:r>
            <a:r>
              <a:rPr lang="ar-DZ" sz="2800" b="1" dirty="0" smtClean="0"/>
              <a:t> </a:t>
            </a:r>
            <a:r>
              <a:rPr lang="en-US" sz="2800" b="1" dirty="0" smtClean="0"/>
              <a:t> .</a:t>
            </a:r>
          </a:p>
          <a:p>
            <a:pPr algn="r" rtl="1"/>
            <a:r>
              <a:rPr lang="ar-DZ" sz="2800" b="1" dirty="0" smtClean="0"/>
              <a:t>يبلغ العمق </a:t>
            </a:r>
            <a:r>
              <a:rPr lang="en-US" sz="2800" b="1" dirty="0" smtClean="0"/>
              <a:t>(d)</a:t>
            </a:r>
            <a:r>
              <a:rPr lang="ar-OM" sz="2800" b="1" dirty="0" smtClean="0"/>
              <a:t> </a:t>
            </a:r>
            <a:r>
              <a:rPr lang="ar-DZ" sz="2800" b="1" dirty="0" smtClean="0"/>
              <a:t>لكل ثقب </a:t>
            </a:r>
            <a:r>
              <a:rPr lang="en-US" sz="2800" b="1" dirty="0" smtClean="0"/>
              <a:t>10mm</a:t>
            </a:r>
          </a:p>
          <a:p>
            <a:pPr algn="r" rtl="1"/>
            <a:r>
              <a:rPr lang="ar-DZ" sz="2800" b="1" dirty="0" smtClean="0"/>
              <a:t>حجم كل ثقب </a:t>
            </a:r>
            <a:r>
              <a:rPr lang="en-US" sz="2800" b="1" dirty="0" smtClean="0"/>
              <a:t>= </a:t>
            </a:r>
            <a:r>
              <a:rPr lang="ar-DZ" sz="2800" b="1" dirty="0" smtClean="0"/>
              <a:t> </a:t>
            </a:r>
            <a:r>
              <a:rPr lang="en-US" sz="2800" b="1" dirty="0" smtClean="0"/>
              <a:t> d × r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× </a:t>
            </a:r>
            <a:r>
              <a:rPr lang="el-GR" sz="2800" b="1" dirty="0" smtClean="0"/>
              <a:t>π</a:t>
            </a:r>
          </a:p>
          <a:p>
            <a:pPr algn="r" rtl="1"/>
            <a:r>
              <a:rPr lang="en-US" sz="2800" b="1" dirty="0" smtClean="0"/>
              <a:t>                   </a:t>
            </a:r>
            <a:r>
              <a:rPr lang="en-US" sz="2800" b="1" dirty="0" smtClean="0">
                <a:solidFill>
                  <a:srgbClr val="006600"/>
                </a:solidFill>
              </a:rPr>
              <a:t>10</a:t>
            </a:r>
            <a:r>
              <a:rPr lang="en-US" sz="2800" b="1" dirty="0" smtClean="0"/>
              <a:t> × </a:t>
            </a:r>
            <a:r>
              <a:rPr lang="en-US" sz="2800" b="1" dirty="0" smtClean="0">
                <a:solidFill>
                  <a:srgbClr val="006600"/>
                </a:solidFill>
              </a:rPr>
              <a:t>5</a:t>
            </a:r>
            <a:r>
              <a:rPr lang="en-US" sz="2800" b="1" dirty="0" smtClean="0"/>
              <a:t> × </a:t>
            </a:r>
            <a:r>
              <a:rPr lang="en-US" sz="2800" b="1" dirty="0" smtClean="0">
                <a:solidFill>
                  <a:srgbClr val="006600"/>
                </a:solidFill>
              </a:rPr>
              <a:t>5</a:t>
            </a:r>
            <a:r>
              <a:rPr lang="en-US" sz="2800" b="1" dirty="0" smtClean="0"/>
              <a:t> × 3.14 =                    </a:t>
            </a:r>
            <a:endParaRPr lang="ar-DZ" sz="2800" b="1" dirty="0" smtClean="0"/>
          </a:p>
          <a:p>
            <a:pPr algn="r" rtl="1"/>
            <a:r>
              <a:rPr lang="ar-OM" sz="2800" b="1" dirty="0" smtClean="0"/>
              <a:t>                </a:t>
            </a:r>
            <a:r>
              <a:rPr lang="en-US" sz="2800" b="1" dirty="0" smtClean="0"/>
              <a:t>=</a:t>
            </a:r>
            <a:r>
              <a:rPr lang="ar-QA" sz="2800" b="1" dirty="0" smtClean="0"/>
              <a:t> </a:t>
            </a:r>
            <a:r>
              <a:rPr lang="en-US" sz="2800" b="1" dirty="0" smtClean="0">
                <a:solidFill>
                  <a:srgbClr val="006600"/>
                </a:solidFill>
              </a:rPr>
              <a:t>785 </a:t>
            </a:r>
            <a:r>
              <a:rPr lang="en-US" sz="2800" b="1" dirty="0" smtClean="0"/>
              <a:t>mm</a:t>
            </a:r>
            <a:r>
              <a:rPr lang="en-US" sz="2800" b="1" baseline="30000" dirty="0" smtClean="0"/>
              <a:t>3</a:t>
            </a:r>
            <a:endParaRPr lang="en-US" sz="2800" b="1" dirty="0" smtClean="0"/>
          </a:p>
          <a:p>
            <a:pPr algn="r" rtl="1"/>
            <a:r>
              <a:rPr lang="ar-DZ" sz="2800" b="1" dirty="0" smtClean="0"/>
              <a:t>يوجد ثمانية ثقوب، لذا يبلغ إجمالي الحجم</a:t>
            </a:r>
            <a:r>
              <a:rPr lang="ar-QA" sz="2800" b="1" dirty="0" smtClean="0"/>
              <a:t> </a:t>
            </a:r>
            <a:r>
              <a:rPr lang="en-US" sz="2800" b="1" dirty="0" smtClean="0"/>
              <a:t>8 × </a:t>
            </a:r>
            <a:r>
              <a:rPr lang="en-US" sz="2800" b="1" dirty="0" smtClean="0">
                <a:solidFill>
                  <a:srgbClr val="006600"/>
                </a:solidFill>
              </a:rPr>
              <a:t>785 </a:t>
            </a:r>
            <a:r>
              <a:rPr lang="en-US" sz="2800" b="1" dirty="0" smtClean="0"/>
              <a:t>= </a:t>
            </a:r>
            <a:r>
              <a:rPr lang="en-US" sz="2800" b="1" dirty="0" smtClean="0">
                <a:solidFill>
                  <a:srgbClr val="006600"/>
                </a:solidFill>
              </a:rPr>
              <a:t>6280</a:t>
            </a:r>
            <a:r>
              <a:rPr lang="en-US" sz="2800" b="1" dirty="0" smtClean="0"/>
              <a:t> mm</a:t>
            </a:r>
            <a:r>
              <a:rPr lang="en-US" sz="2800" b="1" baseline="30000" dirty="0" smtClean="0"/>
              <a:t>3</a:t>
            </a:r>
            <a:endParaRPr lang="ar-DZ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0" y="3733800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OM" sz="2800" b="1" dirty="0" smtClean="0">
                <a:solidFill>
                  <a:srgbClr val="C00000"/>
                </a:solidFill>
              </a:rPr>
              <a:t>الطبق </a:t>
            </a:r>
            <a:r>
              <a:rPr lang="en-US" sz="2800" b="1" dirty="0" smtClean="0">
                <a:solidFill>
                  <a:srgbClr val="C00000"/>
                </a:solidFill>
              </a:rPr>
              <a:t>2</a:t>
            </a:r>
            <a:r>
              <a:rPr lang="ar-OM" sz="2800" b="1" dirty="0" smtClean="0">
                <a:solidFill>
                  <a:srgbClr val="C00000"/>
                </a:solidFill>
              </a:rPr>
              <a:t>.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algn="r" rtl="1"/>
            <a:r>
              <a:rPr lang="ar-DZ" sz="2800" b="1" dirty="0" smtClean="0"/>
              <a:t>يبلغ نصف القطر</a:t>
            </a:r>
            <a:r>
              <a:rPr lang="en-US" sz="2800" b="1" dirty="0" smtClean="0"/>
              <a:t> (r) </a:t>
            </a:r>
            <a:r>
              <a:rPr lang="ar-DZ" sz="2800" b="1" dirty="0" smtClean="0"/>
              <a:t>لكل ثقب </a:t>
            </a:r>
            <a:r>
              <a:rPr lang="en-US" sz="2800" b="1" dirty="0" smtClean="0"/>
              <a:t>2= </a:t>
            </a:r>
            <a:r>
              <a:rPr lang="en-US" sz="2800" b="1" dirty="0" smtClean="0">
                <a:solidFill>
                  <a:srgbClr val="006600"/>
                </a:solidFill>
              </a:rPr>
              <a:t>2.5</a:t>
            </a:r>
            <a:r>
              <a:rPr lang="en-US" sz="2800" b="1" dirty="0" smtClean="0"/>
              <a:t> mm</a:t>
            </a:r>
            <a:r>
              <a:rPr lang="ar-DZ" sz="2800" b="1" dirty="0" smtClean="0"/>
              <a:t>÷ </a:t>
            </a:r>
            <a:r>
              <a:rPr lang="en-US" sz="2800" b="1" dirty="0" smtClean="0"/>
              <a:t>5</a:t>
            </a:r>
            <a:r>
              <a:rPr lang="ar-DZ" sz="2800" b="1" dirty="0" smtClean="0"/>
              <a:t> </a:t>
            </a:r>
            <a:r>
              <a:rPr lang="en-US" sz="2800" b="1" dirty="0" smtClean="0"/>
              <a:t> .</a:t>
            </a:r>
          </a:p>
          <a:p>
            <a:pPr algn="r" rtl="1"/>
            <a:r>
              <a:rPr lang="ar-DZ" sz="2800" b="1" dirty="0" smtClean="0"/>
              <a:t>يبلغ العمق </a:t>
            </a:r>
            <a:r>
              <a:rPr lang="en-US" sz="2800" b="1" dirty="0" smtClean="0"/>
              <a:t>(d)</a:t>
            </a:r>
            <a:r>
              <a:rPr lang="ar-OM" sz="2800" b="1" dirty="0" smtClean="0"/>
              <a:t> </a:t>
            </a:r>
            <a:r>
              <a:rPr lang="ar-DZ" sz="2800" b="1" dirty="0" smtClean="0"/>
              <a:t>لكل ثقب </a:t>
            </a:r>
            <a:r>
              <a:rPr lang="en-US" sz="2800" b="1" dirty="0" smtClean="0"/>
              <a:t>10mm</a:t>
            </a:r>
          </a:p>
          <a:p>
            <a:pPr algn="r" rtl="1"/>
            <a:r>
              <a:rPr lang="ar-DZ" sz="2800" b="1" dirty="0" smtClean="0"/>
              <a:t>حجم كل ثقب </a:t>
            </a:r>
            <a:r>
              <a:rPr lang="en-US" sz="2800" b="1" dirty="0" smtClean="0"/>
              <a:t>= </a:t>
            </a:r>
            <a:r>
              <a:rPr lang="ar-DZ" sz="2800" b="1" dirty="0" smtClean="0"/>
              <a:t> </a:t>
            </a:r>
            <a:r>
              <a:rPr lang="en-US" sz="2800" b="1" dirty="0" smtClean="0"/>
              <a:t> d × r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× </a:t>
            </a:r>
            <a:r>
              <a:rPr lang="el-GR" sz="2800" b="1" dirty="0" smtClean="0"/>
              <a:t>π</a:t>
            </a:r>
          </a:p>
          <a:p>
            <a:pPr algn="r" rtl="1"/>
            <a:r>
              <a:rPr lang="en-US" sz="2800" b="1" dirty="0" smtClean="0"/>
              <a:t>                   </a:t>
            </a:r>
            <a:r>
              <a:rPr lang="en-US" sz="2800" b="1" dirty="0" smtClean="0">
                <a:solidFill>
                  <a:srgbClr val="006600"/>
                </a:solidFill>
              </a:rPr>
              <a:t>10</a:t>
            </a:r>
            <a:r>
              <a:rPr lang="en-US" sz="2800" b="1" dirty="0" smtClean="0"/>
              <a:t> × </a:t>
            </a:r>
            <a:r>
              <a:rPr lang="en-US" sz="2800" b="1" dirty="0" smtClean="0">
                <a:solidFill>
                  <a:srgbClr val="006600"/>
                </a:solidFill>
              </a:rPr>
              <a:t>2.5</a:t>
            </a:r>
            <a:r>
              <a:rPr lang="en-US" sz="2800" b="1" dirty="0" smtClean="0"/>
              <a:t> × </a:t>
            </a:r>
            <a:r>
              <a:rPr lang="en-US" sz="2800" b="1" dirty="0" smtClean="0">
                <a:solidFill>
                  <a:srgbClr val="006600"/>
                </a:solidFill>
              </a:rPr>
              <a:t>2.5</a:t>
            </a:r>
            <a:r>
              <a:rPr lang="en-US" sz="2800" b="1" dirty="0" smtClean="0"/>
              <a:t> × 3.14 =                    </a:t>
            </a:r>
            <a:endParaRPr lang="ar-DZ" sz="2800" b="1" dirty="0" smtClean="0"/>
          </a:p>
          <a:p>
            <a:pPr algn="r" rtl="1"/>
            <a:r>
              <a:rPr lang="ar-OM" sz="2800" b="1" dirty="0" smtClean="0"/>
              <a:t>                </a:t>
            </a:r>
            <a:r>
              <a:rPr lang="en-US" sz="2800" b="1" dirty="0" smtClean="0"/>
              <a:t>=</a:t>
            </a:r>
            <a:r>
              <a:rPr lang="ar-QA" sz="2800" b="1" dirty="0" smtClean="0"/>
              <a:t> </a:t>
            </a:r>
            <a:r>
              <a:rPr lang="en-US" sz="2800" b="1" dirty="0" smtClean="0">
                <a:solidFill>
                  <a:srgbClr val="006600"/>
                </a:solidFill>
              </a:rPr>
              <a:t>196.25 </a:t>
            </a:r>
            <a:r>
              <a:rPr lang="en-US" sz="2800" b="1" dirty="0" smtClean="0"/>
              <a:t>mm</a:t>
            </a:r>
            <a:r>
              <a:rPr lang="en-US" sz="2800" b="1" baseline="30000" dirty="0" smtClean="0"/>
              <a:t>3</a:t>
            </a:r>
            <a:endParaRPr lang="en-US" sz="2800" b="1" dirty="0" smtClean="0"/>
          </a:p>
          <a:p>
            <a:pPr algn="r" rtl="1"/>
            <a:r>
              <a:rPr lang="ar-DZ" sz="2800" b="1" dirty="0" smtClean="0"/>
              <a:t>يوجد ثمانية ثقوب، لذا يبلغ إجمالي الحجم</a:t>
            </a:r>
            <a:r>
              <a:rPr lang="ar-QA" sz="2800" b="1" dirty="0" smtClean="0"/>
              <a:t> </a:t>
            </a:r>
            <a:r>
              <a:rPr lang="en-US" sz="2800" b="1" dirty="0" smtClean="0"/>
              <a:t>32× </a:t>
            </a:r>
            <a:r>
              <a:rPr lang="en-US" sz="2800" b="1" dirty="0" smtClean="0">
                <a:solidFill>
                  <a:srgbClr val="006600"/>
                </a:solidFill>
              </a:rPr>
              <a:t>196.25 </a:t>
            </a:r>
            <a:r>
              <a:rPr lang="en-US" sz="2800" b="1" dirty="0" smtClean="0"/>
              <a:t>= </a:t>
            </a:r>
            <a:r>
              <a:rPr lang="en-US" sz="2800" b="1" dirty="0" smtClean="0">
                <a:solidFill>
                  <a:srgbClr val="006600"/>
                </a:solidFill>
              </a:rPr>
              <a:t>6280</a:t>
            </a:r>
            <a:r>
              <a:rPr lang="en-US" sz="2800" b="1" dirty="0" smtClean="0"/>
              <a:t> mm</a:t>
            </a:r>
            <a:r>
              <a:rPr lang="en-US" sz="2800" b="1" baseline="30000" dirty="0" smtClean="0"/>
              <a:t>3</a:t>
            </a:r>
            <a:endParaRPr lang="ar-D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FF0000"/>
                </a:solidFill>
              </a:rPr>
              <a:t>أسئلة</a:t>
            </a:r>
            <a:r>
              <a:rPr lang="ar-OM" sz="3200" b="1" dirty="0" smtClean="0">
                <a:solidFill>
                  <a:srgbClr val="FF0000"/>
                </a:solidFill>
              </a:rPr>
              <a:t> النشاط 7-6 ص 25</a:t>
            </a:r>
            <a:endParaRPr lang="ar-DZ" sz="3200" b="1" dirty="0" smtClean="0">
              <a:solidFill>
                <a:srgbClr val="FF0000"/>
              </a:solidFill>
            </a:endParaRPr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 smtClean="0"/>
              <a:t>صِف ملاحظاتك على كلّ طبق.</a:t>
            </a:r>
            <a:endParaRPr lang="ar-OM" sz="30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30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 smtClean="0"/>
              <a:t>تمثّل الثقوب التي صنعتها الحويصلات الهوائيّة في الرئتين. وتمثّل المادّة المُلوّنة الأكسجين في الحويصلات</a:t>
            </a:r>
            <a:r>
              <a:rPr lang="ar-OM" sz="3000" b="1" dirty="0" smtClean="0"/>
              <a:t> </a:t>
            </a:r>
            <a:r>
              <a:rPr lang="ar-DZ" sz="3000" b="1" dirty="0" smtClean="0"/>
              <a:t>الهوائيّة.اشرح كيف ساعدت ملاحظاتك على توضيح ما يحدُث للأكسجين في الرئتين.</a:t>
            </a:r>
            <a:endParaRPr lang="ar-OM" sz="3000" b="1" dirty="0" smtClean="0"/>
          </a:p>
          <a:p>
            <a:pPr marL="514350" indent="-514350" algn="justLow" rtl="1">
              <a:buFont typeface="+mj-lt"/>
              <a:buAutoNum type="arabicParenR"/>
            </a:pPr>
            <a:endParaRPr lang="ar-DZ" sz="3000" b="1" dirty="0" smtClean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 smtClean="0"/>
              <a:t>إجماليّ حجم ال</a:t>
            </a:r>
            <a:r>
              <a:rPr lang="ar-OM" sz="3000" b="1" dirty="0" smtClean="0"/>
              <a:t>س</a:t>
            </a:r>
            <a:r>
              <a:rPr lang="ar-DZ" sz="3000" b="1" dirty="0" smtClean="0"/>
              <a:t>ائل في الثقوب الثمانية الكبيرة هو نفس إجماليّ حجم السائل في الثقوب الصغيرة التي</a:t>
            </a:r>
            <a:r>
              <a:rPr lang="ar-OM" sz="3000" b="1" dirty="0" smtClean="0"/>
              <a:t> </a:t>
            </a:r>
            <a:r>
              <a:rPr lang="ar-DZ" sz="3000" b="1" dirty="0" smtClean="0"/>
              <a:t>يبلغ عددها </a:t>
            </a:r>
            <a:r>
              <a:rPr lang="en-US" sz="3000" b="1" dirty="0" smtClean="0"/>
              <a:t>32</a:t>
            </a:r>
            <a:r>
              <a:rPr lang="ar-DZ" sz="3000" b="1" dirty="0" smtClean="0"/>
              <a:t> </a:t>
            </a:r>
            <a:r>
              <a:rPr lang="ar-DZ" sz="3000" b="1" dirty="0" smtClean="0"/>
              <a:t>ثقبًا. استخدم النتائج التي حصلت عليها لشرح لماذا من الأفضل وجود الكثير من</a:t>
            </a:r>
            <a:r>
              <a:rPr lang="ar-OM" sz="3000" b="1" dirty="0" smtClean="0"/>
              <a:t> </a:t>
            </a:r>
            <a:r>
              <a:rPr lang="ar-DZ" sz="3000" b="1" dirty="0" smtClean="0"/>
              <a:t>حويصلات هوائيّة صغيرة جدًا عن وجود قليل من حويصلات هوائيّة كبيرة جدًا في الرئتين.</a:t>
            </a:r>
            <a:endParaRPr lang="ar-DZ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OM" sz="3000" b="1" dirty="0" smtClean="0">
                <a:solidFill>
                  <a:srgbClr val="FF0000"/>
                </a:solidFill>
              </a:rPr>
              <a:t>حل </a:t>
            </a:r>
            <a:r>
              <a:rPr lang="ar-DZ" sz="3000" b="1" dirty="0" smtClean="0">
                <a:solidFill>
                  <a:srgbClr val="FF0000"/>
                </a:solidFill>
              </a:rPr>
              <a:t>أسئلة</a:t>
            </a:r>
            <a:r>
              <a:rPr lang="ar-OM" sz="3000" b="1" dirty="0" smtClean="0">
                <a:solidFill>
                  <a:srgbClr val="FF0000"/>
                </a:solidFill>
              </a:rPr>
              <a:t> النشاط 7-6 ص 25</a:t>
            </a:r>
            <a:endParaRPr lang="ar-DZ" sz="3000" b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3000" b="1" dirty="0" smtClean="0">
                <a:solidFill>
                  <a:srgbClr val="002060"/>
                </a:solidFill>
              </a:rPr>
              <a:t>كمية هلام الآجار التي تم تلوينها في الطبق الذي يحتوي على الكثير من الثقوب الصغيرة أكبر من الكمية التي تم تلوينها في الطبق الذي يحتوي على القليل من الثقوب الكبيرة.</a:t>
            </a: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DZ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3000" b="1" dirty="0" smtClean="0">
                <a:solidFill>
                  <a:srgbClr val="002060"/>
                </a:solidFill>
              </a:rPr>
              <a:t>انتشرت المادة الملونة خارج الثقوب في المادة الهلامية تمامًا كما ينتشر الأكسجين خارج الحويصلات الهوائية في الدم.</a:t>
            </a: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endParaRPr lang="ar-OM" sz="30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/>
            </a:pPr>
            <a:r>
              <a:rPr lang="ar-DZ" sz="3000" b="1" dirty="0" smtClean="0">
                <a:solidFill>
                  <a:srgbClr val="002060"/>
                </a:solidFill>
              </a:rPr>
              <a:t>سينتشر الأكسجين في الدم بشكل أسرع عند وجود الكثير من الحويصلات الهوائية</a:t>
            </a:r>
            <a:r>
              <a:rPr lang="ar-OM" sz="3000" b="1" dirty="0" smtClean="0">
                <a:solidFill>
                  <a:srgbClr val="002060"/>
                </a:solidFill>
              </a:rPr>
              <a:t> </a:t>
            </a:r>
            <a:r>
              <a:rPr lang="ar-DZ" sz="3000" b="1" dirty="0" smtClean="0">
                <a:solidFill>
                  <a:srgbClr val="002060"/>
                </a:solidFill>
              </a:rPr>
              <a:t>الصغيرة من انتشاره في حالة وجود عدد قليل من الحويصلات الهوائية الكبيرة</a:t>
            </a:r>
            <a:r>
              <a:rPr lang="ar-OM" sz="3000" b="1" dirty="0" smtClean="0">
                <a:solidFill>
                  <a:srgbClr val="002060"/>
                </a:solidFill>
              </a:rPr>
              <a:t> .</a:t>
            </a:r>
            <a:endParaRPr lang="ar-DZ" sz="3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 algn="justLow" rtl="1"/>
            <a:r>
              <a:rPr lang="ar-OM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5315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 smtClean="0">
                <a:solidFill>
                  <a:srgbClr val="FF0000"/>
                </a:solidFill>
              </a:rPr>
              <a:t>المفاهيم الخاطئة وسوء الفهم: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الرئتين</a:t>
            </a:r>
            <a:r>
              <a:rPr lang="ar-OM" sz="3200" b="1" dirty="0" smtClean="0">
                <a:solidFill>
                  <a:srgbClr val="002060"/>
                </a:solidFill>
              </a:rPr>
              <a:t> لا</a:t>
            </a:r>
            <a:r>
              <a:rPr lang="ar-DZ" sz="3200" b="1" dirty="0" smtClean="0">
                <a:solidFill>
                  <a:srgbClr val="002060"/>
                </a:solidFill>
              </a:rPr>
              <a:t> تفعلان شيء لجعل الغازات تنتشر عبر سطح الحويص</a:t>
            </a:r>
            <a:r>
              <a:rPr lang="ar-OM" sz="3200" b="1" dirty="0" smtClean="0">
                <a:solidFill>
                  <a:srgbClr val="002060"/>
                </a:solidFill>
              </a:rPr>
              <a:t>لا</a:t>
            </a:r>
            <a:r>
              <a:rPr lang="ar-DZ" sz="3200" b="1" dirty="0" smtClean="0">
                <a:solidFill>
                  <a:srgbClr val="002060"/>
                </a:solidFill>
              </a:rPr>
              <a:t>ت الهوائية</a:t>
            </a:r>
            <a:r>
              <a:rPr lang="ar-OM" sz="3200" b="1" dirty="0" smtClean="0">
                <a:solidFill>
                  <a:srgbClr val="002060"/>
                </a:solidFill>
              </a:rPr>
              <a:t> و</a:t>
            </a:r>
            <a:r>
              <a:rPr lang="ar-DZ" sz="3200" b="1" dirty="0" smtClean="0">
                <a:solidFill>
                  <a:srgbClr val="002060"/>
                </a:solidFill>
              </a:rPr>
              <a:t>الأكسجين </a:t>
            </a:r>
            <a:r>
              <a:rPr lang="ar-OM" sz="3200" b="1" dirty="0" smtClean="0">
                <a:solidFill>
                  <a:srgbClr val="002060"/>
                </a:solidFill>
              </a:rPr>
              <a:t>لا </a:t>
            </a:r>
            <a:r>
              <a:rPr lang="ar-DZ" sz="3200" b="1" dirty="0" smtClean="0">
                <a:solidFill>
                  <a:srgbClr val="002060"/>
                </a:solidFill>
              </a:rPr>
              <a:t>يتم نشره</a:t>
            </a:r>
            <a:r>
              <a:rPr lang="ar-OM" sz="3200" b="1" dirty="0" smtClean="0">
                <a:solidFill>
                  <a:srgbClr val="002060"/>
                </a:solidFill>
              </a:rPr>
              <a:t> بل </a:t>
            </a:r>
            <a:r>
              <a:rPr lang="ar-DZ" sz="3200" b="1" dirty="0" smtClean="0">
                <a:solidFill>
                  <a:srgbClr val="002060"/>
                </a:solidFill>
              </a:rPr>
              <a:t>ينتشرعبر جدار</a:t>
            </a:r>
            <a:r>
              <a:rPr lang="ar-OM" sz="3200" b="1" dirty="0" smtClean="0">
                <a:solidFill>
                  <a:srgbClr val="002060"/>
                </a:solidFill>
              </a:rPr>
              <a:t> </a:t>
            </a:r>
            <a:r>
              <a:rPr lang="ar-DZ" sz="3200" b="1" dirty="0" smtClean="0">
                <a:solidFill>
                  <a:srgbClr val="002060"/>
                </a:solidFill>
              </a:rPr>
              <a:t>الحويصلة الهوائية</a:t>
            </a:r>
            <a:r>
              <a:rPr lang="ar-DZ" sz="3200" b="1" dirty="0" smtClean="0">
                <a:solidFill>
                  <a:srgbClr val="002060"/>
                </a:solidFill>
              </a:rPr>
              <a:t>.</a:t>
            </a: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endParaRPr lang="ar-OM" sz="32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200" b="1" dirty="0" smtClean="0">
                <a:solidFill>
                  <a:srgbClr val="FF0000"/>
                </a:solidFill>
              </a:rPr>
              <a:t>ملخص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تبادُل الغازات هو انتشار الغازات داخل الجسم وخارجه، ويحدث ذلك داخل الحويصلات الهوائيّة في الرئتين.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ينتشر الأكسجين من الحويصلات الهوائيّة إلى الدّم، بينما ينتشر ثاني أكسيد الكربون في الاتّجاه المُعاكس.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200" b="1" dirty="0" smtClean="0">
                <a:solidFill>
                  <a:srgbClr val="002060"/>
                </a:solidFill>
              </a:rPr>
              <a:t>تُعدّ الحويصالت الهوائيّة صغ</a:t>
            </a:r>
            <a:r>
              <a:rPr lang="ar-OM" sz="3200" b="1" dirty="0" smtClean="0">
                <a:solidFill>
                  <a:srgbClr val="002060"/>
                </a:solidFill>
              </a:rPr>
              <a:t>ير</a:t>
            </a:r>
            <a:r>
              <a:rPr lang="ar-DZ" sz="3200" b="1" dirty="0" smtClean="0">
                <a:solidFill>
                  <a:srgbClr val="002060"/>
                </a:solidFill>
              </a:rPr>
              <a:t>ة جدًا، وتحتوي على جدران رقيقة كما تحتوي على شعيرات دمويّة تحيط بها،وهو ما يساعد على تبادُل الغازات بسرعة.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OM" sz="2800" b="1" dirty="0" smtClean="0">
                <a:solidFill>
                  <a:srgbClr val="FF0000"/>
                </a:solidFill>
              </a:rPr>
              <a:t> تمرين 7-6 </a:t>
            </a:r>
            <a:r>
              <a:rPr lang="ar-DZ" sz="2800" b="1" dirty="0" smtClean="0">
                <a:solidFill>
                  <a:srgbClr val="FF0000"/>
                </a:solidFill>
              </a:rPr>
              <a:t>مساحة سطح الرئة وكتلة الجسم</a:t>
            </a:r>
            <a:endParaRPr lang="ar-DZ" sz="2800" b="1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533400"/>
            <a:ext cx="8686800" cy="838200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DZ" sz="2600" b="1" dirty="0" smtClean="0">
                <a:solidFill>
                  <a:srgbClr val="002060"/>
                </a:solidFill>
              </a:rPr>
              <a:t>يقدّم هذا التمرين بيانات حول ستة ثدييّات مختلفة، ستتدرّب على البحث عن الترابط</a:t>
            </a:r>
            <a:r>
              <a:rPr lang="ar-OM" sz="2600" b="1" dirty="0" smtClean="0">
                <a:solidFill>
                  <a:srgbClr val="002060"/>
                </a:solidFill>
              </a:rPr>
              <a:t> </a:t>
            </a:r>
            <a:r>
              <a:rPr lang="ar-DZ" sz="2600" b="1" dirty="0" smtClean="0">
                <a:solidFill>
                  <a:srgbClr val="002060"/>
                </a:solidFill>
              </a:rPr>
              <a:t>بين البيانات، واقتراح تفسيرات للأنماط التي حصلت عليها.</a:t>
            </a:r>
            <a:endParaRPr lang="ar-DZ" sz="26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69648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2600" b="1" dirty="0" smtClean="0"/>
              <a:t>يعرض الجدول كتلة الجسم لستة ثدييّات، كما يعرض إجماليّ مساحة سطح الحويصلات الهوائيّة في رئاتها.</a:t>
            </a:r>
            <a:endParaRPr lang="ar-DZ" sz="26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2438400"/>
          <a:ext cx="8839200" cy="4267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44058"/>
                <a:gridCol w="2950028"/>
                <a:gridCol w="3545114"/>
              </a:tblGrid>
              <a:tr h="1152144"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الحيوان الثدييّ</a:t>
                      </a:r>
                      <a:endParaRPr lang="ar-D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الجسم  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(g)</a:t>
                      </a:r>
                      <a:endParaRPr lang="ar-D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إجماليّ مساحة سطح الحويصلات</a:t>
                      </a:r>
                    </a:p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الهوائيّة</a:t>
                      </a:r>
                      <a:r>
                        <a:rPr lang="ar-OM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ar-OM" sz="2400" baseline="30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OM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ar-D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19176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/>
                        <a:t>الأنسان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80000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70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9176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/>
                        <a:t>الفأر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20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0.1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9176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/>
                        <a:t>الأرنب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4000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8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9176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/>
                        <a:t>الجرذ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300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0.8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9176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/>
                        <a:t>الخروف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68000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60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9176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/>
                        <a:t>الثعلب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20000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/>
                        <a:t>40</a:t>
                      </a:r>
                      <a:endParaRPr lang="ar-DZ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990600"/>
          <a:ext cx="8839200" cy="3962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44058"/>
                <a:gridCol w="2950028"/>
                <a:gridCol w="3545114"/>
              </a:tblGrid>
              <a:tr h="1069848"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الحيوان الثدييّ</a:t>
                      </a:r>
                      <a:endParaRPr lang="ar-D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الجسم  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(g)</a:t>
                      </a:r>
                      <a:endParaRPr lang="ar-D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إجماليّ مساحة سطح الحويصلات</a:t>
                      </a:r>
                    </a:p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الهوائيّة</a:t>
                      </a:r>
                      <a:r>
                        <a:rPr lang="ar-OM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ar-OM" sz="2400" baseline="30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OM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ar-D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82092"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2092"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2092"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2092"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2092"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2092">
                <a:tc>
                  <a:txBody>
                    <a:bodyPr/>
                    <a:lstStyle/>
                    <a:p>
                      <a:pPr rtl="1"/>
                      <a:endParaRPr lang="ar-D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83403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Low" rtl="1">
              <a:buFont typeface="+mj-lt"/>
              <a:buAutoNum type="arabicParenR"/>
            </a:pPr>
            <a:r>
              <a:rPr lang="ar-DZ" sz="2600" b="1" dirty="0" smtClean="0"/>
              <a:t>أكمل الجدول أدناه مع إعادة ترتيب البيانات بطريقة تجعل من السهل ملاحظة أيّ أنماط في البيانات.</a:t>
            </a:r>
            <a:endParaRPr lang="ar-DZ" sz="2600" dirty="0"/>
          </a:p>
        </p:txBody>
      </p:sp>
      <p:sp>
        <p:nvSpPr>
          <p:cNvPr id="6" name="Rectangle 5"/>
          <p:cNvSpPr/>
          <p:nvPr/>
        </p:nvSpPr>
        <p:spPr>
          <a:xfrm>
            <a:off x="0" y="5108138"/>
            <a:ext cx="9144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 startAt="2"/>
            </a:pPr>
            <a:r>
              <a:rPr lang="ar-DZ" sz="2600" b="1" dirty="0" smtClean="0"/>
              <a:t>صف العلاقة بين كتلة الجسم وإجماليّ مساحة سطح الحويصلات الهوائيّة.</a:t>
            </a:r>
            <a:endParaRPr lang="en-US" sz="2600" b="1" dirty="0" smtClean="0"/>
          </a:p>
          <a:p>
            <a:pPr marL="514350" indent="-514350" algn="justLow" rtl="1">
              <a:buFont typeface="+mj-lt"/>
              <a:buAutoNum type="arabicParenR" startAt="2"/>
            </a:pPr>
            <a:endParaRPr lang="ar-DZ" sz="2600" b="1" dirty="0" smtClean="0"/>
          </a:p>
          <a:p>
            <a:pPr marL="514350" indent="-514350" algn="justLow" rtl="1">
              <a:buFont typeface="+mj-lt"/>
              <a:buAutoNum type="arabicParenR" startAt="2"/>
            </a:pPr>
            <a:r>
              <a:rPr lang="ar-DZ" sz="2600" b="1" dirty="0" smtClean="0"/>
              <a:t>اقترح تفسيرًا للعلاقة التي وصفتها.</a:t>
            </a:r>
            <a:endParaRPr lang="ar-DZ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" y="5486400"/>
            <a:ext cx="84582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</a:t>
            </a:r>
            <a:endParaRPr lang="ar-DZ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6248400"/>
            <a:ext cx="845820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600" b="1" dirty="0" smtClean="0"/>
              <a:t>.........................................................................................</a:t>
            </a:r>
            <a:endParaRPr lang="ar-D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rtl="1"/>
            <a:r>
              <a:rPr lang="ar-OM" sz="2800" b="1" dirty="0" smtClean="0">
                <a:solidFill>
                  <a:srgbClr val="FF0000"/>
                </a:solidFill>
              </a:rPr>
              <a:t>حل تمرين 7-6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686800" y="685800"/>
            <a:ext cx="457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>
              <a:buFont typeface="+mj-lt"/>
              <a:buAutoNum type="arabicParenR"/>
            </a:pPr>
            <a:r>
              <a:rPr lang="ar-OM" sz="2800" b="1" dirty="0" smtClean="0">
                <a:solidFill>
                  <a:srgbClr val="FF0000"/>
                </a:solidFill>
              </a:rPr>
              <a:t> </a:t>
            </a:r>
            <a:endParaRPr lang="ar-DZ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838200"/>
          <a:ext cx="8534400" cy="364845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63228"/>
                <a:gridCol w="2848303"/>
                <a:gridCol w="3422869"/>
              </a:tblGrid>
              <a:tr h="905256"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الحيوان الثدييّ</a:t>
                      </a:r>
                      <a:endParaRPr lang="ar-D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الجسم  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(g)</a:t>
                      </a:r>
                      <a:endParaRPr lang="ar-D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إجماليّ مساحة سطح الحويصلات</a:t>
                      </a:r>
                    </a:p>
                    <a:p>
                      <a:pPr algn="ctr" rtl="1"/>
                      <a:r>
                        <a:rPr lang="ar-DZ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الهوائيّة</a:t>
                      </a:r>
                      <a:r>
                        <a:rPr lang="ar-OM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ar-OM" sz="2400" baseline="30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OM" sz="2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ar-D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07924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>
                          <a:solidFill>
                            <a:srgbClr val="C00000"/>
                          </a:solidFill>
                        </a:rPr>
                        <a:t>الأنسان</a:t>
                      </a:r>
                      <a:endParaRPr lang="ar-DZ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80000</a:t>
                      </a:r>
                      <a:endParaRPr lang="ar-DZ" sz="2400" b="1" dirty="0" smtClean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6600"/>
                          </a:solidFill>
                        </a:rPr>
                        <a:t>70</a:t>
                      </a:r>
                      <a:endParaRPr lang="ar-DZ" sz="24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924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>
                          <a:solidFill>
                            <a:srgbClr val="C00000"/>
                          </a:solidFill>
                        </a:rPr>
                        <a:t>الخروف</a:t>
                      </a:r>
                      <a:endParaRPr lang="ar-DZ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680000</a:t>
                      </a:r>
                      <a:endParaRPr lang="ar-DZ" sz="2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6600"/>
                          </a:solidFill>
                        </a:rPr>
                        <a:t>60</a:t>
                      </a:r>
                      <a:endParaRPr lang="ar-DZ" sz="24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924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>
                          <a:solidFill>
                            <a:srgbClr val="C00000"/>
                          </a:solidFill>
                        </a:rPr>
                        <a:t>الثعلب</a:t>
                      </a:r>
                      <a:endParaRPr lang="ar-DZ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20000</a:t>
                      </a:r>
                      <a:endParaRPr lang="ar-DZ" sz="2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6600"/>
                          </a:solidFill>
                        </a:rPr>
                        <a:t>40</a:t>
                      </a:r>
                      <a:endParaRPr lang="ar-DZ" sz="24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924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>
                          <a:solidFill>
                            <a:srgbClr val="C00000"/>
                          </a:solidFill>
                        </a:rPr>
                        <a:t>الأرنب</a:t>
                      </a:r>
                      <a:endParaRPr lang="ar-DZ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4000</a:t>
                      </a:r>
                      <a:endParaRPr lang="ar-DZ" sz="2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6600"/>
                          </a:solidFill>
                        </a:rPr>
                        <a:t>8</a:t>
                      </a:r>
                      <a:endParaRPr lang="ar-DZ" sz="24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924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>
                          <a:solidFill>
                            <a:srgbClr val="C00000"/>
                          </a:solidFill>
                        </a:rPr>
                        <a:t>الجرذ</a:t>
                      </a:r>
                      <a:endParaRPr lang="ar-DZ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400</a:t>
                      </a:r>
                      <a:endParaRPr lang="ar-DZ" sz="2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6600"/>
                          </a:solidFill>
                        </a:rPr>
                        <a:t>0.8</a:t>
                      </a:r>
                      <a:endParaRPr lang="ar-DZ" sz="24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924"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 smtClean="0">
                          <a:solidFill>
                            <a:srgbClr val="C00000"/>
                          </a:solidFill>
                        </a:rPr>
                        <a:t>الفأر</a:t>
                      </a:r>
                      <a:endParaRPr lang="ar-DZ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20</a:t>
                      </a:r>
                      <a:endParaRPr lang="ar-DZ" sz="2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6600"/>
                          </a:solidFill>
                        </a:rPr>
                        <a:t>0.1</a:t>
                      </a:r>
                      <a:endParaRPr lang="ar-DZ" sz="2400" b="1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473731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2"/>
            </a:pPr>
            <a:r>
              <a:rPr lang="ar-DZ" sz="2800" b="1" dirty="0" smtClean="0">
                <a:solidFill>
                  <a:srgbClr val="002060"/>
                </a:solidFill>
              </a:rPr>
              <a:t>كلما زادت كتلة الجسم، زاد إجمالي مساحة سطح الحويصلات الهوائية.</a:t>
            </a: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2"/>
            </a:pPr>
            <a:endParaRPr lang="ar-OM" sz="2800" b="1" dirty="0" smtClean="0">
              <a:solidFill>
                <a:srgbClr val="002060"/>
              </a:solidFill>
            </a:endParaRPr>
          </a:p>
          <a:p>
            <a:pPr marL="514350" indent="-514350" algn="justLow" rtl="1">
              <a:buClr>
                <a:srgbClr val="FF0000"/>
              </a:buClr>
              <a:buFont typeface="+mj-lt"/>
              <a:buAutoNum type="arabicParenR" startAt="2"/>
            </a:pPr>
            <a:r>
              <a:rPr lang="ar-DZ" sz="2800" b="1" dirty="0" smtClean="0">
                <a:solidFill>
                  <a:srgbClr val="002060"/>
                </a:solidFill>
              </a:rPr>
              <a:t>كلما زاد حجم الحيوان، زاد احتياجه للأكسجين، لأنه سيحتوي على الكثير من الخلايا التي تتنفس وتستهلك الأكسجين.</a:t>
            </a:r>
            <a:endParaRPr lang="ar-DZ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1246</Words>
  <Application>Microsoft Office PowerPoint</Application>
  <PresentationFormat>On-screen Show (4:3)</PresentationFormat>
  <Paragraphs>168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7-6 تبادُل الغازات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Toshiba</cp:lastModifiedBy>
  <cp:revision>231</cp:revision>
  <dcterms:created xsi:type="dcterms:W3CDTF">2019-05-27T13:48:50Z</dcterms:created>
  <dcterms:modified xsi:type="dcterms:W3CDTF">2020-08-01T20:53:13Z</dcterms:modified>
</cp:coreProperties>
</file>