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2" Type="http://schemas.openxmlformats.org/officeDocument/2006/relationships/slide" Target="slides/slide9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7037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1375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1710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3779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5098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7511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0988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9905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6492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536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0162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3A70F-D618-476A-912D-732FCD7BD4CB}" type="datetimeFigureOut">
              <a:rPr lang="ar-OM" smtClean="0"/>
              <a:t>04/03/1446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9483D-9AFB-4101-94EA-67162E554EA3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40581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EB846268-AA14-6451-B88D-8522D7B3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9" y="0"/>
            <a:ext cx="10984524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3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2A52A38-A1A8-8155-F00A-EF5E1FAC1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1150" y="142875"/>
            <a:ext cx="8229600" cy="5492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altLang="ar-SA" sz="3400">
                <a:solidFill>
                  <a:schemeClr val="folHlink"/>
                </a:solidFill>
                <a:cs typeface="PT Bold Heading" panose="02010400000000000000" pitchFamily="2" charset="-78"/>
              </a:rPr>
              <a:t>النعت</a:t>
            </a:r>
            <a:endParaRPr lang="en-US" altLang="ar-SA" sz="3400">
              <a:solidFill>
                <a:schemeClr val="folHlink"/>
              </a:solidFill>
              <a:cs typeface="PT Bold Heading" panose="02010400000000000000" pitchFamily="2" charset="-78"/>
            </a:endParaRP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D64F81AB-229E-CB70-0278-EBE936E27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692150"/>
            <a:ext cx="11144250" cy="6165850"/>
          </a:xfrm>
        </p:spPr>
        <p:txBody>
          <a:bodyPr>
            <a:normAutofit fontScale="25000" lnSpcReduction="20000"/>
          </a:bodyPr>
          <a:lstStyle/>
          <a:p>
            <a:pPr marL="609600" indent="-609600">
              <a:lnSpc>
                <a:spcPct val="250000"/>
              </a:lnSpc>
              <a:defRPr/>
            </a:pPr>
            <a:r>
              <a:rPr lang="ar-SA" altLang="ar-SA" sz="96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النعت : هو ما دلَّ على صفة في اسم قبله ، أو في اسم بعده له صلة بما قبله ، فإن دلَّ على صفة في اسم قبله ، فهو : النعت الحقيقي ، النعت الحقيقي يتبع منعوته في أربعة أشياء : </a:t>
            </a:r>
          </a:p>
          <a:p>
            <a:pPr marL="609600" indent="-609600">
              <a:lnSpc>
                <a:spcPct val="250000"/>
              </a:lnSpc>
              <a:buFont typeface="Wingdings" panose="05000000000000000000" pitchFamily="2" charset="2"/>
              <a:buAutoNum type="arabicPeriod"/>
              <a:defRPr/>
            </a:pPr>
            <a:r>
              <a:rPr lang="ar-SA" altLang="ar-SA" sz="11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حالات الإعراب : ( الرفع والنصب والجر) . </a:t>
            </a:r>
          </a:p>
          <a:p>
            <a:pPr marL="609600" indent="-609600">
              <a:lnSpc>
                <a:spcPct val="250000"/>
              </a:lnSpc>
              <a:buFont typeface="Wingdings" panose="05000000000000000000" pitchFamily="2" charset="2"/>
              <a:buAutoNum type="arabicPeriod"/>
              <a:defRPr/>
            </a:pPr>
            <a:r>
              <a:rPr lang="ar-SA" altLang="ar-SA" sz="11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التعريف والتنكير .</a:t>
            </a:r>
          </a:p>
          <a:p>
            <a:pPr marL="609600" indent="-609600">
              <a:lnSpc>
                <a:spcPct val="250000"/>
              </a:lnSpc>
              <a:buFont typeface="Wingdings" panose="05000000000000000000" pitchFamily="2" charset="2"/>
              <a:buAutoNum type="arabicPeriod"/>
              <a:defRPr/>
            </a:pPr>
            <a:r>
              <a:rPr lang="ar-SA" altLang="ar-SA" sz="11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الإفراد والتثنية والجمع .</a:t>
            </a:r>
          </a:p>
          <a:p>
            <a:pPr marL="609600" indent="-609600">
              <a:lnSpc>
                <a:spcPct val="250000"/>
              </a:lnSpc>
              <a:buFont typeface="Wingdings" panose="05000000000000000000" pitchFamily="2" charset="2"/>
              <a:buAutoNum type="arabicPeriod"/>
              <a:defRPr/>
            </a:pPr>
            <a:r>
              <a:rPr lang="ar-SA" altLang="ar-SA" sz="11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التذكير والتأنيث .</a:t>
            </a:r>
          </a:p>
          <a:p>
            <a:pPr marL="609600" indent="-609600">
              <a:defRPr/>
            </a:pPr>
            <a:endParaRPr lang="en-US" altLang="ar-SA" sz="2400" b="1" dirty="0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>
            <a:extLst>
              <a:ext uri="{FF2B5EF4-FFF2-40B4-BE49-F238E27FC236}">
                <a16:creationId xmlns:a16="http://schemas.microsoft.com/office/drawing/2014/main" id="{221A2CE5-BD17-BE22-096A-DB54B9A83C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4351" y="260350"/>
            <a:ext cx="11410950" cy="636905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dirty="0"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الحج أشهرٌ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معلوماتٌ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</a:p>
          <a:p>
            <a:pPr eaLnBrk="1" hangingPunct="1">
              <a:defRPr/>
            </a:pP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dirty="0"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فتيمموا صعيدًا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طيبًا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 dirty="0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eaLnBrk="1" hangingPunct="1">
              <a:defRPr/>
            </a:pP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3ـ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dirty="0"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فإذا ذهب الخوف سلقوكم بألسنةٍ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حدادٍ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 dirty="0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eaLnBrk="1" hangingPunct="1">
              <a:defRPr/>
            </a:pP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4ـ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dirty="0"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ومن يُسلم وجههُ إلى الله وهو محسنٌ فقد استمسك بالعروة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الوثقى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 </a:t>
            </a:r>
            <a:endParaRPr lang="ar-SA" altLang="ar-SA" sz="3200" b="1" dirty="0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eaLnBrk="1" hangingPunct="1">
              <a:defRPr/>
            </a:pP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5ـ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فيهما عينان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نضاختان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 dirty="0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eaLnBrk="1" hangingPunct="1">
              <a:defRPr/>
            </a:pP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6ـ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أنت مولانا فانصرنا على القوم </a:t>
            </a: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الكافرين </a:t>
            </a:r>
            <a:r>
              <a:rPr lang="en-US" alt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 dirty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eaLnBrk="1" hangingPunct="1">
              <a:defRPr/>
            </a:pP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هل الأسماء الملونة في الأمثلة السابقة تدل على صفة في اسم قبلها أم بعدها ؟</a:t>
            </a:r>
          </a:p>
          <a:p>
            <a:pPr eaLnBrk="1" hangingPunct="1">
              <a:defRPr/>
            </a:pPr>
            <a:r>
              <a:rPr lang="ar-SA" altLang="ar-SA" sz="32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تدل على صفة في اسم قبلها .</a:t>
            </a:r>
          </a:p>
          <a:p>
            <a:pPr eaLnBrk="1" hangingPunct="1">
              <a:defRPr/>
            </a:pPr>
            <a:r>
              <a:rPr lang="ar-SA" altLang="ar-SA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ماذا تسمى الكلمات التي تدل على صفة في الأسماء التي قبلها ؟</a:t>
            </a:r>
          </a:p>
          <a:p>
            <a:pPr eaLnBrk="1" hangingPunct="1">
              <a:defRPr/>
            </a:pPr>
            <a:r>
              <a:rPr lang="ar-SA" altLang="ar-SA" sz="32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النعت الحقيقي . </a:t>
            </a:r>
            <a:endParaRPr lang="en-US" altLang="ar-SA" sz="3200" b="1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8C1EB00-672B-F33D-DAF2-FDFC355E9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15889"/>
            <a:ext cx="8229600" cy="49053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altLang="ar-SA" sz="3400">
                <a:solidFill>
                  <a:schemeClr val="folHlink"/>
                </a:solidFill>
                <a:cs typeface="PT Bold Heading" panose="02010400000000000000" pitchFamily="2" charset="-78"/>
              </a:rPr>
              <a:t>أمثلة النعت الحقيقي</a:t>
            </a:r>
            <a:endParaRPr lang="en-US" altLang="ar-SA" sz="3400">
              <a:solidFill>
                <a:schemeClr val="folHlink"/>
              </a:solidFill>
              <a:cs typeface="PT Bold Heading" panose="02010400000000000000" pitchFamily="2" charset="-78"/>
            </a:endParaRP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61DBDD1-0722-AE22-9B6D-8ADDDD30A3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400050" y="692150"/>
            <a:ext cx="12287250" cy="6165850"/>
          </a:xfrm>
        </p:spPr>
        <p:txBody>
          <a:bodyPr>
            <a:normAutofit/>
          </a:bodyPr>
          <a:lstStyle/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21ـ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الحج أشهرٌ </a:t>
            </a:r>
            <a:r>
              <a:rPr lang="ar-SA" altLang="ar-SA" sz="32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معلوماتٌ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</a:p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ـ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فتيمموا صعيدًا </a:t>
            </a:r>
            <a:r>
              <a:rPr lang="ar-SA" altLang="ar-SA" sz="32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طيبًا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3ـ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فإذا ذهب الخوف سلقوكم بألسنةٍ </a:t>
            </a:r>
            <a:r>
              <a:rPr lang="ar-SA" altLang="ar-SA" sz="32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حدادٍ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4ـ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ومن يُسلم وجههُ إلى الله وهو محسنٌ فقد استمسك بالعروة </a:t>
            </a:r>
            <a:r>
              <a:rPr lang="ar-SA" altLang="ar-SA" sz="32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الوثقى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 </a:t>
            </a:r>
            <a:endParaRPr lang="ar-SA" altLang="ar-SA" sz="3200" b="1"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5ـ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قال تعالى :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)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فيهما عينان </a:t>
            </a:r>
            <a:r>
              <a:rPr lang="ar-SA" altLang="ar-SA" sz="32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نضاختان </a:t>
            </a:r>
            <a:r>
              <a:rPr lang="en-US" altLang="ar-S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MCS Diwany2 S_U normal." pitchFamily="2" charset="0"/>
                <a:cs typeface="MCS Diwany2 S_U normal." pitchFamily="2" charset="0"/>
              </a:rPr>
              <a:t>(</a:t>
            </a:r>
            <a:endParaRPr lang="ar-SA" altLang="ar-SA" sz="3200" b="1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  <a:p>
            <a:pPr marL="609600" indent="-609600">
              <a:defRPr/>
            </a:pP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 </a:t>
            </a:r>
            <a:r>
              <a:rPr lang="ar-SA" altLang="ar-SA" sz="3200" b="1">
                <a:effectLst>
                  <a:outerShdw blurRad="38100" dist="38100" dir="2700000" algn="tl">
                    <a:srgbClr val="000000"/>
                  </a:outerShdw>
                </a:effectLst>
                <a:cs typeface="PT Bold Heading" panose="02010400000000000000" pitchFamily="2" charset="-78"/>
              </a:rPr>
              <a:t>يتبع النعت الحقيقي منعوته في أربعة أشياء :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ar-SA" altLang="ar-SA" sz="32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حالات الإعراب : ( الرفع والنصب والجر) . 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ar-SA" altLang="ar-SA" sz="32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التعريف والتنكير .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ar-SA" altLang="ar-SA" sz="32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الإفراد والتثنية والجمع .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ar-SA" altLang="ar-SA" sz="32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raditional Arabic" panose="02020603050405020304" pitchFamily="18" charset="-78"/>
              </a:rPr>
              <a:t>واحد من التذكير والتأنيث .</a:t>
            </a:r>
            <a:endParaRPr lang="en-US" altLang="ar-SA" sz="3200" b="1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98D0AD-4DBD-007F-67CA-56BBBAF9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FDF06DA-DFEB-7F82-4F71-5894CCFB2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OM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F0999C2-9771-B295-AF18-0769E8F4E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61950"/>
            <a:ext cx="11925299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8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9A98A5B-C86C-0B50-8467-C5551CED8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7980" y="643467"/>
            <a:ext cx="11203361" cy="592604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804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6948B099-5EC3-360E-9412-09BF93B254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198" y="643467"/>
            <a:ext cx="11538722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96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A51683F-9E11-0CEB-E72C-3622864A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75A5DCC1-A458-ADA8-F834-1C8ABC6E4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929" y="365124"/>
            <a:ext cx="10704872" cy="6020927"/>
          </a:xfrm>
        </p:spPr>
      </p:pic>
    </p:spTree>
    <p:extLst>
      <p:ext uri="{BB962C8B-B14F-4D97-AF65-F5344CB8AC3E}">
        <p14:creationId xmlns:p14="http://schemas.microsoft.com/office/powerpoint/2010/main" val="579472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A352D4FB-BC50-2C23-3F65-8F80BB4F4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206" y="103240"/>
            <a:ext cx="11547988" cy="611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9295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