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9"/>
  </p:notesMasterIdLst>
  <p:sldIdLst>
    <p:sldId id="256" r:id="rId2"/>
    <p:sldId id="257" r:id="rId3"/>
    <p:sldId id="261" r:id="rId4"/>
    <p:sldId id="259" r:id="rId5"/>
    <p:sldId id="260" r:id="rId6"/>
    <p:sldId id="277" r:id="rId7"/>
    <p:sldId id="258" r:id="rId8"/>
    <p:sldId id="271" r:id="rId9"/>
    <p:sldId id="262" r:id="rId10"/>
    <p:sldId id="264" r:id="rId11"/>
    <p:sldId id="265" r:id="rId12"/>
    <p:sldId id="279" r:id="rId13"/>
    <p:sldId id="281" r:id="rId14"/>
    <p:sldId id="268" r:id="rId15"/>
    <p:sldId id="270" r:id="rId16"/>
    <p:sldId id="283" r:id="rId17"/>
    <p:sldId id="276" r:id="rId18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35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gs" Target="tags/tag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83AE97F-9689-4AB9-9F22-41171430F09D}" type="datetimeFigureOut">
              <a:rPr lang="ar-OM" smtClean="0"/>
              <a:t>03/09/1443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5636627-7266-4A1C-B7B8-30F777DF19D3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884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6627-7266-4A1C-B7B8-30F777DF19D3}" type="slidenum">
              <a:rPr lang="ar-OM" smtClean="0"/>
              <a:t>5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85972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6627-7266-4A1C-B7B8-30F777DF19D3}" type="slidenum">
              <a:rPr lang="ar-OM" smtClean="0"/>
              <a:t>6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01037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6627-7266-4A1C-B7B8-30F777DF19D3}" type="slidenum">
              <a:rPr lang="ar-OM" smtClean="0"/>
              <a:t>10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85538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6627-7266-4A1C-B7B8-30F777DF19D3}" type="slidenum">
              <a:rPr lang="ar-OM" smtClean="0"/>
              <a:t>12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95800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6627-7266-4A1C-B7B8-30F777DF19D3}" type="slidenum">
              <a:rPr lang="ar-OM" smtClean="0"/>
              <a:t>14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7988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3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48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5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01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9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5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40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99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4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1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3364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20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45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62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69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60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52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D4F878A-26FC-4FF2-B1F0-4F2D1B522DC6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7E4A559-C91E-4AA6-886C-B3C4967A6F2A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D543C8B-CE0F-4727-B024-09035962794F}"/>
              </a:ext>
            </a:extLst>
          </p:cNvPr>
          <p:cNvSpPr txBox="1"/>
          <p:nvPr userDrawn="1"/>
        </p:nvSpPr>
        <p:spPr>
          <a:xfrm>
            <a:off x="6112042" y="6537119"/>
            <a:ext cx="3031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Designed  By Ms.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Hadir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Sayed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04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8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7.sv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pn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صورة تحتوي على ضبابي&#10;&#10;تم إنشاء الوصف تلقائياً">
            <a:extLst>
              <a:ext uri="{FF2B5EF4-FFF2-40B4-BE49-F238E27FC236}">
                <a16:creationId xmlns:a16="http://schemas.microsoft.com/office/drawing/2014/main" id="{F868CDD7-2D8F-4E0D-9B2D-E64334F3D8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0" r="9339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97814" y="1066800"/>
            <a:ext cx="7543800" cy="357477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(</a:t>
            </a:r>
            <a:r>
              <a:rPr lang="ar-OM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4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-</a:t>
            </a:r>
            <a:r>
              <a:rPr lang="ar-OM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11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b="1" dirty="0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ا</a:t>
            </a:r>
            <a:r>
              <a:rPr lang="en-US" sz="6400" b="1" dirty="0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لرسم البياني للخط المستقيم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n w="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للصف الثامن</a:t>
            </a:r>
          </a:p>
        </p:txBody>
      </p:sp>
    </p:spTree>
    <p:extLst>
      <p:ext uri="{BB962C8B-B14F-4D97-AF65-F5344CB8AC3E}">
        <p14:creationId xmlns:p14="http://schemas.microsoft.com/office/powerpoint/2010/main" val="380963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127717" y="342900"/>
            <a:ext cx="5562600" cy="61722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OM" sz="2800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B7E82D7-563E-4AB4-8ACB-84BFE84615C7}"/>
              </a:ext>
            </a:extLst>
          </p:cNvPr>
          <p:cNvSpPr txBox="1"/>
          <p:nvPr/>
        </p:nvSpPr>
        <p:spPr>
          <a:xfrm>
            <a:off x="3429000" y="990600"/>
            <a:ext cx="47244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5400" dirty="0">
                <a:solidFill>
                  <a:srgbClr val="FF0000"/>
                </a:solidFill>
              </a:rPr>
              <a:t>الأهداف : </a:t>
            </a:r>
          </a:p>
          <a:p>
            <a:pPr algn="r"/>
            <a:r>
              <a:rPr lang="ar-OM" sz="2800" dirty="0"/>
              <a:t>يستخدم الطرق الجبرية لحل المشكلات التي تتضمن التناسب الطردي ويربط الحلول بالرسوم البيانية.</a:t>
            </a:r>
          </a:p>
          <a:p>
            <a:pPr algn="r"/>
            <a:endParaRPr lang="ar-OM" sz="2800" dirty="0"/>
          </a:p>
          <a:p>
            <a:pPr algn="r"/>
            <a:r>
              <a:rPr lang="ar-OM" sz="2800" dirty="0"/>
              <a:t>يتعامل مع الأعداد ،والعبارات الجبرية والمعادلات ويطبق الخوارزميات</a:t>
            </a:r>
            <a:endParaRPr lang="en-AE" sz="2800" dirty="0"/>
          </a:p>
        </p:txBody>
      </p:sp>
    </p:spTree>
    <p:extLst>
      <p:ext uri="{BB962C8B-B14F-4D97-AF65-F5344CB8AC3E}">
        <p14:creationId xmlns:p14="http://schemas.microsoft.com/office/powerpoint/2010/main" val="93223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0" y="304800"/>
            <a:ext cx="5562600" cy="55626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BB66AA9D-F8D6-44B6-9B2E-D0D35BD08BFD}"/>
              </a:ext>
            </a:extLst>
          </p:cNvPr>
          <p:cNvSpPr txBox="1"/>
          <p:nvPr/>
        </p:nvSpPr>
        <p:spPr>
          <a:xfrm>
            <a:off x="3429000" y="1324740"/>
            <a:ext cx="457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4800" dirty="0">
                <a:solidFill>
                  <a:srgbClr val="FF0000"/>
                </a:solidFill>
              </a:rPr>
              <a:t>أستطيع أن:</a:t>
            </a:r>
          </a:p>
          <a:p>
            <a:pPr algn="r"/>
            <a:r>
              <a:rPr lang="ar-OM" sz="3200" dirty="0">
                <a:solidFill>
                  <a:schemeClr val="accent1"/>
                </a:solidFill>
              </a:rPr>
              <a:t>أستطيع أن أجد ميل الرسم البياني ذي الخطوط المستقيمة .</a:t>
            </a:r>
          </a:p>
          <a:p>
            <a:pPr algn="r"/>
            <a:endParaRPr lang="ar-OM" sz="3200" dirty="0">
              <a:solidFill>
                <a:schemeClr val="accent1"/>
              </a:solidFill>
            </a:endParaRPr>
          </a:p>
          <a:p>
            <a:pPr algn="r"/>
            <a:r>
              <a:rPr lang="ar-OM" sz="2800" dirty="0">
                <a:solidFill>
                  <a:schemeClr val="accent3">
                    <a:lumMod val="50000"/>
                  </a:schemeClr>
                </a:solidFill>
              </a:rPr>
              <a:t>أستطيع أن أجد أزواج الاحداثيات وأحدد موضعها لأرسم رسما بيانيا ذي خطوط مستقيمة لمعادلة ما ،بما في ذلك معادلات مثل : س + 2ص=8.</a:t>
            </a:r>
            <a:endParaRPr lang="en-AE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14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خطط انسيابي: معالجة معرّفة مسبقاً 6">
            <a:extLst>
              <a:ext uri="{FF2B5EF4-FFF2-40B4-BE49-F238E27FC236}">
                <a16:creationId xmlns:a16="http://schemas.microsoft.com/office/drawing/2014/main" id="{CA328AFE-5B72-4A8A-8585-C4E3C38D1CC4}"/>
              </a:ext>
            </a:extLst>
          </p:cNvPr>
          <p:cNvSpPr/>
          <p:nvPr/>
        </p:nvSpPr>
        <p:spPr>
          <a:xfrm>
            <a:off x="609600" y="1352728"/>
            <a:ext cx="8153400" cy="4667071"/>
          </a:xfrm>
          <a:prstGeom prst="flowChartPredefined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57DBE2E-272D-4525-8BCD-CA9E7C70D141}"/>
              </a:ext>
            </a:extLst>
          </p:cNvPr>
          <p:cNvSpPr txBox="1"/>
          <p:nvPr/>
        </p:nvSpPr>
        <p:spPr>
          <a:xfrm>
            <a:off x="5160822" y="113942"/>
            <a:ext cx="1946555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التعلم القبلي </a:t>
            </a:r>
            <a:endParaRPr lang="en-A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ABE1CF2-C968-44B6-AC85-1D4E1EA3500B}"/>
              </a:ext>
            </a:extLst>
          </p:cNvPr>
          <p:cNvSpPr txBox="1"/>
          <p:nvPr/>
        </p:nvSpPr>
        <p:spPr>
          <a:xfrm>
            <a:off x="4038600" y="1654514"/>
            <a:ext cx="37535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3600" dirty="0"/>
              <a:t>أوجد ميل المستقيمات التي معادلاتها :</a:t>
            </a:r>
          </a:p>
          <a:p>
            <a:pPr algn="r"/>
            <a:endParaRPr lang="en-GB" sz="3600" dirty="0"/>
          </a:p>
          <a:p>
            <a:pPr algn="r"/>
            <a:r>
              <a:rPr lang="ar-OM" sz="3600" dirty="0"/>
              <a:t>   (أ) ص= 2س + 5</a:t>
            </a:r>
          </a:p>
          <a:p>
            <a:pPr algn="r"/>
            <a:endParaRPr lang="en-GB" sz="3600" dirty="0"/>
          </a:p>
          <a:p>
            <a:pPr algn="r"/>
            <a:r>
              <a:rPr lang="ar-OM" sz="3600" dirty="0"/>
              <a:t>  (ب) ص= -2س -5  </a:t>
            </a:r>
            <a:endParaRPr lang="en-AE" sz="3600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97C33BF-573D-4A5F-ADA5-E15907EE2F84}"/>
              </a:ext>
            </a:extLst>
          </p:cNvPr>
          <p:cNvSpPr txBox="1"/>
          <p:nvPr/>
        </p:nvSpPr>
        <p:spPr>
          <a:xfrm>
            <a:off x="1583063" y="3230008"/>
            <a:ext cx="170431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600" dirty="0">
                <a:ln w="0"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الميل = 2</a:t>
            </a:r>
          </a:p>
        </p:txBody>
      </p:sp>
      <p:sp>
        <p:nvSpPr>
          <p:cNvPr id="5" name="سهم: لليسار 4">
            <a:extLst>
              <a:ext uri="{FF2B5EF4-FFF2-40B4-BE49-F238E27FC236}">
                <a16:creationId xmlns:a16="http://schemas.microsoft.com/office/drawing/2014/main" id="{BE851F4A-C48E-45D1-8901-6EF24B0835B0}"/>
              </a:ext>
            </a:extLst>
          </p:cNvPr>
          <p:cNvSpPr/>
          <p:nvPr/>
        </p:nvSpPr>
        <p:spPr>
          <a:xfrm>
            <a:off x="3369733" y="3421224"/>
            <a:ext cx="1007533" cy="381000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سهم: لليسار 8">
            <a:extLst>
              <a:ext uri="{FF2B5EF4-FFF2-40B4-BE49-F238E27FC236}">
                <a16:creationId xmlns:a16="http://schemas.microsoft.com/office/drawing/2014/main" id="{4C4767B3-6591-4E38-BCD0-88F0BDA16FC9}"/>
              </a:ext>
            </a:extLst>
          </p:cNvPr>
          <p:cNvSpPr/>
          <p:nvPr/>
        </p:nvSpPr>
        <p:spPr>
          <a:xfrm>
            <a:off x="3392156" y="4500736"/>
            <a:ext cx="985110" cy="381000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80F64F-6DDB-4C88-B5BB-B74591797223}"/>
              </a:ext>
            </a:extLst>
          </p:cNvPr>
          <p:cNvSpPr txBox="1"/>
          <p:nvPr/>
        </p:nvSpPr>
        <p:spPr>
          <a:xfrm>
            <a:off x="1583063" y="4370189"/>
            <a:ext cx="185820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600" dirty="0">
                <a:ln w="0">
                  <a:solidFill>
                    <a:schemeClr val="tx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الميل = -2</a:t>
            </a:r>
          </a:p>
        </p:txBody>
      </p:sp>
    </p:spTree>
    <p:extLst>
      <p:ext uri="{BB962C8B-B14F-4D97-AF65-F5344CB8AC3E}">
        <p14:creationId xmlns:p14="http://schemas.microsoft.com/office/powerpoint/2010/main" val="142292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832" y="242985"/>
            <a:ext cx="3127210" cy="1337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6463823" y="438493"/>
            <a:ext cx="1873228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5400" dirty="0"/>
              <a:t>التمهيد:</a:t>
            </a:r>
            <a:endParaRPr lang="en-US" sz="5400" dirty="0"/>
          </a:p>
        </p:txBody>
      </p:sp>
      <p:sp>
        <p:nvSpPr>
          <p:cNvPr id="9" name="Rounded Rectangle 8"/>
          <p:cNvSpPr/>
          <p:nvPr/>
        </p:nvSpPr>
        <p:spPr>
          <a:xfrm>
            <a:off x="2415238" y="2849487"/>
            <a:ext cx="2876825" cy="35387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374795" y="2908960"/>
            <a:ext cx="3186837" cy="353873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382273" y="2980091"/>
            <a:ext cx="1888217" cy="1828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FDBF99C-FB9F-407A-A85F-406270686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155" y="1124293"/>
            <a:ext cx="6934777" cy="1474437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9F5107A-6C46-4DA7-AB01-8C0190379893}"/>
              </a:ext>
            </a:extLst>
          </p:cNvPr>
          <p:cNvSpPr txBox="1"/>
          <p:nvPr/>
        </p:nvSpPr>
        <p:spPr>
          <a:xfrm>
            <a:off x="5491866" y="4437954"/>
            <a:ext cx="27885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3200" b="1" i="0" u="none" strike="noStrike" baseline="0" dirty="0">
                <a:latin typeface="Lotus-Light"/>
              </a:rPr>
              <a:t>ص = م س + جـ</a:t>
            </a:r>
            <a:endParaRPr lang="en-GB" sz="3200" b="1" i="0" u="none" strike="noStrike" baseline="0" dirty="0">
              <a:latin typeface="Lotus-Light"/>
            </a:endParaRPr>
          </a:p>
          <a:p>
            <a:pPr algn="ctr"/>
            <a:endParaRPr lang="ar-OM" sz="3200" b="1" i="0" u="none" strike="noStrike" baseline="0" dirty="0">
              <a:latin typeface="Lotus-Light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9C1CDFC-36BC-4714-8ADF-8D79CB3C1D30}"/>
              </a:ext>
            </a:extLst>
          </p:cNvPr>
          <p:cNvSpPr txBox="1"/>
          <p:nvPr/>
        </p:nvSpPr>
        <p:spPr>
          <a:xfrm>
            <a:off x="2650515" y="5318396"/>
            <a:ext cx="240627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</a:rPr>
              <a:t>ص = 2س – 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93EF103-50DD-4A9E-9E6E-78F64DF24DDB}"/>
              </a:ext>
            </a:extLst>
          </p:cNvPr>
          <p:cNvSpPr txBox="1"/>
          <p:nvPr/>
        </p:nvSpPr>
        <p:spPr>
          <a:xfrm>
            <a:off x="2754167" y="4460662"/>
            <a:ext cx="21485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800" b="1" dirty="0"/>
              <a:t>2س – 5 = ص</a:t>
            </a:r>
            <a:endParaRPr lang="en-US" sz="2800" b="1" dirty="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A978676-6286-4E3E-A0E9-2A0D4E4A812B}"/>
              </a:ext>
            </a:extLst>
          </p:cNvPr>
          <p:cNvSpPr txBox="1"/>
          <p:nvPr/>
        </p:nvSpPr>
        <p:spPr>
          <a:xfrm>
            <a:off x="2686547" y="3310540"/>
            <a:ext cx="2148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800" b="1" dirty="0"/>
              <a:t>2س – ص = 5</a:t>
            </a:r>
            <a:endParaRPr lang="en-US" sz="2800" b="1" dirty="0"/>
          </a:p>
        </p:txBody>
      </p:sp>
      <p:sp>
        <p:nvSpPr>
          <p:cNvPr id="21" name="سهم: منحني لليمين 20">
            <a:extLst>
              <a:ext uri="{FF2B5EF4-FFF2-40B4-BE49-F238E27FC236}">
                <a16:creationId xmlns:a16="http://schemas.microsoft.com/office/drawing/2014/main" id="{C5521516-52DC-4FDD-95BA-E385F8805836}"/>
              </a:ext>
            </a:extLst>
          </p:cNvPr>
          <p:cNvSpPr/>
          <p:nvPr/>
        </p:nvSpPr>
        <p:spPr>
          <a:xfrm rot="16200000">
            <a:off x="3172756" y="3528788"/>
            <a:ext cx="403507" cy="944838"/>
          </a:xfrm>
          <a:prstGeom prst="curvedRightArrow">
            <a:avLst>
              <a:gd name="adj1" fmla="val 25000"/>
              <a:gd name="adj2" fmla="val 58883"/>
              <a:gd name="adj3" fmla="val 399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>
              <a:solidFill>
                <a:schemeClr val="tx1"/>
              </a:solidFill>
            </a:endParaRPr>
          </a:p>
        </p:txBody>
      </p:sp>
      <p:pic>
        <p:nvPicPr>
          <p:cNvPr id="24" name="صورة 23">
            <a:extLst>
              <a:ext uri="{FF2B5EF4-FFF2-40B4-BE49-F238E27FC236}">
                <a16:creationId xmlns:a16="http://schemas.microsoft.com/office/drawing/2014/main" id="{EC09D995-93CC-4DDF-BC6A-F01BC5CA3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987" y="2976744"/>
            <a:ext cx="944839" cy="364052"/>
          </a:xfrm>
          <a:prstGeom prst="rect">
            <a:avLst/>
          </a:prstGeom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18AC90A-9632-4544-88B8-2F6968EEB6B7}"/>
              </a:ext>
            </a:extLst>
          </p:cNvPr>
          <p:cNvSpPr txBox="1"/>
          <p:nvPr/>
        </p:nvSpPr>
        <p:spPr>
          <a:xfrm>
            <a:off x="5333693" y="3913049"/>
            <a:ext cx="30764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</a:rPr>
              <a:t>نضع المعادلة على الصورة: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B8CF0EBA-886E-4CC4-9B93-5FC1C3E0B87D}"/>
              </a:ext>
            </a:extLst>
          </p:cNvPr>
          <p:cNvSpPr txBox="1"/>
          <p:nvPr/>
        </p:nvSpPr>
        <p:spPr>
          <a:xfrm>
            <a:off x="1019737" y="3048000"/>
            <a:ext cx="6815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/>
              <a:t>(</a:t>
            </a:r>
            <a:r>
              <a:rPr lang="ar-OM" sz="2800" b="1" dirty="0"/>
              <a:t>ب</a:t>
            </a:r>
            <a:r>
              <a:rPr lang="ar-OM" sz="2800" dirty="0"/>
              <a:t>)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C64FCFD-BCB0-4A22-9014-151EAE4A33CB}"/>
              </a:ext>
            </a:extLst>
          </p:cNvPr>
          <p:cNvSpPr txBox="1"/>
          <p:nvPr/>
        </p:nvSpPr>
        <p:spPr>
          <a:xfrm>
            <a:off x="6729414" y="3069922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/>
              <a:t>(</a:t>
            </a:r>
            <a:r>
              <a:rPr lang="ar-OM" sz="3200" b="1" dirty="0"/>
              <a:t>أ</a:t>
            </a:r>
            <a:r>
              <a:rPr lang="ar-OM" sz="3200" dirty="0"/>
              <a:t>)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F873F3D7-A8A7-4D21-8EA4-4B16DD07677F}"/>
              </a:ext>
            </a:extLst>
          </p:cNvPr>
          <p:cNvSpPr txBox="1"/>
          <p:nvPr/>
        </p:nvSpPr>
        <p:spPr>
          <a:xfrm>
            <a:off x="977644" y="5431148"/>
            <a:ext cx="1285867" cy="46166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تابع</a:t>
            </a:r>
            <a:r>
              <a:rPr lang="ar-OM" sz="2400" b="1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ar-OM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للرسم</a:t>
            </a:r>
            <a:endParaRPr lang="en-GB" sz="2400" b="1" spc="50" dirty="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0" name="سهم: لليسار 29">
            <a:extLst>
              <a:ext uri="{FF2B5EF4-FFF2-40B4-BE49-F238E27FC236}">
                <a16:creationId xmlns:a16="http://schemas.microsoft.com/office/drawing/2014/main" id="{5E98AE75-2FA3-40F4-8ED3-84B66909B65E}"/>
              </a:ext>
            </a:extLst>
          </p:cNvPr>
          <p:cNvSpPr/>
          <p:nvPr/>
        </p:nvSpPr>
        <p:spPr>
          <a:xfrm>
            <a:off x="193158" y="5457584"/>
            <a:ext cx="707133" cy="391454"/>
          </a:xfrm>
          <a:prstGeom prst="leftArrow">
            <a:avLst>
              <a:gd name="adj1" fmla="val 47591"/>
              <a:gd name="adj2" fmla="val 59633"/>
            </a:avLst>
          </a:prstGeom>
          <a:solidFill>
            <a:schemeClr val="tx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7C98FDC3-1E6D-4E10-8C31-E2F466A1D6FE}"/>
              </a:ext>
            </a:extLst>
          </p:cNvPr>
          <p:cNvSpPr txBox="1"/>
          <p:nvPr/>
        </p:nvSpPr>
        <p:spPr>
          <a:xfrm>
            <a:off x="546724" y="3914734"/>
            <a:ext cx="14997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الميل = 2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D87CE67A-E9DA-4657-AFF5-36BF8C3A6618}"/>
              </a:ext>
            </a:extLst>
          </p:cNvPr>
          <p:cNvSpPr txBox="1"/>
          <p:nvPr/>
        </p:nvSpPr>
        <p:spPr>
          <a:xfrm>
            <a:off x="5376176" y="5301152"/>
            <a:ext cx="3076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000" b="1" i="0" u="none" strike="noStrike" baseline="0" dirty="0">
                <a:solidFill>
                  <a:srgbClr val="0070C0"/>
                </a:solidFill>
                <a:latin typeface="Lotus-Light"/>
              </a:rPr>
              <a:t>وهي معادلة الخط المستقيم</a:t>
            </a:r>
            <a:endParaRPr lang="ar-OM" sz="2000" b="1" dirty="0">
              <a:solidFill>
                <a:srgbClr val="0070C0"/>
              </a:solidFill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A3D14988-9EB1-47E5-84E6-4A0E2BE6434B}"/>
              </a:ext>
            </a:extLst>
          </p:cNvPr>
          <p:cNvSpPr txBox="1"/>
          <p:nvPr/>
        </p:nvSpPr>
        <p:spPr>
          <a:xfrm>
            <a:off x="3094018" y="4949064"/>
            <a:ext cx="164981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00B050"/>
                </a:solidFill>
              </a:rPr>
              <a:t>نعيد ترتيب المعادلة:</a:t>
            </a:r>
          </a:p>
        </p:txBody>
      </p:sp>
    </p:spTree>
    <p:extLst>
      <p:ext uri="{BB962C8B-B14F-4D97-AF65-F5344CB8AC3E}">
        <p14:creationId xmlns:p14="http://schemas.microsoft.com/office/powerpoint/2010/main" val="183498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7" grpId="0"/>
      <p:bldP spid="20" grpId="0"/>
      <p:bldP spid="21" grpId="0" animBg="1"/>
      <p:bldP spid="26" grpId="0"/>
      <p:bldP spid="29" grpId="0" animBg="1"/>
      <p:bldP spid="30" grpId="0" animBg="1"/>
      <p:bldP spid="33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A001E1E7-EC88-4D06-B124-C4A8B246B075}"/>
              </a:ext>
            </a:extLst>
          </p:cNvPr>
          <p:cNvGrpSpPr/>
          <p:nvPr/>
        </p:nvGrpSpPr>
        <p:grpSpPr>
          <a:xfrm>
            <a:off x="-17900" y="-217181"/>
            <a:ext cx="9144000" cy="7170698"/>
            <a:chOff x="0" y="30223"/>
            <a:chExt cx="9144000" cy="6797553"/>
          </a:xfrm>
        </p:grpSpPr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24AA2946-4741-4274-8E5C-10517E7DDAD9}"/>
                </a:ext>
              </a:extLst>
            </p:cNvPr>
            <p:cNvSpPr/>
            <p:nvPr/>
          </p:nvSpPr>
          <p:spPr>
            <a:xfrm>
              <a:off x="5758343" y="30223"/>
              <a:ext cx="3385657" cy="679755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  <p:sp>
          <p:nvSpPr>
            <p:cNvPr id="30" name="مستطيل 29">
              <a:extLst>
                <a:ext uri="{FF2B5EF4-FFF2-40B4-BE49-F238E27FC236}">
                  <a16:creationId xmlns:a16="http://schemas.microsoft.com/office/drawing/2014/main" id="{38B75F87-2743-4135-9A27-0264C007E510}"/>
                </a:ext>
              </a:extLst>
            </p:cNvPr>
            <p:cNvSpPr/>
            <p:nvPr/>
          </p:nvSpPr>
          <p:spPr>
            <a:xfrm>
              <a:off x="0" y="5808305"/>
              <a:ext cx="5769751" cy="10194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ADF7590A-AB7C-4340-A82D-5E94666F3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" y="30223"/>
            <a:ext cx="5759275" cy="5827023"/>
          </a:xfrm>
          <a:prstGeom prst="rect">
            <a:avLst/>
          </a:prstGeom>
        </p:spPr>
      </p:pic>
      <p:graphicFrame>
        <p:nvGraphicFramePr>
          <p:cNvPr id="6" name="جدول 7">
            <a:extLst>
              <a:ext uri="{FF2B5EF4-FFF2-40B4-BE49-F238E27FC236}">
                <a16:creationId xmlns:a16="http://schemas.microsoft.com/office/drawing/2014/main" id="{EBD86414-F77B-4A86-9B1A-CACE5969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88215"/>
              </p:ext>
            </p:extLst>
          </p:nvPr>
        </p:nvGraphicFramePr>
        <p:xfrm>
          <a:off x="5946796" y="2331848"/>
          <a:ext cx="2813597" cy="10363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12040">
                  <a:extLst>
                    <a:ext uri="{9D8B030D-6E8A-4147-A177-3AD203B41FA5}">
                      <a16:colId xmlns:a16="http://schemas.microsoft.com/office/drawing/2014/main" val="3096043062"/>
                    </a:ext>
                  </a:extLst>
                </a:gridCol>
                <a:gridCol w="710528">
                  <a:extLst>
                    <a:ext uri="{9D8B030D-6E8A-4147-A177-3AD203B41FA5}">
                      <a16:colId xmlns:a16="http://schemas.microsoft.com/office/drawing/2014/main" val="3041245613"/>
                    </a:ext>
                  </a:extLst>
                </a:gridCol>
                <a:gridCol w="646678">
                  <a:extLst>
                    <a:ext uri="{9D8B030D-6E8A-4147-A177-3AD203B41FA5}">
                      <a16:colId xmlns:a16="http://schemas.microsoft.com/office/drawing/2014/main" val="2788593824"/>
                    </a:ext>
                  </a:extLst>
                </a:gridCol>
                <a:gridCol w="744351">
                  <a:extLst>
                    <a:ext uri="{9D8B030D-6E8A-4147-A177-3AD203B41FA5}">
                      <a16:colId xmlns:a16="http://schemas.microsoft.com/office/drawing/2014/main" val="832367658"/>
                    </a:ext>
                  </a:extLst>
                </a:gridCol>
              </a:tblGrid>
              <a:tr h="510540">
                <a:tc>
                  <a:txBody>
                    <a:bodyPr/>
                    <a:lstStyle/>
                    <a:p>
                      <a:pPr algn="ctr" rtl="1"/>
                      <a:r>
                        <a:rPr lang="ar-OM" sz="2800" b="1" dirty="0">
                          <a:solidFill>
                            <a:schemeClr val="tx1"/>
                          </a:solidFill>
                        </a:rPr>
                        <a:t>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5337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rtl="1"/>
                      <a:r>
                        <a:rPr lang="ar-OM" sz="2800" b="1" dirty="0">
                          <a:solidFill>
                            <a:srgbClr val="0070C0"/>
                          </a:solidFill>
                        </a:rPr>
                        <a:t>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5598"/>
                  </a:ext>
                </a:extLst>
              </a:tr>
            </a:tbl>
          </a:graphicData>
        </a:graphic>
      </p:graphicFrame>
      <p:sp>
        <p:nvSpPr>
          <p:cNvPr id="8" name="مربع نص 7">
            <a:extLst>
              <a:ext uri="{FF2B5EF4-FFF2-40B4-BE49-F238E27FC236}">
                <a16:creationId xmlns:a16="http://schemas.microsoft.com/office/drawing/2014/main" id="{7BA61003-7739-4434-9DFC-BFF75891E504}"/>
              </a:ext>
            </a:extLst>
          </p:cNvPr>
          <p:cNvSpPr txBox="1"/>
          <p:nvPr/>
        </p:nvSpPr>
        <p:spPr>
          <a:xfrm>
            <a:off x="6856425" y="235985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/>
              <a:t>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4DD0356-F1B6-4D86-8300-2D3BD9B14CB3}"/>
              </a:ext>
            </a:extLst>
          </p:cNvPr>
          <p:cNvSpPr txBox="1"/>
          <p:nvPr/>
        </p:nvSpPr>
        <p:spPr>
          <a:xfrm>
            <a:off x="6149991" y="2350332"/>
            <a:ext cx="3352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/>
              <a:t>3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76F8D81-C663-48C2-B9CF-45C712278BD3}"/>
              </a:ext>
            </a:extLst>
          </p:cNvPr>
          <p:cNvSpPr txBox="1"/>
          <p:nvPr/>
        </p:nvSpPr>
        <p:spPr>
          <a:xfrm>
            <a:off x="6781564" y="2850243"/>
            <a:ext cx="5068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0070C0"/>
                </a:solidFill>
              </a:rPr>
              <a:t>-1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41EB127-6F88-4633-BF48-4CA7DBAFCCB0}"/>
              </a:ext>
            </a:extLst>
          </p:cNvPr>
          <p:cNvSpPr txBox="1"/>
          <p:nvPr/>
        </p:nvSpPr>
        <p:spPr>
          <a:xfrm>
            <a:off x="7485876" y="2346388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/>
              <a:t>1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961993A-61A1-4041-8199-83077D584A69}"/>
              </a:ext>
            </a:extLst>
          </p:cNvPr>
          <p:cNvSpPr txBox="1"/>
          <p:nvPr/>
        </p:nvSpPr>
        <p:spPr>
          <a:xfrm>
            <a:off x="7476887" y="2871277"/>
            <a:ext cx="5068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0070C0"/>
                </a:solidFill>
              </a:rPr>
              <a:t>-3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5202C7F-7745-4F3B-95B7-19EF51FC92B8}"/>
              </a:ext>
            </a:extLst>
          </p:cNvPr>
          <p:cNvSpPr txBox="1"/>
          <p:nvPr/>
        </p:nvSpPr>
        <p:spPr>
          <a:xfrm>
            <a:off x="6150472" y="285348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14309F5-3EB8-480D-BDF6-FF5336EDA52A}"/>
              </a:ext>
            </a:extLst>
          </p:cNvPr>
          <p:cNvSpPr txBox="1"/>
          <p:nvPr/>
        </p:nvSpPr>
        <p:spPr>
          <a:xfrm>
            <a:off x="5876481" y="671967"/>
            <a:ext cx="2954225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chemeClr val="tx1"/>
                </a:solidFill>
              </a:rPr>
              <a:t>نختار قيم ل س ونعوضها في المعادلة لإيجاد قيم ص من خلال الجدول الاتي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6A98375-44C4-4AE1-9DF6-B410F306D52A}"/>
              </a:ext>
            </a:extLst>
          </p:cNvPr>
          <p:cNvSpPr txBox="1"/>
          <p:nvPr/>
        </p:nvSpPr>
        <p:spPr>
          <a:xfrm>
            <a:off x="5503970" y="5640057"/>
            <a:ext cx="294183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b="1" dirty="0"/>
              <a:t>نحدد النقاط في المستوى الاحداثي</a:t>
            </a:r>
          </a:p>
          <a:p>
            <a:pPr algn="ctr"/>
            <a:r>
              <a:rPr lang="ar-OM" sz="2000" b="1" dirty="0"/>
              <a:t> ونرسم المستقيم</a:t>
            </a: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F4EED547-4FD6-4460-9C67-59541CBBB6CC}"/>
              </a:ext>
            </a:extLst>
          </p:cNvPr>
          <p:cNvSpPr/>
          <p:nvPr/>
        </p:nvSpPr>
        <p:spPr>
          <a:xfrm>
            <a:off x="3124200" y="4038600"/>
            <a:ext cx="152400" cy="1524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شكل بيضاوي 20">
            <a:extLst>
              <a:ext uri="{FF2B5EF4-FFF2-40B4-BE49-F238E27FC236}">
                <a16:creationId xmlns:a16="http://schemas.microsoft.com/office/drawing/2014/main" id="{B8135C21-B438-48BC-9142-7FED8FA638CD}"/>
              </a:ext>
            </a:extLst>
          </p:cNvPr>
          <p:cNvSpPr/>
          <p:nvPr/>
        </p:nvSpPr>
        <p:spPr>
          <a:xfrm>
            <a:off x="3849144" y="2541044"/>
            <a:ext cx="152400" cy="1524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644F999F-A81C-4B3A-9EE6-F30602FA49A3}"/>
              </a:ext>
            </a:extLst>
          </p:cNvPr>
          <p:cNvSpPr/>
          <p:nvPr/>
        </p:nvSpPr>
        <p:spPr>
          <a:xfrm>
            <a:off x="3489160" y="3302191"/>
            <a:ext cx="152400" cy="1524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BC1659D9-DE5D-40B0-A6F5-AC603668241F}"/>
              </a:ext>
            </a:extLst>
          </p:cNvPr>
          <p:cNvCxnSpPr>
            <a:cxnSpLocks/>
          </p:cNvCxnSpPr>
          <p:nvPr/>
        </p:nvCxnSpPr>
        <p:spPr>
          <a:xfrm flipH="1">
            <a:off x="2695880" y="1922653"/>
            <a:ext cx="1551664" cy="322792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AD079E9E-8FE5-4D37-971F-FC6EE9637652}"/>
              </a:ext>
            </a:extLst>
          </p:cNvPr>
          <p:cNvSpPr txBox="1"/>
          <p:nvPr/>
        </p:nvSpPr>
        <p:spPr>
          <a:xfrm>
            <a:off x="5926845" y="3557718"/>
            <a:ext cx="244396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</a:rPr>
              <a:t>ص = 2س - 5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0F4EEEF-12A8-425B-86E8-58B17BDAF85E}"/>
              </a:ext>
            </a:extLst>
          </p:cNvPr>
          <p:cNvSpPr txBox="1"/>
          <p:nvPr/>
        </p:nvSpPr>
        <p:spPr>
          <a:xfrm>
            <a:off x="6061136" y="4261348"/>
            <a:ext cx="239401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/>
              <a:t>ص = 2× </a:t>
            </a:r>
            <a:r>
              <a:rPr lang="ar-OM" sz="2400" b="1" dirty="0">
                <a:highlight>
                  <a:srgbClr val="FFFF00"/>
                </a:highlight>
              </a:rPr>
              <a:t>1</a:t>
            </a:r>
            <a:r>
              <a:rPr lang="ar-OM" sz="2400" b="1" dirty="0"/>
              <a:t> – 5 =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BC06D7CC-7206-41E5-A211-B64453F69BE4}"/>
              </a:ext>
            </a:extLst>
          </p:cNvPr>
          <p:cNvSpPr txBox="1"/>
          <p:nvPr/>
        </p:nvSpPr>
        <p:spPr>
          <a:xfrm>
            <a:off x="6143921" y="4721938"/>
            <a:ext cx="22268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ص = 2×</a:t>
            </a:r>
            <a:r>
              <a:rPr lang="ar-OM" sz="2400" b="1" dirty="0">
                <a:highlight>
                  <a:srgbClr val="FFFF00"/>
                </a:highlight>
              </a:rPr>
              <a:t>2</a:t>
            </a:r>
            <a:r>
              <a:rPr lang="ar-OM" sz="2400" b="1" dirty="0"/>
              <a:t> – 5 = 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28C1FA62-B0BA-4B95-83A7-977C5DFDE330}"/>
              </a:ext>
            </a:extLst>
          </p:cNvPr>
          <p:cNvSpPr txBox="1"/>
          <p:nvPr/>
        </p:nvSpPr>
        <p:spPr>
          <a:xfrm>
            <a:off x="6157925" y="5139845"/>
            <a:ext cx="22268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ص = 2×</a:t>
            </a:r>
            <a:r>
              <a:rPr lang="ar-OM" sz="2400" b="1" dirty="0">
                <a:highlight>
                  <a:srgbClr val="FFFF00"/>
                </a:highlight>
              </a:rPr>
              <a:t>3</a:t>
            </a:r>
            <a:r>
              <a:rPr lang="ar-OM" sz="2400" b="1" dirty="0"/>
              <a:t> – 5  =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C9F3EE62-5614-4B65-BF45-64357FAA2F1C}"/>
              </a:ext>
            </a:extLst>
          </p:cNvPr>
          <p:cNvSpPr txBox="1"/>
          <p:nvPr/>
        </p:nvSpPr>
        <p:spPr>
          <a:xfrm>
            <a:off x="5723076" y="4251738"/>
            <a:ext cx="4815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-3</a:t>
            </a:r>
            <a:endParaRPr lang="ar-OM" sz="2400" dirty="0">
              <a:solidFill>
                <a:srgbClr val="0070C0"/>
              </a:solidFill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54D4CD6-3744-4857-92E3-58E1433D0C65}"/>
              </a:ext>
            </a:extLst>
          </p:cNvPr>
          <p:cNvSpPr txBox="1"/>
          <p:nvPr/>
        </p:nvSpPr>
        <p:spPr>
          <a:xfrm>
            <a:off x="5702925" y="4674502"/>
            <a:ext cx="4815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-1</a:t>
            </a:r>
            <a:endParaRPr lang="ar-OM" sz="2400" dirty="0">
              <a:solidFill>
                <a:srgbClr val="0070C0"/>
              </a:solidFill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8C3B81B6-89C6-4CF5-89CB-3162B6466BF9}"/>
              </a:ext>
            </a:extLst>
          </p:cNvPr>
          <p:cNvSpPr txBox="1"/>
          <p:nvPr/>
        </p:nvSpPr>
        <p:spPr>
          <a:xfrm>
            <a:off x="5783694" y="5144702"/>
            <a:ext cx="4815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1</a:t>
            </a:r>
            <a:endParaRPr lang="ar-OM" sz="2400" dirty="0">
              <a:solidFill>
                <a:srgbClr val="0070C0"/>
              </a:solidFill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19399A0-CD01-4FAC-9C0C-25E4C87D1BEF}"/>
              </a:ext>
            </a:extLst>
          </p:cNvPr>
          <p:cNvSpPr txBox="1"/>
          <p:nvPr/>
        </p:nvSpPr>
        <p:spPr>
          <a:xfrm>
            <a:off x="5697230" y="1645700"/>
            <a:ext cx="309732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اختر ثلاث نقاط على الأقل لقيم س  </a:t>
            </a:r>
            <a:endParaRPr lang="ar-OM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0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4" grpId="0"/>
      <p:bldP spid="15" grpId="0"/>
      <p:bldP spid="16" grpId="0"/>
      <p:bldP spid="17" grpId="0" animBg="1"/>
      <p:bldP spid="18" grpId="0" build="p"/>
      <p:bldP spid="20" grpId="0" animBg="1"/>
      <p:bldP spid="21" grpId="0" animBg="1"/>
      <p:bldP spid="22" grpId="0" animBg="1"/>
      <p:bldP spid="32" grpId="0" animBg="1"/>
      <p:bldP spid="33" grpId="0"/>
      <p:bldP spid="34" grpId="0"/>
      <p:bldP spid="35" grpId="0"/>
      <p:bldP spid="37" grpId="0"/>
      <p:bldP spid="38" grpId="0"/>
      <p:bldP spid="39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69231" y="4280263"/>
            <a:ext cx="2791097" cy="25777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رسم المستقيم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19800" y="1371600"/>
            <a:ext cx="2983272" cy="250697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OM" sz="2800" b="1" dirty="0">
                <a:solidFill>
                  <a:srgbClr val="7030A0"/>
                </a:solidFill>
              </a:rPr>
              <a:t>اثبات أن المعادلة هي معادلة خط مستقيم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33800" y="152400"/>
            <a:ext cx="4004854" cy="106679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5400" dirty="0">
                <a:solidFill>
                  <a:srgbClr val="FF0000"/>
                </a:solidFill>
              </a:rPr>
              <a:t>خطوات العمل  :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05843" y="3026773"/>
            <a:ext cx="2732314" cy="250697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إيجاد ميل المستقيم</a:t>
            </a:r>
            <a:endParaRPr lang="en-US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836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0" y="1600200"/>
            <a:ext cx="6477000" cy="3429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17099AD2-A3FD-450C-B9B5-E9704BB17090}"/>
              </a:ext>
            </a:extLst>
          </p:cNvPr>
          <p:cNvSpPr/>
          <p:nvPr/>
        </p:nvSpPr>
        <p:spPr>
          <a:xfrm>
            <a:off x="1979783" y="1981200"/>
            <a:ext cx="518443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166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تمارين </a:t>
            </a:r>
            <a:endParaRPr lang="ar-SA" sz="16600" b="1" dirty="0">
              <a:ln w="222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9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مستطيل 21">
            <a:extLst>
              <a:ext uri="{FF2B5EF4-FFF2-40B4-BE49-F238E27FC236}">
                <a16:creationId xmlns:a16="http://schemas.microsoft.com/office/drawing/2014/main" id="{E52CE995-05AD-489C-B35E-79A659A45EFF}"/>
              </a:ext>
            </a:extLst>
          </p:cNvPr>
          <p:cNvSpPr/>
          <p:nvPr/>
        </p:nvSpPr>
        <p:spPr>
          <a:xfrm>
            <a:off x="2076116" y="148266"/>
            <a:ext cx="6886742" cy="59834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8C3AFBB-E187-4B8D-8041-7017C94650C1}"/>
              </a:ext>
            </a:extLst>
          </p:cNvPr>
          <p:cNvSpPr txBox="1"/>
          <p:nvPr/>
        </p:nvSpPr>
        <p:spPr>
          <a:xfrm>
            <a:off x="76200" y="457200"/>
            <a:ext cx="176671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تمرين كتاب الطالب ص 56 رقم </a:t>
            </a:r>
            <a:r>
              <a:rPr lang="ar-OM" b="1" dirty="0"/>
              <a:t>1</a:t>
            </a:r>
            <a:endParaRPr lang="en-AE" b="1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46DA86F-EF36-42BF-AA23-478EB4100903}"/>
              </a:ext>
            </a:extLst>
          </p:cNvPr>
          <p:cNvSpPr txBox="1"/>
          <p:nvPr/>
        </p:nvSpPr>
        <p:spPr>
          <a:xfrm>
            <a:off x="6390106" y="2686218"/>
            <a:ext cx="19623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0070C0"/>
                </a:solidFill>
              </a:rPr>
              <a:t>ص = 10- س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4DC1811-C059-4E36-8A9D-2729B7C9D6D4}"/>
              </a:ext>
            </a:extLst>
          </p:cNvPr>
          <p:cNvSpPr txBox="1"/>
          <p:nvPr/>
        </p:nvSpPr>
        <p:spPr>
          <a:xfrm>
            <a:off x="2733600" y="2761991"/>
            <a:ext cx="21226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00B050"/>
                </a:solidFill>
              </a:rPr>
              <a:t>ص = 10- 2س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D9F19464-46B5-4786-8AF1-ABEF275225B5}"/>
              </a:ext>
            </a:extLst>
          </p:cNvPr>
          <p:cNvCxnSpPr>
            <a:cxnSpLocks/>
          </p:cNvCxnSpPr>
          <p:nvPr/>
        </p:nvCxnSpPr>
        <p:spPr>
          <a:xfrm>
            <a:off x="5638800" y="2022862"/>
            <a:ext cx="0" cy="4108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3D2A5C3-ACDE-4AD0-8A01-A6C757519EBD}"/>
              </a:ext>
            </a:extLst>
          </p:cNvPr>
          <p:cNvSpPr txBox="1"/>
          <p:nvPr/>
        </p:nvSpPr>
        <p:spPr>
          <a:xfrm>
            <a:off x="2472555" y="2004684"/>
            <a:ext cx="2884123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sz="2800" dirty="0"/>
              <a:t>(</a:t>
            </a:r>
            <a:r>
              <a:rPr lang="ar-OM" sz="2800" b="1" dirty="0"/>
              <a:t>ب</a:t>
            </a:r>
            <a:r>
              <a:rPr lang="ar-OM" sz="2800" dirty="0"/>
              <a:t>)</a:t>
            </a:r>
            <a:r>
              <a:rPr lang="ar-OM" sz="2800" b="1" dirty="0"/>
              <a:t> 2س + ص = 10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80E1892-E655-446F-8F8F-EF1F3BC567D7}"/>
              </a:ext>
            </a:extLst>
          </p:cNvPr>
          <p:cNvSpPr txBox="1"/>
          <p:nvPr/>
        </p:nvSpPr>
        <p:spPr>
          <a:xfrm>
            <a:off x="6136319" y="1968548"/>
            <a:ext cx="252825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sz="2800" dirty="0"/>
              <a:t>(</a:t>
            </a:r>
            <a:r>
              <a:rPr lang="ar-OM" sz="2800" b="1" dirty="0"/>
              <a:t>أ</a:t>
            </a:r>
            <a:r>
              <a:rPr lang="ar-OM" sz="2800" dirty="0"/>
              <a:t>)</a:t>
            </a:r>
            <a:r>
              <a:rPr lang="ar-OM" sz="2800" b="1" dirty="0"/>
              <a:t> س + ص = 10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F6A5636-3006-4455-A50D-5CCC7427590E}"/>
              </a:ext>
            </a:extLst>
          </p:cNvPr>
          <p:cNvSpPr txBox="1"/>
          <p:nvPr/>
        </p:nvSpPr>
        <p:spPr>
          <a:xfrm>
            <a:off x="2275967" y="506684"/>
            <a:ext cx="6439583" cy="5038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/>
              <a:t>1) اكتب المعادلات الاتية في صورة  ص = م س + جـ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0FB8E0A-C64E-471C-84A3-B1CB370D715C}"/>
              </a:ext>
            </a:extLst>
          </p:cNvPr>
          <p:cNvSpPr/>
          <p:nvPr/>
        </p:nvSpPr>
        <p:spPr>
          <a:xfrm>
            <a:off x="5838037" y="4268124"/>
            <a:ext cx="2720204" cy="7337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952DFBB-6075-4897-8594-98824346BF7E}"/>
              </a:ext>
            </a:extLst>
          </p:cNvPr>
          <p:cNvSpPr txBox="1"/>
          <p:nvPr/>
        </p:nvSpPr>
        <p:spPr>
          <a:xfrm>
            <a:off x="5638800" y="4336029"/>
            <a:ext cx="295969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0070C0"/>
                </a:solidFill>
              </a:rPr>
              <a:t>ص = - س + 10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5A573BC7-D82D-42EA-9721-B0ACBCAD7173}"/>
              </a:ext>
            </a:extLst>
          </p:cNvPr>
          <p:cNvSpPr/>
          <p:nvPr/>
        </p:nvSpPr>
        <p:spPr>
          <a:xfrm>
            <a:off x="2317432" y="4269657"/>
            <a:ext cx="2996710" cy="7355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BE1C476-DE71-4F7B-BA01-3AA1D40BC51B}"/>
              </a:ext>
            </a:extLst>
          </p:cNvPr>
          <p:cNvSpPr txBox="1"/>
          <p:nvPr/>
        </p:nvSpPr>
        <p:spPr>
          <a:xfrm>
            <a:off x="2331718" y="4345068"/>
            <a:ext cx="29366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ص =  -2س + 10</a:t>
            </a:r>
          </a:p>
        </p:txBody>
      </p:sp>
      <p:sp>
        <p:nvSpPr>
          <p:cNvPr id="29" name="قوس 28">
            <a:extLst>
              <a:ext uri="{FF2B5EF4-FFF2-40B4-BE49-F238E27FC236}">
                <a16:creationId xmlns:a16="http://schemas.microsoft.com/office/drawing/2014/main" id="{EE0824BB-C89F-4A09-AD65-C945D1FBE6AE}"/>
              </a:ext>
            </a:extLst>
          </p:cNvPr>
          <p:cNvSpPr/>
          <p:nvPr/>
        </p:nvSpPr>
        <p:spPr>
          <a:xfrm>
            <a:off x="5876876" y="1332724"/>
            <a:ext cx="2007442" cy="1909600"/>
          </a:xfrm>
          <a:prstGeom prst="arc">
            <a:avLst>
              <a:gd name="adj1" fmla="val 12211186"/>
              <a:gd name="adj2" fmla="val 20746466"/>
            </a:avLst>
          </a:prstGeom>
          <a:noFill/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0" name="قوس 29">
            <a:extLst>
              <a:ext uri="{FF2B5EF4-FFF2-40B4-BE49-F238E27FC236}">
                <a16:creationId xmlns:a16="http://schemas.microsoft.com/office/drawing/2014/main" id="{CFAF415F-4C85-45B3-AD05-E530E59ECF4E}"/>
              </a:ext>
            </a:extLst>
          </p:cNvPr>
          <p:cNvSpPr/>
          <p:nvPr/>
        </p:nvSpPr>
        <p:spPr>
          <a:xfrm>
            <a:off x="2296170" y="1364778"/>
            <a:ext cx="2007442" cy="1909600"/>
          </a:xfrm>
          <a:prstGeom prst="arc">
            <a:avLst>
              <a:gd name="adj1" fmla="val 12029279"/>
              <a:gd name="adj2" fmla="val 20746466"/>
            </a:avLst>
          </a:prstGeom>
          <a:noFill/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A8174F7-33DD-4CDF-8613-EAF3EDC195B3}"/>
              </a:ext>
            </a:extLst>
          </p:cNvPr>
          <p:cNvSpPr txBox="1"/>
          <p:nvPr/>
        </p:nvSpPr>
        <p:spPr>
          <a:xfrm>
            <a:off x="3178068" y="3659621"/>
            <a:ext cx="166904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b="1" dirty="0">
                <a:solidFill>
                  <a:srgbClr val="FF0000"/>
                </a:solidFill>
              </a:rPr>
              <a:t>نعيد ترتيب المعادلة 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32E94564-8792-44AA-9D4A-7D139BB6DD62}"/>
              </a:ext>
            </a:extLst>
          </p:cNvPr>
          <p:cNvSpPr txBox="1"/>
          <p:nvPr/>
        </p:nvSpPr>
        <p:spPr>
          <a:xfrm>
            <a:off x="6390106" y="3666549"/>
            <a:ext cx="166904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b="1" dirty="0">
                <a:solidFill>
                  <a:srgbClr val="FF0000"/>
                </a:solidFill>
              </a:rPr>
              <a:t>نعيد ترتيب المعادلة </a:t>
            </a: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CA051E6E-CE88-4A4A-99A6-3AA4DF9D7D3C}"/>
              </a:ext>
            </a:extLst>
          </p:cNvPr>
          <p:cNvSpPr/>
          <p:nvPr/>
        </p:nvSpPr>
        <p:spPr>
          <a:xfrm>
            <a:off x="2052387" y="6156803"/>
            <a:ext cx="6886742" cy="658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3" name="سهم: لليسار 32">
            <a:extLst>
              <a:ext uri="{FF2B5EF4-FFF2-40B4-BE49-F238E27FC236}">
                <a16:creationId xmlns:a16="http://schemas.microsoft.com/office/drawing/2014/main" id="{C3B2B631-BD3F-4939-855D-5323E064DB3E}"/>
              </a:ext>
            </a:extLst>
          </p:cNvPr>
          <p:cNvSpPr/>
          <p:nvPr/>
        </p:nvSpPr>
        <p:spPr>
          <a:xfrm>
            <a:off x="2205496" y="6328734"/>
            <a:ext cx="1056207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F717993-5AC5-4289-AA3F-E0DF698C9FD1}"/>
              </a:ext>
            </a:extLst>
          </p:cNvPr>
          <p:cNvSpPr txBox="1"/>
          <p:nvPr/>
        </p:nvSpPr>
        <p:spPr>
          <a:xfrm>
            <a:off x="3352800" y="6319722"/>
            <a:ext cx="16679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</a:rPr>
              <a:t> تابع حل التمارين</a:t>
            </a:r>
          </a:p>
        </p:txBody>
      </p:sp>
    </p:spTree>
    <p:extLst>
      <p:ext uri="{BB962C8B-B14F-4D97-AF65-F5344CB8AC3E}">
        <p14:creationId xmlns:p14="http://schemas.microsoft.com/office/powerpoint/2010/main" val="15339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23" grpId="0" animBg="1"/>
      <p:bldP spid="8" grpId="0"/>
      <p:bldP spid="24" grpId="0" animBg="1"/>
      <p:bldP spid="10" grpId="0"/>
      <p:bldP spid="29" grpId="0" animBg="1"/>
      <p:bldP spid="30" grpId="0" animBg="1"/>
      <p:bldP spid="31" grpId="0"/>
      <p:bldP spid="32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مستطيل: زوايا مستديرة 118">
            <a:extLst>
              <a:ext uri="{FF2B5EF4-FFF2-40B4-BE49-F238E27FC236}">
                <a16:creationId xmlns:a16="http://schemas.microsoft.com/office/drawing/2014/main" id="{FDF9B203-476B-407A-8E04-41A39287E6D0}"/>
              </a:ext>
            </a:extLst>
          </p:cNvPr>
          <p:cNvSpPr/>
          <p:nvPr/>
        </p:nvSpPr>
        <p:spPr>
          <a:xfrm>
            <a:off x="865729" y="5343584"/>
            <a:ext cx="3106009" cy="101728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118" name="مستطيل 117">
            <a:extLst>
              <a:ext uri="{FF2B5EF4-FFF2-40B4-BE49-F238E27FC236}">
                <a16:creationId xmlns:a16="http://schemas.microsoft.com/office/drawing/2014/main" id="{85A160C1-87D8-414B-94E3-DAC4DCCB8CBD}"/>
              </a:ext>
            </a:extLst>
          </p:cNvPr>
          <p:cNvSpPr/>
          <p:nvPr/>
        </p:nvSpPr>
        <p:spPr>
          <a:xfrm>
            <a:off x="4191000" y="1211148"/>
            <a:ext cx="4678763" cy="55570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3" name="مخطط انسيابي: معالجة متعاقبة 42">
            <a:extLst>
              <a:ext uri="{FF2B5EF4-FFF2-40B4-BE49-F238E27FC236}">
                <a16:creationId xmlns:a16="http://schemas.microsoft.com/office/drawing/2014/main" id="{990E9115-A591-4453-818A-E40AF1DD8C9C}"/>
              </a:ext>
            </a:extLst>
          </p:cNvPr>
          <p:cNvSpPr/>
          <p:nvPr/>
        </p:nvSpPr>
        <p:spPr>
          <a:xfrm>
            <a:off x="5181600" y="3232944"/>
            <a:ext cx="2720476" cy="58319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234CDA8-B224-4DC9-81C8-09F78015866E}"/>
              </a:ext>
            </a:extLst>
          </p:cNvPr>
          <p:cNvSpPr txBox="1"/>
          <p:nvPr/>
        </p:nvSpPr>
        <p:spPr>
          <a:xfrm>
            <a:off x="7324220" y="95824"/>
            <a:ext cx="1600200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تمرين 4 كتاب الطالب </a:t>
            </a:r>
          </a:p>
          <a:p>
            <a:pPr algn="ctr"/>
            <a:r>
              <a:rPr lang="ar-OM" sz="2000" b="1" dirty="0"/>
              <a:t>ص </a:t>
            </a:r>
            <a:r>
              <a:rPr lang="ar-OM" b="1" dirty="0"/>
              <a:t>56</a:t>
            </a:r>
            <a:endParaRPr lang="en-AE" b="1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F13EFC18-109E-496A-B79A-FD97F16BF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40" y="1102687"/>
            <a:ext cx="4057195" cy="413812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71887FD-78EF-4811-B508-BAC579399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18" y="108985"/>
            <a:ext cx="6934200" cy="1015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F349C8B-B2DB-4A3D-BAF8-CE13170037D8}"/>
              </a:ext>
            </a:extLst>
          </p:cNvPr>
          <p:cNvSpPr txBox="1"/>
          <p:nvPr/>
        </p:nvSpPr>
        <p:spPr>
          <a:xfrm>
            <a:off x="5046121" y="1358067"/>
            <a:ext cx="37872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dirty="0">
                <a:solidFill>
                  <a:srgbClr val="002060"/>
                </a:solidFill>
              </a:rPr>
              <a:t>أولا : نضع المعادلة في الصورة  </a:t>
            </a:r>
            <a:r>
              <a:rPr lang="ar-OM" b="1" dirty="0">
                <a:solidFill>
                  <a:srgbClr val="002060"/>
                </a:solidFill>
              </a:rPr>
              <a:t>ص= م س+جـ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6DE838A-5253-470A-A215-D3C0C11D23F7}"/>
              </a:ext>
            </a:extLst>
          </p:cNvPr>
          <p:cNvSpPr txBox="1"/>
          <p:nvPr/>
        </p:nvSpPr>
        <p:spPr>
          <a:xfrm>
            <a:off x="6693974" y="1760320"/>
            <a:ext cx="179568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/>
              <a:t>2س + 3ص = 24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BBAC484-5865-4449-970E-7F7EFB109E68}"/>
              </a:ext>
            </a:extLst>
          </p:cNvPr>
          <p:cNvSpPr txBox="1"/>
          <p:nvPr/>
        </p:nvSpPr>
        <p:spPr>
          <a:xfrm>
            <a:off x="6214939" y="2162763"/>
            <a:ext cx="180209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/>
              <a:t>3ص = 24 - 2س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ABF17CA-BD67-4480-8129-3FDF623A9536}"/>
              </a:ext>
            </a:extLst>
          </p:cNvPr>
          <p:cNvSpPr txBox="1"/>
          <p:nvPr/>
        </p:nvSpPr>
        <p:spPr>
          <a:xfrm>
            <a:off x="6091965" y="2520376"/>
            <a:ext cx="195117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/>
              <a:t>3 ص = -2س + 24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4AE2B42-050F-4C7B-B1C7-C6040C7385A4}"/>
              </a:ext>
            </a:extLst>
          </p:cNvPr>
          <p:cNvSpPr txBox="1"/>
          <p:nvPr/>
        </p:nvSpPr>
        <p:spPr>
          <a:xfrm>
            <a:off x="4170224" y="2597782"/>
            <a:ext cx="152845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</a:rPr>
              <a:t>نقسم المعادلة على3</a:t>
            </a:r>
          </a:p>
        </p:txBody>
      </p: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3993EDA6-5FDB-429F-AFBB-A68757AD7990}"/>
              </a:ext>
            </a:extLst>
          </p:cNvPr>
          <p:cNvGrpSpPr/>
          <p:nvPr/>
        </p:nvGrpSpPr>
        <p:grpSpPr>
          <a:xfrm>
            <a:off x="6822063" y="2648716"/>
            <a:ext cx="585417" cy="592862"/>
            <a:chOff x="6670072" y="4492542"/>
            <a:chExt cx="585417" cy="592862"/>
          </a:xfrm>
        </p:grpSpPr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7831A1A0-3F55-488E-B912-653181947EB5}"/>
                </a:ext>
              </a:extLst>
            </p:cNvPr>
            <p:cNvSpPr txBox="1"/>
            <p:nvPr/>
          </p:nvSpPr>
          <p:spPr>
            <a:xfrm>
              <a:off x="6781800" y="4716072"/>
              <a:ext cx="30649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5A070D0E-7684-4BF0-981B-266E7264EC50}"/>
                </a:ext>
              </a:extLst>
            </p:cNvPr>
            <p:cNvSpPr txBox="1"/>
            <p:nvPr/>
          </p:nvSpPr>
          <p:spPr>
            <a:xfrm>
              <a:off x="6670072" y="4492542"/>
              <a:ext cx="58541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dirty="0">
                  <a:solidFill>
                    <a:srgbClr val="FF0000"/>
                  </a:solidFill>
                </a:rPr>
                <a:t> ـــــــ</a:t>
              </a:r>
            </a:p>
          </p:txBody>
        </p:sp>
      </p:grp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5DEEE15A-B442-44CF-B4B2-978E4468CF93}"/>
              </a:ext>
            </a:extLst>
          </p:cNvPr>
          <p:cNvGrpSpPr/>
          <p:nvPr/>
        </p:nvGrpSpPr>
        <p:grpSpPr>
          <a:xfrm>
            <a:off x="6091027" y="2656858"/>
            <a:ext cx="585417" cy="592862"/>
            <a:chOff x="6670072" y="4492542"/>
            <a:chExt cx="585417" cy="592862"/>
          </a:xfrm>
        </p:grpSpPr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ED37037F-7C1C-4D95-A72E-5E365AD255D5}"/>
                </a:ext>
              </a:extLst>
            </p:cNvPr>
            <p:cNvSpPr txBox="1"/>
            <p:nvPr/>
          </p:nvSpPr>
          <p:spPr>
            <a:xfrm>
              <a:off x="6781800" y="4716072"/>
              <a:ext cx="30649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F6ED5906-E8B6-4A0D-85C5-092B2E3137A0}"/>
                </a:ext>
              </a:extLst>
            </p:cNvPr>
            <p:cNvSpPr txBox="1"/>
            <p:nvPr/>
          </p:nvSpPr>
          <p:spPr>
            <a:xfrm>
              <a:off x="6670072" y="4492542"/>
              <a:ext cx="58541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dirty="0">
                  <a:solidFill>
                    <a:srgbClr val="FF0000"/>
                  </a:solidFill>
                </a:rPr>
                <a:t> ـــــــ</a:t>
              </a:r>
            </a:p>
          </p:txBody>
        </p:sp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F29DE1A2-135E-42D6-89F8-5C56BB5C01A8}"/>
              </a:ext>
            </a:extLst>
          </p:cNvPr>
          <p:cNvGrpSpPr/>
          <p:nvPr/>
        </p:nvGrpSpPr>
        <p:grpSpPr>
          <a:xfrm>
            <a:off x="7619362" y="2640548"/>
            <a:ext cx="425116" cy="602795"/>
            <a:chOff x="6761505" y="4492542"/>
            <a:chExt cx="402549" cy="559972"/>
          </a:xfrm>
        </p:grpSpPr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DFD6186F-627C-4973-BE79-1F46EE99A664}"/>
                </a:ext>
              </a:extLst>
            </p:cNvPr>
            <p:cNvSpPr txBox="1"/>
            <p:nvPr/>
          </p:nvSpPr>
          <p:spPr>
            <a:xfrm>
              <a:off x="6837169" y="4683182"/>
              <a:ext cx="30649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4AF7603B-234C-448E-B21E-9F4ED3549847}"/>
                </a:ext>
              </a:extLst>
            </p:cNvPr>
            <p:cNvSpPr txBox="1"/>
            <p:nvPr/>
          </p:nvSpPr>
          <p:spPr>
            <a:xfrm>
              <a:off x="6761505" y="4492542"/>
              <a:ext cx="402549" cy="34309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dirty="0">
                  <a:solidFill>
                    <a:srgbClr val="FF0000"/>
                  </a:solidFill>
                </a:rPr>
                <a:t>ـــــ</a:t>
              </a:r>
            </a:p>
          </p:txBody>
        </p:sp>
      </p:grpSp>
      <p:sp>
        <p:nvSpPr>
          <p:cNvPr id="48" name="شكل بيضاوي 47">
            <a:extLst>
              <a:ext uri="{FF2B5EF4-FFF2-40B4-BE49-F238E27FC236}">
                <a16:creationId xmlns:a16="http://schemas.microsoft.com/office/drawing/2014/main" id="{F36EAAA9-2340-444E-8A7B-C8DD564586BF}"/>
              </a:ext>
            </a:extLst>
          </p:cNvPr>
          <p:cNvSpPr/>
          <p:nvPr/>
        </p:nvSpPr>
        <p:spPr>
          <a:xfrm>
            <a:off x="1327351" y="2118350"/>
            <a:ext cx="152400" cy="152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6E9D6221-943D-4CFE-9C99-006C0C6DC2B7}"/>
              </a:ext>
            </a:extLst>
          </p:cNvPr>
          <p:cNvSpPr/>
          <p:nvPr/>
        </p:nvSpPr>
        <p:spPr>
          <a:xfrm>
            <a:off x="3528613" y="3802045"/>
            <a:ext cx="152400" cy="152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A05876E6-FB20-4BC6-B380-BD719A7AB779}"/>
              </a:ext>
            </a:extLst>
          </p:cNvPr>
          <p:cNvGrpSpPr/>
          <p:nvPr/>
        </p:nvGrpSpPr>
        <p:grpSpPr>
          <a:xfrm>
            <a:off x="1275260" y="5423140"/>
            <a:ext cx="726482" cy="972402"/>
            <a:chOff x="1052004" y="5409569"/>
            <a:chExt cx="726482" cy="972402"/>
          </a:xfrm>
        </p:grpSpPr>
        <p:grpSp>
          <p:nvGrpSpPr>
            <p:cNvPr id="35" name="مجموعة 34">
              <a:extLst>
                <a:ext uri="{FF2B5EF4-FFF2-40B4-BE49-F238E27FC236}">
                  <a16:creationId xmlns:a16="http://schemas.microsoft.com/office/drawing/2014/main" id="{6BE6B102-557D-4DA6-8421-48D8E9271469}"/>
                </a:ext>
              </a:extLst>
            </p:cNvPr>
            <p:cNvGrpSpPr/>
            <p:nvPr/>
          </p:nvGrpSpPr>
          <p:grpSpPr>
            <a:xfrm>
              <a:off x="1052004" y="5529780"/>
              <a:ext cx="726482" cy="852191"/>
              <a:chOff x="6424342" y="4499465"/>
              <a:chExt cx="726482" cy="852191"/>
            </a:xfrm>
          </p:grpSpPr>
          <p:sp>
            <p:nvSpPr>
              <p:cNvPr id="36" name="مربع نص 35">
                <a:extLst>
                  <a:ext uri="{FF2B5EF4-FFF2-40B4-BE49-F238E27FC236}">
                    <a16:creationId xmlns:a16="http://schemas.microsoft.com/office/drawing/2014/main" id="{E750B5E8-D264-48FD-8FF6-8DBF0600DEFE}"/>
                  </a:ext>
                </a:extLst>
              </p:cNvPr>
              <p:cNvSpPr txBox="1"/>
              <p:nvPr/>
            </p:nvSpPr>
            <p:spPr>
              <a:xfrm>
                <a:off x="6542810" y="4766881"/>
                <a:ext cx="292184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3200" b="1" dirty="0"/>
                  <a:t>3</a:t>
                </a:r>
                <a:endParaRPr lang="ar-OM" sz="2800" b="1" dirty="0"/>
              </a:p>
            </p:txBody>
          </p:sp>
          <p:sp>
            <p:nvSpPr>
              <p:cNvPr id="37" name="مربع نص 36">
                <a:extLst>
                  <a:ext uri="{FF2B5EF4-FFF2-40B4-BE49-F238E27FC236}">
                    <a16:creationId xmlns:a16="http://schemas.microsoft.com/office/drawing/2014/main" id="{E8670EED-9B46-407F-956B-0A141736D2DE}"/>
                  </a:ext>
                </a:extLst>
              </p:cNvPr>
              <p:cNvSpPr txBox="1"/>
              <p:nvPr/>
            </p:nvSpPr>
            <p:spPr>
              <a:xfrm>
                <a:off x="6424342" y="4499465"/>
                <a:ext cx="72648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800" dirty="0"/>
                  <a:t> ــــــ</a:t>
                </a:r>
              </a:p>
            </p:txBody>
          </p:sp>
        </p:grp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8688B739-5AAB-4D2A-9A9D-9E6A239363AA}"/>
                </a:ext>
              </a:extLst>
            </p:cNvPr>
            <p:cNvSpPr txBox="1"/>
            <p:nvPr/>
          </p:nvSpPr>
          <p:spPr>
            <a:xfrm>
              <a:off x="1056302" y="5409569"/>
              <a:ext cx="58541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/>
                <a:t>ـ2</a:t>
              </a:r>
            </a:p>
          </p:txBody>
        </p:sp>
      </p:grp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CC84A668-2088-4863-83CA-0C9FE96EAB91}"/>
              </a:ext>
            </a:extLst>
          </p:cNvPr>
          <p:cNvSpPr txBox="1"/>
          <p:nvPr/>
        </p:nvSpPr>
        <p:spPr>
          <a:xfrm>
            <a:off x="1939990" y="5559841"/>
            <a:ext cx="130676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</a:rPr>
              <a:t>الميل = </a:t>
            </a: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6B86FD58-1F28-4656-9937-8BA6B0167AB5}"/>
              </a:ext>
            </a:extLst>
          </p:cNvPr>
          <p:cNvGrpSpPr/>
          <p:nvPr/>
        </p:nvGrpSpPr>
        <p:grpSpPr>
          <a:xfrm>
            <a:off x="4997670" y="3162829"/>
            <a:ext cx="3056605" cy="826833"/>
            <a:chOff x="6478653" y="3770934"/>
            <a:chExt cx="1843358" cy="832057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51295BAA-EA0B-4863-8739-4BEB6D30F189}"/>
                </a:ext>
              </a:extLst>
            </p:cNvPr>
            <p:cNvSpPr txBox="1"/>
            <p:nvPr/>
          </p:nvSpPr>
          <p:spPr>
            <a:xfrm>
              <a:off x="6478653" y="3844195"/>
              <a:ext cx="1843358" cy="52652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800" b="1" dirty="0"/>
                <a:t>ص = -      س + 8</a:t>
              </a:r>
            </a:p>
          </p:txBody>
        </p:sp>
        <p:grpSp>
          <p:nvGrpSpPr>
            <p:cNvPr id="51" name="مجموعة 50">
              <a:extLst>
                <a:ext uri="{FF2B5EF4-FFF2-40B4-BE49-F238E27FC236}">
                  <a16:creationId xmlns:a16="http://schemas.microsoft.com/office/drawing/2014/main" id="{EBF1B410-C45D-4A73-BF79-6DDC8079821F}"/>
                </a:ext>
              </a:extLst>
            </p:cNvPr>
            <p:cNvGrpSpPr/>
            <p:nvPr/>
          </p:nvGrpSpPr>
          <p:grpSpPr>
            <a:xfrm>
              <a:off x="7107624" y="3770934"/>
              <a:ext cx="585417" cy="832057"/>
              <a:chOff x="6127509" y="4845881"/>
              <a:chExt cx="585417" cy="832057"/>
            </a:xfrm>
          </p:grpSpPr>
          <p:grpSp>
            <p:nvGrpSpPr>
              <p:cNvPr id="52" name="مجموعة 51">
                <a:extLst>
                  <a:ext uri="{FF2B5EF4-FFF2-40B4-BE49-F238E27FC236}">
                    <a16:creationId xmlns:a16="http://schemas.microsoft.com/office/drawing/2014/main" id="{88B2CA8E-C50C-4AC7-AF36-DB0287C02C03}"/>
                  </a:ext>
                </a:extLst>
              </p:cNvPr>
              <p:cNvGrpSpPr/>
              <p:nvPr/>
            </p:nvGrpSpPr>
            <p:grpSpPr>
              <a:xfrm>
                <a:off x="6251800" y="4940683"/>
                <a:ext cx="394619" cy="737255"/>
                <a:chOff x="6661594" y="4544756"/>
                <a:chExt cx="394619" cy="737255"/>
              </a:xfrm>
            </p:grpSpPr>
            <p:sp>
              <p:nvSpPr>
                <p:cNvPr id="54" name="مربع نص 53">
                  <a:extLst>
                    <a:ext uri="{FF2B5EF4-FFF2-40B4-BE49-F238E27FC236}">
                      <a16:creationId xmlns:a16="http://schemas.microsoft.com/office/drawing/2014/main" id="{821B7FF3-283D-4B74-BAAF-52E73173B269}"/>
                    </a:ext>
                  </a:extLst>
                </p:cNvPr>
                <p:cNvSpPr txBox="1"/>
                <p:nvPr/>
              </p:nvSpPr>
              <p:spPr>
                <a:xfrm>
                  <a:off x="6695028" y="4758791"/>
                  <a:ext cx="292184" cy="52322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OM" sz="2800" b="1" dirty="0"/>
                    <a:t>3</a:t>
                  </a:r>
                </a:p>
              </p:txBody>
            </p:sp>
            <p:sp>
              <p:nvSpPr>
                <p:cNvPr id="55" name="مربع نص 54">
                  <a:extLst>
                    <a:ext uri="{FF2B5EF4-FFF2-40B4-BE49-F238E27FC236}">
                      <a16:creationId xmlns:a16="http://schemas.microsoft.com/office/drawing/2014/main" id="{DFA7C1F8-153B-4D75-95F7-26F6E3938D22}"/>
                    </a:ext>
                  </a:extLst>
                </p:cNvPr>
                <p:cNvSpPr txBox="1"/>
                <p:nvPr/>
              </p:nvSpPr>
              <p:spPr>
                <a:xfrm>
                  <a:off x="6661594" y="4544756"/>
                  <a:ext cx="394619" cy="461665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 algn="ctr"/>
                  <a:r>
                    <a:rPr lang="ar-OM" sz="2400" b="1" dirty="0"/>
                    <a:t> ــــــ</a:t>
                  </a:r>
                </a:p>
              </p:txBody>
            </p:sp>
          </p:grpSp>
          <p:sp>
            <p:nvSpPr>
              <p:cNvPr id="53" name="مربع نص 52">
                <a:extLst>
                  <a:ext uri="{FF2B5EF4-FFF2-40B4-BE49-F238E27FC236}">
                    <a16:creationId xmlns:a16="http://schemas.microsoft.com/office/drawing/2014/main" id="{7F3F5EF3-C283-4751-92A0-32F72AB5820B}"/>
                  </a:ext>
                </a:extLst>
              </p:cNvPr>
              <p:cNvSpPr txBox="1"/>
              <p:nvPr/>
            </p:nvSpPr>
            <p:spPr>
              <a:xfrm>
                <a:off x="6127509" y="4845881"/>
                <a:ext cx="585417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2800" b="1" dirty="0"/>
                  <a:t>2</a:t>
                </a:r>
              </a:p>
            </p:txBody>
          </p:sp>
        </p:grpSp>
      </p:grp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7648448C-BDBB-4A2B-BA63-6360D7F62078}"/>
              </a:ext>
            </a:extLst>
          </p:cNvPr>
          <p:cNvSpPr txBox="1"/>
          <p:nvPr/>
        </p:nvSpPr>
        <p:spPr>
          <a:xfrm>
            <a:off x="1752600" y="1671330"/>
            <a:ext cx="108169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</a:rPr>
              <a:t>جـ = 8 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3E58115C-C57B-42B7-99F5-1A0DF99EA442}"/>
              </a:ext>
            </a:extLst>
          </p:cNvPr>
          <p:cNvSpPr txBox="1"/>
          <p:nvPr/>
        </p:nvSpPr>
        <p:spPr>
          <a:xfrm>
            <a:off x="4535894" y="3857951"/>
            <a:ext cx="4155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0000"/>
                </a:solidFill>
              </a:rPr>
              <a:t>المستقيم يمر من خلال النقطتين (0 , 8) , (12, 0)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D5CFB945-3672-405B-92A4-040474D3BBE4}"/>
              </a:ext>
            </a:extLst>
          </p:cNvPr>
          <p:cNvSpPr txBox="1"/>
          <p:nvPr/>
        </p:nvSpPr>
        <p:spPr>
          <a:xfrm>
            <a:off x="5101454" y="4131322"/>
            <a:ext cx="332655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0070C0"/>
                </a:solidFill>
              </a:rPr>
              <a:t>للتحقق من ذلك نعوض النقطتين في المعادلة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A11975F1-5AF4-4772-912B-0095051E03F1}"/>
              </a:ext>
            </a:extLst>
          </p:cNvPr>
          <p:cNvSpPr txBox="1"/>
          <p:nvPr/>
        </p:nvSpPr>
        <p:spPr>
          <a:xfrm>
            <a:off x="7233473" y="4624158"/>
            <a:ext cx="1103187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sz="2000" dirty="0"/>
              <a:t>عند س =0</a:t>
            </a:r>
          </a:p>
        </p:txBody>
      </p:sp>
      <p:grpSp>
        <p:nvGrpSpPr>
          <p:cNvPr id="103" name="مجموعة 102">
            <a:extLst>
              <a:ext uri="{FF2B5EF4-FFF2-40B4-BE49-F238E27FC236}">
                <a16:creationId xmlns:a16="http://schemas.microsoft.com/office/drawing/2014/main" id="{AC8AF964-FBDD-47E5-A2AC-7C6A4E155DD4}"/>
              </a:ext>
            </a:extLst>
          </p:cNvPr>
          <p:cNvGrpSpPr/>
          <p:nvPr/>
        </p:nvGrpSpPr>
        <p:grpSpPr>
          <a:xfrm>
            <a:off x="4658465" y="4909908"/>
            <a:ext cx="2062095" cy="598598"/>
            <a:chOff x="4661723" y="5932357"/>
            <a:chExt cx="2062095" cy="598598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F230C091-EEBB-4D60-A6FC-2E32B4CF8A52}"/>
                </a:ext>
              </a:extLst>
            </p:cNvPr>
            <p:cNvSpPr txBox="1"/>
            <p:nvPr/>
          </p:nvSpPr>
          <p:spPr>
            <a:xfrm>
              <a:off x="5712328" y="6009898"/>
              <a:ext cx="1011490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dirty="0"/>
                <a:t>ص = -  </a:t>
              </a:r>
            </a:p>
          </p:txBody>
        </p:sp>
        <p:grpSp>
          <p:nvGrpSpPr>
            <p:cNvPr id="70" name="مجموعة 69">
              <a:extLst>
                <a:ext uri="{FF2B5EF4-FFF2-40B4-BE49-F238E27FC236}">
                  <a16:creationId xmlns:a16="http://schemas.microsoft.com/office/drawing/2014/main" id="{AB5D1DC1-A089-476D-9887-2D669C01C4FF}"/>
                </a:ext>
              </a:extLst>
            </p:cNvPr>
            <p:cNvGrpSpPr/>
            <p:nvPr/>
          </p:nvGrpSpPr>
          <p:grpSpPr>
            <a:xfrm>
              <a:off x="5426553" y="5932357"/>
              <a:ext cx="653568" cy="598598"/>
              <a:chOff x="6229985" y="4882043"/>
              <a:chExt cx="585417" cy="598598"/>
            </a:xfrm>
          </p:grpSpPr>
          <p:grpSp>
            <p:nvGrpSpPr>
              <p:cNvPr id="71" name="مجموعة 70">
                <a:extLst>
                  <a:ext uri="{FF2B5EF4-FFF2-40B4-BE49-F238E27FC236}">
                    <a16:creationId xmlns:a16="http://schemas.microsoft.com/office/drawing/2014/main" id="{7B6AED51-6D06-4832-988D-3AB3C677EB73}"/>
                  </a:ext>
                </a:extLst>
              </p:cNvPr>
              <p:cNvGrpSpPr/>
              <p:nvPr/>
            </p:nvGrpSpPr>
            <p:grpSpPr>
              <a:xfrm>
                <a:off x="6346217" y="4927676"/>
                <a:ext cx="441146" cy="552965"/>
                <a:chOff x="6756011" y="4531749"/>
                <a:chExt cx="441146" cy="552965"/>
              </a:xfrm>
            </p:grpSpPr>
            <p:sp>
              <p:nvSpPr>
                <p:cNvPr id="73" name="مربع نص 72">
                  <a:extLst>
                    <a:ext uri="{FF2B5EF4-FFF2-40B4-BE49-F238E27FC236}">
                      <a16:creationId xmlns:a16="http://schemas.microsoft.com/office/drawing/2014/main" id="{EC893BEB-CC93-4D36-BE86-A56EF9919056}"/>
                    </a:ext>
                  </a:extLst>
                </p:cNvPr>
                <p:cNvSpPr txBox="1"/>
                <p:nvPr/>
              </p:nvSpPr>
              <p:spPr>
                <a:xfrm>
                  <a:off x="6787583" y="4715382"/>
                  <a:ext cx="292184" cy="3693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OM" dirty="0"/>
                    <a:t>3</a:t>
                  </a:r>
                </a:p>
              </p:txBody>
            </p:sp>
            <p:sp>
              <p:nvSpPr>
                <p:cNvPr id="74" name="مربع نص 73">
                  <a:extLst>
                    <a:ext uri="{FF2B5EF4-FFF2-40B4-BE49-F238E27FC236}">
                      <a16:creationId xmlns:a16="http://schemas.microsoft.com/office/drawing/2014/main" id="{8B681F5E-7784-4FFB-8B2A-B8D345EE9409}"/>
                    </a:ext>
                  </a:extLst>
                </p:cNvPr>
                <p:cNvSpPr txBox="1"/>
                <p:nvPr/>
              </p:nvSpPr>
              <p:spPr>
                <a:xfrm>
                  <a:off x="6756011" y="4531749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 algn="ctr"/>
                  <a:r>
                    <a:rPr lang="ar-OM" dirty="0"/>
                    <a:t> ــــ</a:t>
                  </a:r>
                </a:p>
              </p:txBody>
            </p:sp>
          </p:grpSp>
          <p:sp>
            <p:nvSpPr>
              <p:cNvPr id="72" name="مربع نص 71">
                <a:extLst>
                  <a:ext uri="{FF2B5EF4-FFF2-40B4-BE49-F238E27FC236}">
                    <a16:creationId xmlns:a16="http://schemas.microsoft.com/office/drawing/2014/main" id="{068F28CC-7F4A-4DDF-B759-BDAE252E5578}"/>
                  </a:ext>
                </a:extLst>
              </p:cNvPr>
              <p:cNvSpPr txBox="1"/>
              <p:nvPr/>
            </p:nvSpPr>
            <p:spPr>
              <a:xfrm>
                <a:off x="6229985" y="4882043"/>
                <a:ext cx="585417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dirty="0"/>
                  <a:t>2</a:t>
                </a:r>
              </a:p>
            </p:txBody>
          </p:sp>
        </p:grp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F5BBC413-6E2C-4214-950A-3405AE46EA2B}"/>
                </a:ext>
              </a:extLst>
            </p:cNvPr>
            <p:cNvSpPr txBox="1"/>
            <p:nvPr/>
          </p:nvSpPr>
          <p:spPr>
            <a:xfrm>
              <a:off x="4661723" y="6019800"/>
              <a:ext cx="10118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dirty="0"/>
                <a:t>× </a:t>
              </a:r>
              <a:r>
                <a:rPr lang="ar-OM" dirty="0">
                  <a:highlight>
                    <a:srgbClr val="FFFF00"/>
                  </a:highlight>
                </a:rPr>
                <a:t>12</a:t>
              </a:r>
              <a:r>
                <a:rPr lang="ar-OM" dirty="0"/>
                <a:t> + 8</a:t>
              </a:r>
            </a:p>
          </p:txBody>
        </p:sp>
      </p:grp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FA9978D4-FD17-4ADE-AE53-FF1DDFCA5CF3}"/>
              </a:ext>
            </a:extLst>
          </p:cNvPr>
          <p:cNvSpPr txBox="1"/>
          <p:nvPr/>
        </p:nvSpPr>
        <p:spPr>
          <a:xfrm>
            <a:off x="7447250" y="5559047"/>
            <a:ext cx="82266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dirty="0"/>
              <a:t>ص = 8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92B3D8AF-DA81-4688-97D3-CD1E39C70632}"/>
              </a:ext>
            </a:extLst>
          </p:cNvPr>
          <p:cNvSpPr txBox="1"/>
          <p:nvPr/>
        </p:nvSpPr>
        <p:spPr>
          <a:xfrm>
            <a:off x="5005923" y="4559385"/>
            <a:ext cx="120097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dirty="0"/>
              <a:t>عند س = 12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B53C725A-3921-4E98-B7B7-15DDE447C8B9}"/>
              </a:ext>
            </a:extLst>
          </p:cNvPr>
          <p:cNvGrpSpPr/>
          <p:nvPr/>
        </p:nvGrpSpPr>
        <p:grpSpPr>
          <a:xfrm>
            <a:off x="6895080" y="5053808"/>
            <a:ext cx="1796004" cy="598598"/>
            <a:chOff x="4793550" y="5066510"/>
            <a:chExt cx="1796004" cy="598598"/>
          </a:xfrm>
        </p:grpSpPr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FA9B9EDF-2122-4B77-844C-96419332B646}"/>
                </a:ext>
              </a:extLst>
            </p:cNvPr>
            <p:cNvSpPr txBox="1"/>
            <p:nvPr/>
          </p:nvSpPr>
          <p:spPr>
            <a:xfrm>
              <a:off x="5683537" y="5115289"/>
              <a:ext cx="90601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dirty="0"/>
                <a:t>ص = -  </a:t>
              </a:r>
            </a:p>
          </p:txBody>
        </p:sp>
        <p:grpSp>
          <p:nvGrpSpPr>
            <p:cNvPr id="83" name="مجموعة 82">
              <a:extLst>
                <a:ext uri="{FF2B5EF4-FFF2-40B4-BE49-F238E27FC236}">
                  <a16:creationId xmlns:a16="http://schemas.microsoft.com/office/drawing/2014/main" id="{C789DA20-07D7-4B19-92B3-FBECA299AA42}"/>
                </a:ext>
              </a:extLst>
            </p:cNvPr>
            <p:cNvGrpSpPr/>
            <p:nvPr/>
          </p:nvGrpSpPr>
          <p:grpSpPr>
            <a:xfrm>
              <a:off x="5420246" y="5066510"/>
              <a:ext cx="585417" cy="598598"/>
              <a:chOff x="6229985" y="4882043"/>
              <a:chExt cx="585417" cy="598598"/>
            </a:xfrm>
          </p:grpSpPr>
          <p:grpSp>
            <p:nvGrpSpPr>
              <p:cNvPr id="85" name="مجموعة 84">
                <a:extLst>
                  <a:ext uri="{FF2B5EF4-FFF2-40B4-BE49-F238E27FC236}">
                    <a16:creationId xmlns:a16="http://schemas.microsoft.com/office/drawing/2014/main" id="{DBB1D423-2D6F-4B72-B008-FCD111565013}"/>
                  </a:ext>
                </a:extLst>
              </p:cNvPr>
              <p:cNvGrpSpPr/>
              <p:nvPr/>
            </p:nvGrpSpPr>
            <p:grpSpPr>
              <a:xfrm>
                <a:off x="6346217" y="4927676"/>
                <a:ext cx="441146" cy="552965"/>
                <a:chOff x="6756011" y="4531749"/>
                <a:chExt cx="441146" cy="552965"/>
              </a:xfrm>
            </p:grpSpPr>
            <p:sp>
              <p:nvSpPr>
                <p:cNvPr id="87" name="مربع نص 86">
                  <a:extLst>
                    <a:ext uri="{FF2B5EF4-FFF2-40B4-BE49-F238E27FC236}">
                      <a16:creationId xmlns:a16="http://schemas.microsoft.com/office/drawing/2014/main" id="{09B79254-DCD4-4FCE-B953-BEAE88566DFC}"/>
                    </a:ext>
                  </a:extLst>
                </p:cNvPr>
                <p:cNvSpPr txBox="1"/>
                <p:nvPr/>
              </p:nvSpPr>
              <p:spPr>
                <a:xfrm>
                  <a:off x="6787583" y="4715382"/>
                  <a:ext cx="292184" cy="3693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OM" dirty="0"/>
                    <a:t>3</a:t>
                  </a:r>
                </a:p>
              </p:txBody>
            </p:sp>
            <p:sp>
              <p:nvSpPr>
                <p:cNvPr id="88" name="مربع نص 87">
                  <a:extLst>
                    <a:ext uri="{FF2B5EF4-FFF2-40B4-BE49-F238E27FC236}">
                      <a16:creationId xmlns:a16="http://schemas.microsoft.com/office/drawing/2014/main" id="{6AAA4692-7D71-4791-981B-781FE86C580D}"/>
                    </a:ext>
                  </a:extLst>
                </p:cNvPr>
                <p:cNvSpPr txBox="1"/>
                <p:nvPr/>
              </p:nvSpPr>
              <p:spPr>
                <a:xfrm>
                  <a:off x="6756011" y="4531749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 algn="ctr"/>
                  <a:r>
                    <a:rPr lang="ar-OM" dirty="0"/>
                    <a:t> ــــ</a:t>
                  </a:r>
                </a:p>
              </p:txBody>
            </p:sp>
          </p:grpSp>
          <p:sp>
            <p:nvSpPr>
              <p:cNvPr id="86" name="مربع نص 85">
                <a:extLst>
                  <a:ext uri="{FF2B5EF4-FFF2-40B4-BE49-F238E27FC236}">
                    <a16:creationId xmlns:a16="http://schemas.microsoft.com/office/drawing/2014/main" id="{4017F2D4-B828-403D-8DEE-2AA6D61CCE93}"/>
                  </a:ext>
                </a:extLst>
              </p:cNvPr>
              <p:cNvSpPr txBox="1"/>
              <p:nvPr/>
            </p:nvSpPr>
            <p:spPr>
              <a:xfrm>
                <a:off x="6229985" y="4882043"/>
                <a:ext cx="585417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dirty="0"/>
                  <a:t>2</a:t>
                </a:r>
              </a:p>
            </p:txBody>
          </p:sp>
        </p:grp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FC9BB9CC-2CA8-4D56-8C34-50A0DC60E184}"/>
                </a:ext>
              </a:extLst>
            </p:cNvPr>
            <p:cNvSpPr txBox="1"/>
            <p:nvPr/>
          </p:nvSpPr>
          <p:spPr>
            <a:xfrm>
              <a:off x="4793550" y="5131775"/>
              <a:ext cx="88998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dirty="0"/>
                <a:t>× </a:t>
              </a:r>
              <a:r>
                <a:rPr lang="ar-OM" dirty="0">
                  <a:highlight>
                    <a:srgbClr val="FFFF00"/>
                  </a:highlight>
                </a:rPr>
                <a:t>0</a:t>
              </a:r>
              <a:r>
                <a:rPr lang="ar-OM" dirty="0"/>
                <a:t> + 8</a:t>
              </a:r>
            </a:p>
          </p:txBody>
        </p:sp>
      </p:grp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53D15940-EC97-4E1D-BE0C-7A1D6FA2F887}"/>
              </a:ext>
            </a:extLst>
          </p:cNvPr>
          <p:cNvSpPr txBox="1"/>
          <p:nvPr/>
        </p:nvSpPr>
        <p:spPr>
          <a:xfrm>
            <a:off x="5399096" y="5888612"/>
            <a:ext cx="82266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dirty="0"/>
              <a:t>ص = 0</a:t>
            </a:r>
          </a:p>
        </p:txBody>
      </p:sp>
      <p:grpSp>
        <p:nvGrpSpPr>
          <p:cNvPr id="104" name="مجموعة 103">
            <a:extLst>
              <a:ext uri="{FF2B5EF4-FFF2-40B4-BE49-F238E27FC236}">
                <a16:creationId xmlns:a16="http://schemas.microsoft.com/office/drawing/2014/main" id="{0017BCD0-ADB7-45F1-8F9C-BEA7F62AAA73}"/>
              </a:ext>
            </a:extLst>
          </p:cNvPr>
          <p:cNvGrpSpPr/>
          <p:nvPr/>
        </p:nvGrpSpPr>
        <p:grpSpPr>
          <a:xfrm>
            <a:off x="5149267" y="5435752"/>
            <a:ext cx="1152880" cy="615792"/>
            <a:chOff x="3568497" y="5919467"/>
            <a:chExt cx="1152880" cy="615792"/>
          </a:xfrm>
        </p:grpSpPr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055E77F0-3695-4BE1-8ECE-02DB920F152F}"/>
                </a:ext>
              </a:extLst>
            </p:cNvPr>
            <p:cNvSpPr txBox="1"/>
            <p:nvPr/>
          </p:nvSpPr>
          <p:spPr>
            <a:xfrm>
              <a:off x="3568497" y="6014625"/>
              <a:ext cx="1152880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dirty="0"/>
                <a:t>=       + 8 </a:t>
              </a:r>
            </a:p>
          </p:txBody>
        </p:sp>
        <p:grpSp>
          <p:nvGrpSpPr>
            <p:cNvPr id="95" name="مجموعة 94">
              <a:extLst>
                <a:ext uri="{FF2B5EF4-FFF2-40B4-BE49-F238E27FC236}">
                  <a16:creationId xmlns:a16="http://schemas.microsoft.com/office/drawing/2014/main" id="{D7BD834E-4E0F-4B7A-A201-6474AE9CEDD7}"/>
                </a:ext>
              </a:extLst>
            </p:cNvPr>
            <p:cNvGrpSpPr/>
            <p:nvPr/>
          </p:nvGrpSpPr>
          <p:grpSpPr>
            <a:xfrm>
              <a:off x="3918432" y="5919467"/>
              <a:ext cx="653568" cy="615792"/>
              <a:chOff x="6230115" y="4864849"/>
              <a:chExt cx="585417" cy="615792"/>
            </a:xfrm>
          </p:grpSpPr>
          <p:grpSp>
            <p:nvGrpSpPr>
              <p:cNvPr id="96" name="مجموعة 95">
                <a:extLst>
                  <a:ext uri="{FF2B5EF4-FFF2-40B4-BE49-F238E27FC236}">
                    <a16:creationId xmlns:a16="http://schemas.microsoft.com/office/drawing/2014/main" id="{5610ED66-B8ED-4D51-B6C0-DED7BB0DF9F9}"/>
                  </a:ext>
                </a:extLst>
              </p:cNvPr>
              <p:cNvGrpSpPr/>
              <p:nvPr/>
            </p:nvGrpSpPr>
            <p:grpSpPr>
              <a:xfrm>
                <a:off x="6326142" y="4927676"/>
                <a:ext cx="481297" cy="552965"/>
                <a:chOff x="6735936" y="4531749"/>
                <a:chExt cx="481297" cy="552965"/>
              </a:xfrm>
            </p:grpSpPr>
            <p:sp>
              <p:nvSpPr>
                <p:cNvPr id="98" name="مربع نص 97">
                  <a:extLst>
                    <a:ext uri="{FF2B5EF4-FFF2-40B4-BE49-F238E27FC236}">
                      <a16:creationId xmlns:a16="http://schemas.microsoft.com/office/drawing/2014/main" id="{B1402ED2-6D2A-4FDC-8BFC-125C0762E70C}"/>
                    </a:ext>
                  </a:extLst>
                </p:cNvPr>
                <p:cNvSpPr txBox="1"/>
                <p:nvPr/>
              </p:nvSpPr>
              <p:spPr>
                <a:xfrm>
                  <a:off x="6787583" y="4715382"/>
                  <a:ext cx="292184" cy="3693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OM" dirty="0"/>
                    <a:t>3</a:t>
                  </a:r>
                </a:p>
              </p:txBody>
            </p:sp>
            <p:sp>
              <p:nvSpPr>
                <p:cNvPr id="99" name="مربع نص 98">
                  <a:extLst>
                    <a:ext uri="{FF2B5EF4-FFF2-40B4-BE49-F238E27FC236}">
                      <a16:creationId xmlns:a16="http://schemas.microsoft.com/office/drawing/2014/main" id="{2A9EAF4E-2DAC-441E-AB94-CD34B7F5C3DF}"/>
                    </a:ext>
                  </a:extLst>
                </p:cNvPr>
                <p:cNvSpPr txBox="1"/>
                <p:nvPr/>
              </p:nvSpPr>
              <p:spPr>
                <a:xfrm>
                  <a:off x="6735936" y="4531749"/>
                  <a:ext cx="481297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 algn="ctr"/>
                  <a:r>
                    <a:rPr lang="ar-OM" dirty="0"/>
                    <a:t> ــــــ</a:t>
                  </a:r>
                </a:p>
              </p:txBody>
            </p:sp>
          </p:grpSp>
          <p:sp>
            <p:nvSpPr>
              <p:cNvPr id="97" name="مربع نص 96">
                <a:extLst>
                  <a:ext uri="{FF2B5EF4-FFF2-40B4-BE49-F238E27FC236}">
                    <a16:creationId xmlns:a16="http://schemas.microsoft.com/office/drawing/2014/main" id="{94A25292-D37D-4D7D-9882-8CC1D98304BE}"/>
                  </a:ext>
                </a:extLst>
              </p:cNvPr>
              <p:cNvSpPr txBox="1"/>
              <p:nvPr/>
            </p:nvSpPr>
            <p:spPr>
              <a:xfrm>
                <a:off x="6230115" y="4864849"/>
                <a:ext cx="585417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dirty="0"/>
                  <a:t>24</a:t>
                </a:r>
                <a:r>
                  <a:rPr lang="en-GB" dirty="0"/>
                  <a:t>-</a:t>
                </a:r>
                <a:endParaRPr lang="ar-OM" dirty="0"/>
              </a:p>
            </p:txBody>
          </p:sp>
        </p:grp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9E260457-B350-480E-A337-5DDE7102AF01}"/>
              </a:ext>
            </a:extLst>
          </p:cNvPr>
          <p:cNvSpPr txBox="1"/>
          <p:nvPr/>
        </p:nvSpPr>
        <p:spPr>
          <a:xfrm>
            <a:off x="4203246" y="5482157"/>
            <a:ext cx="102463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/>
              <a:t> -8 + 8 </a:t>
            </a:r>
            <a:r>
              <a:rPr lang="en-GB" sz="2000" dirty="0"/>
              <a:t>=</a:t>
            </a:r>
            <a:endParaRPr lang="ar-OM" dirty="0"/>
          </a:p>
        </p:txBody>
      </p:sp>
      <p:cxnSp>
        <p:nvCxnSpPr>
          <p:cNvPr id="107" name="رابط مستقيم 106">
            <a:extLst>
              <a:ext uri="{FF2B5EF4-FFF2-40B4-BE49-F238E27FC236}">
                <a16:creationId xmlns:a16="http://schemas.microsoft.com/office/drawing/2014/main" id="{52D04F04-386E-4586-8219-1A20A4F8CA05}"/>
              </a:ext>
            </a:extLst>
          </p:cNvPr>
          <p:cNvCxnSpPr>
            <a:cxnSpLocks/>
          </p:cNvCxnSpPr>
          <p:nvPr/>
        </p:nvCxnSpPr>
        <p:spPr>
          <a:xfrm>
            <a:off x="6726962" y="4425627"/>
            <a:ext cx="7769" cy="220830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رابط مستقيم 107">
            <a:extLst>
              <a:ext uri="{FF2B5EF4-FFF2-40B4-BE49-F238E27FC236}">
                <a16:creationId xmlns:a16="http://schemas.microsoft.com/office/drawing/2014/main" id="{F33F8A11-0232-4230-A1C6-C5BACA034DFC}"/>
              </a:ext>
            </a:extLst>
          </p:cNvPr>
          <p:cNvCxnSpPr>
            <a:cxnSpLocks/>
          </p:cNvCxnSpPr>
          <p:nvPr/>
        </p:nvCxnSpPr>
        <p:spPr>
          <a:xfrm flipH="1">
            <a:off x="7773545" y="2467997"/>
            <a:ext cx="152400" cy="691015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3F45C698-59F8-4851-AABB-01C92F84863A}"/>
              </a:ext>
            </a:extLst>
          </p:cNvPr>
          <p:cNvSpPr txBox="1"/>
          <p:nvPr/>
        </p:nvSpPr>
        <p:spPr>
          <a:xfrm>
            <a:off x="3156697" y="5503432"/>
            <a:ext cx="79060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/>
              <a:t> (</a:t>
            </a:r>
            <a:r>
              <a:rPr lang="ar-OM" sz="3200" b="1" dirty="0"/>
              <a:t>ب</a:t>
            </a:r>
            <a:r>
              <a:rPr lang="ar-OM" sz="2800" dirty="0"/>
              <a:t>)</a:t>
            </a:r>
          </a:p>
        </p:txBody>
      </p: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603DF4E4-45EF-4367-A99D-F6B5538B18D5}"/>
              </a:ext>
            </a:extLst>
          </p:cNvPr>
          <p:cNvSpPr txBox="1"/>
          <p:nvPr/>
        </p:nvSpPr>
        <p:spPr>
          <a:xfrm>
            <a:off x="4336586" y="1142624"/>
            <a:ext cx="51488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/>
              <a:t>(</a:t>
            </a:r>
            <a:r>
              <a:rPr lang="ar-OM" sz="3200" b="1" dirty="0"/>
              <a:t>أ</a:t>
            </a:r>
            <a:r>
              <a:rPr lang="ar-OM" sz="2800" dirty="0"/>
              <a:t>)</a:t>
            </a:r>
          </a:p>
        </p:txBody>
      </p:sp>
      <p:sp>
        <p:nvSpPr>
          <p:cNvPr id="121" name="قوس 120">
            <a:extLst>
              <a:ext uri="{FF2B5EF4-FFF2-40B4-BE49-F238E27FC236}">
                <a16:creationId xmlns:a16="http://schemas.microsoft.com/office/drawing/2014/main" id="{8DA805FB-2CCB-49A7-B636-78C598A11AF8}"/>
              </a:ext>
            </a:extLst>
          </p:cNvPr>
          <p:cNvSpPr/>
          <p:nvPr/>
        </p:nvSpPr>
        <p:spPr>
          <a:xfrm>
            <a:off x="6286515" y="1707727"/>
            <a:ext cx="2128201" cy="1270798"/>
          </a:xfrm>
          <a:prstGeom prst="arc">
            <a:avLst>
              <a:gd name="adj1" fmla="val 12713026"/>
              <a:gd name="adj2" fmla="val 19598252"/>
            </a:avLst>
          </a:prstGeom>
          <a:noFill/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F60B5207-6707-4A9B-A992-A7E0A4811AF1}"/>
              </a:ext>
            </a:extLst>
          </p:cNvPr>
          <p:cNvSpPr txBox="1"/>
          <p:nvPr/>
        </p:nvSpPr>
        <p:spPr>
          <a:xfrm>
            <a:off x="4188830" y="2145422"/>
            <a:ext cx="160492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b="1" dirty="0">
                <a:solidFill>
                  <a:srgbClr val="00B050"/>
                </a:solidFill>
              </a:rPr>
              <a:t>نعيد ترتيب المعادلة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268917CC-3392-43F2-8706-5AA05055300F}"/>
              </a:ext>
            </a:extLst>
          </p:cNvPr>
          <p:cNvSpPr txBox="1"/>
          <p:nvPr/>
        </p:nvSpPr>
        <p:spPr>
          <a:xfrm>
            <a:off x="7174226" y="6172379"/>
            <a:ext cx="927563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OM" sz="2000" dirty="0">
                <a:solidFill>
                  <a:schemeClr val="bg1"/>
                </a:solidFill>
              </a:rPr>
              <a:t>(</a:t>
            </a:r>
            <a:r>
              <a:rPr lang="ar-OM" sz="2000" b="1" dirty="0">
                <a:solidFill>
                  <a:schemeClr val="bg1"/>
                </a:solidFill>
              </a:rPr>
              <a:t>0 , 8</a:t>
            </a:r>
            <a:r>
              <a:rPr lang="ar-OM" sz="2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38063DE0-C86D-4B28-9509-E61CFB96AA03}"/>
              </a:ext>
            </a:extLst>
          </p:cNvPr>
          <p:cNvSpPr txBox="1"/>
          <p:nvPr/>
        </p:nvSpPr>
        <p:spPr>
          <a:xfrm>
            <a:off x="4303287" y="6171574"/>
            <a:ext cx="1021234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OM" sz="2000" dirty="0">
                <a:solidFill>
                  <a:schemeClr val="bg1"/>
                </a:solidFill>
              </a:rPr>
              <a:t>(</a:t>
            </a:r>
            <a:r>
              <a:rPr lang="ar-OM" sz="2000" b="1" dirty="0">
                <a:solidFill>
                  <a:schemeClr val="bg1"/>
                </a:solidFill>
              </a:rPr>
              <a:t>12 , 0</a:t>
            </a:r>
            <a:r>
              <a:rPr lang="ar-OM" sz="20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102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43" grpId="0" animBg="1"/>
      <p:bldP spid="12" grpId="0"/>
      <p:bldP spid="16" grpId="0"/>
      <p:bldP spid="17" grpId="0"/>
      <p:bldP spid="18" grpId="0"/>
      <p:bldP spid="19" grpId="0"/>
      <p:bldP spid="48" grpId="0" animBg="1"/>
      <p:bldP spid="49" grpId="0" animBg="1"/>
      <p:bldP spid="50" grpId="0"/>
      <p:bldP spid="62" grpId="0" animBg="1"/>
      <p:bldP spid="64" grpId="0"/>
      <p:bldP spid="65" grpId="0"/>
      <p:bldP spid="66" grpId="0" animBg="1"/>
      <p:bldP spid="78" grpId="0" animBg="1"/>
      <p:bldP spid="79" grpId="0" animBg="1"/>
      <p:bldP spid="89" grpId="0" animBg="1"/>
      <p:bldP spid="100" grpId="0"/>
      <p:bldP spid="121" grpId="0" animBg="1"/>
      <p:bldP spid="122" grpId="0"/>
      <p:bldP spid="76" grpId="0" animBg="1"/>
      <p:bldP spid="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خطط انسيابي: معالجة متعاقبة 38">
            <a:extLst>
              <a:ext uri="{FF2B5EF4-FFF2-40B4-BE49-F238E27FC236}">
                <a16:creationId xmlns:a16="http://schemas.microsoft.com/office/drawing/2014/main" id="{BEB54F11-EA5B-4764-AC3B-8CA3E68EEBF4}"/>
              </a:ext>
            </a:extLst>
          </p:cNvPr>
          <p:cNvSpPr/>
          <p:nvPr/>
        </p:nvSpPr>
        <p:spPr>
          <a:xfrm>
            <a:off x="5486400" y="4546341"/>
            <a:ext cx="2659701" cy="642723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0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B07BA03-5946-46A3-A591-730B3E001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8682"/>
            <a:ext cx="6677177" cy="1663883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92624446-D6A8-441C-BB67-FFEDFC5F61BF}"/>
              </a:ext>
            </a:extLst>
          </p:cNvPr>
          <p:cNvSpPr txBox="1"/>
          <p:nvPr/>
        </p:nvSpPr>
        <p:spPr>
          <a:xfrm>
            <a:off x="6981977" y="228600"/>
            <a:ext cx="176671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تمرين كتاب الطالب ص 56 رقم </a:t>
            </a:r>
            <a:r>
              <a:rPr lang="ar-OM" b="1" dirty="0"/>
              <a:t>5</a:t>
            </a:r>
            <a:endParaRPr lang="en-AE" b="1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156F798-4C03-4753-89E3-3B6BAD8AC1DA}"/>
              </a:ext>
            </a:extLst>
          </p:cNvPr>
          <p:cNvSpPr txBox="1"/>
          <p:nvPr/>
        </p:nvSpPr>
        <p:spPr>
          <a:xfrm>
            <a:off x="857355" y="2167749"/>
            <a:ext cx="309251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2س – 3ص + 6 =0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4D82546-BD4B-408D-83F0-1B7F7CCCF258}"/>
              </a:ext>
            </a:extLst>
          </p:cNvPr>
          <p:cNvSpPr txBox="1"/>
          <p:nvPr/>
        </p:nvSpPr>
        <p:spPr>
          <a:xfrm>
            <a:off x="8236519" y="1700266"/>
            <a:ext cx="4539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(أ)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8F9E295-5382-4006-AA30-10AC14F3F108}"/>
              </a:ext>
            </a:extLst>
          </p:cNvPr>
          <p:cNvSpPr txBox="1"/>
          <p:nvPr/>
        </p:nvSpPr>
        <p:spPr>
          <a:xfrm>
            <a:off x="4067954" y="2202434"/>
            <a:ext cx="5629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ar-OM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ar-OM" sz="2400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BF85A62-6F90-4D6D-845F-96BB1F148055}"/>
              </a:ext>
            </a:extLst>
          </p:cNvPr>
          <p:cNvSpPr txBox="1"/>
          <p:nvPr/>
        </p:nvSpPr>
        <p:spPr>
          <a:xfrm>
            <a:off x="291170" y="2793122"/>
            <a:ext cx="255711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2س + 6 = 3ص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9C9CDEF-2C23-4851-85B2-EBA04D8BFFDE}"/>
              </a:ext>
            </a:extLst>
          </p:cNvPr>
          <p:cNvSpPr txBox="1"/>
          <p:nvPr/>
        </p:nvSpPr>
        <p:spPr>
          <a:xfrm>
            <a:off x="5273789" y="2110457"/>
            <a:ext cx="2659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 – ص + 6 =0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9E6CCD0-06A6-408E-8EEC-9B84DB4A642D}"/>
              </a:ext>
            </a:extLst>
          </p:cNvPr>
          <p:cNvSpPr txBox="1"/>
          <p:nvPr/>
        </p:nvSpPr>
        <p:spPr>
          <a:xfrm>
            <a:off x="4953000" y="2823563"/>
            <a:ext cx="212429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 + 6 = ص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863A78A-1996-4FEA-BDDB-AB7C22772421}"/>
              </a:ext>
            </a:extLst>
          </p:cNvPr>
          <p:cNvSpPr txBox="1"/>
          <p:nvPr/>
        </p:nvSpPr>
        <p:spPr>
          <a:xfrm>
            <a:off x="5611786" y="4516958"/>
            <a:ext cx="240161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 = س + 6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0DDDBB1-F2D7-48AB-AF0E-218A0A7F1EA6}"/>
              </a:ext>
            </a:extLst>
          </p:cNvPr>
          <p:cNvSpPr txBox="1"/>
          <p:nvPr/>
        </p:nvSpPr>
        <p:spPr>
          <a:xfrm>
            <a:off x="8171489" y="2202435"/>
            <a:ext cx="5629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41CC7C03-4BEB-4250-916A-F500F3BA1101}"/>
              </a:ext>
            </a:extLst>
          </p:cNvPr>
          <p:cNvGrpSpPr/>
          <p:nvPr/>
        </p:nvGrpSpPr>
        <p:grpSpPr>
          <a:xfrm>
            <a:off x="629174" y="5001695"/>
            <a:ext cx="3276598" cy="1015430"/>
            <a:chOff x="1343061" y="4320727"/>
            <a:chExt cx="2717595" cy="933084"/>
          </a:xfrm>
        </p:grpSpPr>
        <p:sp>
          <p:nvSpPr>
            <p:cNvPr id="38" name="مخطط انسيابي: معالجة متعاقبة 37">
              <a:extLst>
                <a:ext uri="{FF2B5EF4-FFF2-40B4-BE49-F238E27FC236}">
                  <a16:creationId xmlns:a16="http://schemas.microsoft.com/office/drawing/2014/main" id="{FBE729F3-3ED5-4E3E-B562-E0E27D163C43}"/>
                </a:ext>
              </a:extLst>
            </p:cNvPr>
            <p:cNvSpPr/>
            <p:nvPr/>
          </p:nvSpPr>
          <p:spPr>
            <a:xfrm>
              <a:off x="1343061" y="4337133"/>
              <a:ext cx="2717595" cy="779394"/>
            </a:xfrm>
            <a:prstGeom prst="flowChartAlternateProcess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2400" b="1"/>
            </a:p>
          </p:txBody>
        </p:sp>
        <p:grpSp>
          <p:nvGrpSpPr>
            <p:cNvPr id="44" name="مجموعة 43">
              <a:extLst>
                <a:ext uri="{FF2B5EF4-FFF2-40B4-BE49-F238E27FC236}">
                  <a16:creationId xmlns:a16="http://schemas.microsoft.com/office/drawing/2014/main" id="{72D13A54-4877-4711-BEF0-3E38D3144CAC}"/>
                </a:ext>
              </a:extLst>
            </p:cNvPr>
            <p:cNvGrpSpPr/>
            <p:nvPr/>
          </p:nvGrpSpPr>
          <p:grpSpPr>
            <a:xfrm>
              <a:off x="1400068" y="4320727"/>
              <a:ext cx="2487803" cy="933084"/>
              <a:chOff x="263552" y="3958168"/>
              <a:chExt cx="2487803" cy="933084"/>
            </a:xfrm>
          </p:grpSpPr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8FDD0539-C129-497C-BE17-28BC09F30FBE}"/>
                  </a:ext>
                </a:extLst>
              </p:cNvPr>
              <p:cNvSpPr txBox="1"/>
              <p:nvPr/>
            </p:nvSpPr>
            <p:spPr>
              <a:xfrm>
                <a:off x="263552" y="4067312"/>
                <a:ext cx="2487803" cy="5939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1">
                <a:spAutoFit/>
              </a:bodyPr>
              <a:lstStyle/>
              <a:p>
                <a:r>
                  <a:rPr lang="ar-OM" sz="32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ص =        </a:t>
                </a:r>
                <a:r>
                  <a:rPr lang="ar-OM" sz="36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س</a:t>
                </a:r>
                <a:r>
                  <a:rPr lang="ar-OM" sz="32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+ 2</a:t>
                </a:r>
              </a:p>
            </p:txBody>
          </p:sp>
          <p:grpSp>
            <p:nvGrpSpPr>
              <p:cNvPr id="33" name="مجموعة 32">
                <a:extLst>
                  <a:ext uri="{FF2B5EF4-FFF2-40B4-BE49-F238E27FC236}">
                    <a16:creationId xmlns:a16="http://schemas.microsoft.com/office/drawing/2014/main" id="{03930A7B-C33E-4233-B412-605D504F0046}"/>
                  </a:ext>
                </a:extLst>
              </p:cNvPr>
              <p:cNvGrpSpPr/>
              <p:nvPr/>
            </p:nvGrpSpPr>
            <p:grpSpPr>
              <a:xfrm>
                <a:off x="1286996" y="3958168"/>
                <a:ext cx="814675" cy="933084"/>
                <a:chOff x="1007907" y="5458029"/>
                <a:chExt cx="814675" cy="933084"/>
              </a:xfrm>
            </p:grpSpPr>
            <p:grpSp>
              <p:nvGrpSpPr>
                <p:cNvPr id="34" name="مجموعة 33">
                  <a:extLst>
                    <a:ext uri="{FF2B5EF4-FFF2-40B4-BE49-F238E27FC236}">
                      <a16:creationId xmlns:a16="http://schemas.microsoft.com/office/drawing/2014/main" id="{D324B2FE-31A6-40F8-9491-F7A28BB7E88A}"/>
                    </a:ext>
                  </a:extLst>
                </p:cNvPr>
                <p:cNvGrpSpPr/>
                <p:nvPr/>
              </p:nvGrpSpPr>
              <p:grpSpPr>
                <a:xfrm>
                  <a:off x="1007907" y="5529780"/>
                  <a:ext cx="814675" cy="861333"/>
                  <a:chOff x="6380245" y="4499465"/>
                  <a:chExt cx="814675" cy="861333"/>
                </a:xfrm>
              </p:grpSpPr>
              <p:sp>
                <p:nvSpPr>
                  <p:cNvPr id="36" name="مربع نص 35">
                    <a:extLst>
                      <a:ext uri="{FF2B5EF4-FFF2-40B4-BE49-F238E27FC236}">
                        <a16:creationId xmlns:a16="http://schemas.microsoft.com/office/drawing/2014/main" id="{28E118E5-009B-4FBF-BF57-C6943187337E}"/>
                      </a:ext>
                    </a:extLst>
                  </p:cNvPr>
                  <p:cNvSpPr txBox="1"/>
                  <p:nvPr/>
                </p:nvSpPr>
                <p:spPr>
                  <a:xfrm>
                    <a:off x="6542810" y="4766881"/>
                    <a:ext cx="292184" cy="593917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ctr"/>
                    <a:r>
                      <a:rPr lang="ar-OM" sz="3600" b="1" dirty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rPr>
                      <a:t>3</a:t>
                    </a:r>
                    <a:endParaRPr lang="ar-OM" sz="3200" b="1" dirty="0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37" name="مربع نص 36">
                    <a:extLst>
                      <a:ext uri="{FF2B5EF4-FFF2-40B4-BE49-F238E27FC236}">
                        <a16:creationId xmlns:a16="http://schemas.microsoft.com/office/drawing/2014/main" id="{F09965F2-2BF7-44E3-BC84-6C19768E76FC}"/>
                      </a:ext>
                    </a:extLst>
                  </p:cNvPr>
                  <p:cNvSpPr txBox="1"/>
                  <p:nvPr/>
                </p:nvSpPr>
                <p:spPr>
                  <a:xfrm>
                    <a:off x="6380245" y="4499465"/>
                    <a:ext cx="814675" cy="593917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 algn="ctr"/>
                    <a:r>
                      <a:rPr lang="ar-OM" sz="3600" b="1" dirty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rPr>
                      <a:t> ــــــ</a:t>
                    </a:r>
                  </a:p>
                </p:txBody>
              </p:sp>
            </p:grpSp>
            <p:sp>
              <p:nvSpPr>
                <p:cNvPr id="35" name="مربع نص 34">
                  <a:extLst>
                    <a:ext uri="{FF2B5EF4-FFF2-40B4-BE49-F238E27FC236}">
                      <a16:creationId xmlns:a16="http://schemas.microsoft.com/office/drawing/2014/main" id="{9D771D2A-F1DA-4D5F-8D3F-80F6D68A9DE4}"/>
                    </a:ext>
                  </a:extLst>
                </p:cNvPr>
                <p:cNvSpPr txBox="1"/>
                <p:nvPr/>
              </p:nvSpPr>
              <p:spPr>
                <a:xfrm>
                  <a:off x="1023855" y="5458029"/>
                  <a:ext cx="585417" cy="59391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OM" sz="3600" b="1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2</a:t>
                  </a:r>
                  <a:endParaRPr lang="ar-OM" sz="4000" b="1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C24AB77-7AEA-4DBB-83A1-14B26DFCED6A}"/>
              </a:ext>
            </a:extLst>
          </p:cNvPr>
          <p:cNvSpPr txBox="1"/>
          <p:nvPr/>
        </p:nvSpPr>
        <p:spPr>
          <a:xfrm>
            <a:off x="1138718" y="3899256"/>
            <a:ext cx="28985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 ص = 2 س + 6</a:t>
            </a:r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E7C15669-E17C-4716-BE0E-DF7B564D619B}"/>
              </a:ext>
            </a:extLst>
          </p:cNvPr>
          <p:cNvGrpSpPr/>
          <p:nvPr/>
        </p:nvGrpSpPr>
        <p:grpSpPr>
          <a:xfrm>
            <a:off x="2197677" y="4089576"/>
            <a:ext cx="553358" cy="806851"/>
            <a:chOff x="6673056" y="4490796"/>
            <a:chExt cx="523984" cy="749531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9B56810B-8EBE-4474-9D38-D23834941523}"/>
                </a:ext>
              </a:extLst>
            </p:cNvPr>
            <p:cNvSpPr txBox="1"/>
            <p:nvPr/>
          </p:nvSpPr>
          <p:spPr>
            <a:xfrm>
              <a:off x="6741529" y="4754277"/>
              <a:ext cx="353978" cy="48605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04B86F5B-3C2C-4AAA-9BD8-11E37273F709}"/>
                </a:ext>
              </a:extLst>
            </p:cNvPr>
            <p:cNvSpPr txBox="1"/>
            <p:nvPr/>
          </p:nvSpPr>
          <p:spPr>
            <a:xfrm>
              <a:off x="6673056" y="4490796"/>
              <a:ext cx="523984" cy="48605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21932951-DC46-4FE5-9C36-9604ECC54FEA}"/>
              </a:ext>
            </a:extLst>
          </p:cNvPr>
          <p:cNvGrpSpPr/>
          <p:nvPr/>
        </p:nvGrpSpPr>
        <p:grpSpPr>
          <a:xfrm>
            <a:off x="1127587" y="4082797"/>
            <a:ext cx="553358" cy="819973"/>
            <a:chOff x="6671562" y="4447045"/>
            <a:chExt cx="523984" cy="761722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02FBD7BE-A09E-48A9-ACA6-78913A7D378C}"/>
                </a:ext>
              </a:extLst>
            </p:cNvPr>
            <p:cNvSpPr txBox="1"/>
            <p:nvPr/>
          </p:nvSpPr>
          <p:spPr>
            <a:xfrm>
              <a:off x="6756565" y="4722717"/>
              <a:ext cx="353978" cy="48605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0FBC806B-86AB-4487-9DBF-5C5380B957DD}"/>
                </a:ext>
              </a:extLst>
            </p:cNvPr>
            <p:cNvSpPr txBox="1"/>
            <p:nvPr/>
          </p:nvSpPr>
          <p:spPr>
            <a:xfrm>
              <a:off x="6671562" y="4447045"/>
              <a:ext cx="523984" cy="48605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49341C6A-5CE7-48A6-B7EB-F6B1A87A1051}"/>
              </a:ext>
            </a:extLst>
          </p:cNvPr>
          <p:cNvGrpSpPr/>
          <p:nvPr/>
        </p:nvGrpSpPr>
        <p:grpSpPr>
          <a:xfrm>
            <a:off x="3462595" y="4059057"/>
            <a:ext cx="553358" cy="808573"/>
            <a:chOff x="6609103" y="4510471"/>
            <a:chExt cx="523984" cy="751131"/>
          </a:xfrm>
        </p:grpSpPr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D018D1C7-F998-4598-9102-2DE0F242E2D4}"/>
                </a:ext>
              </a:extLst>
            </p:cNvPr>
            <p:cNvSpPr txBox="1"/>
            <p:nvPr/>
          </p:nvSpPr>
          <p:spPr>
            <a:xfrm>
              <a:off x="6672347" y="4775552"/>
              <a:ext cx="353978" cy="48605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D68C7F36-5DC3-4DAC-8639-1433D0DC96F9}"/>
                </a:ext>
              </a:extLst>
            </p:cNvPr>
            <p:cNvSpPr txBox="1"/>
            <p:nvPr/>
          </p:nvSpPr>
          <p:spPr>
            <a:xfrm>
              <a:off x="6609103" y="4510471"/>
              <a:ext cx="523984" cy="48605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sp>
        <p:nvSpPr>
          <p:cNvPr id="46" name="قوس 45">
            <a:extLst>
              <a:ext uri="{FF2B5EF4-FFF2-40B4-BE49-F238E27FC236}">
                <a16:creationId xmlns:a16="http://schemas.microsoft.com/office/drawing/2014/main" id="{B62E103A-D0EC-49A1-AA9F-3CA8C62A79B1}"/>
              </a:ext>
            </a:extLst>
          </p:cNvPr>
          <p:cNvSpPr/>
          <p:nvPr/>
        </p:nvSpPr>
        <p:spPr>
          <a:xfrm>
            <a:off x="5099359" y="1898794"/>
            <a:ext cx="1911693" cy="1300906"/>
          </a:xfrm>
          <a:prstGeom prst="arc">
            <a:avLst>
              <a:gd name="adj1" fmla="val 12274620"/>
              <a:gd name="adj2" fmla="val 20424698"/>
            </a:avLst>
          </a:prstGeom>
          <a:noFill/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8" name="قوس 47">
            <a:extLst>
              <a:ext uri="{FF2B5EF4-FFF2-40B4-BE49-F238E27FC236}">
                <a16:creationId xmlns:a16="http://schemas.microsoft.com/office/drawing/2014/main" id="{29D9B77A-2F14-4807-9A73-65DFDED38616}"/>
              </a:ext>
            </a:extLst>
          </p:cNvPr>
          <p:cNvSpPr/>
          <p:nvPr/>
        </p:nvSpPr>
        <p:spPr>
          <a:xfrm>
            <a:off x="628757" y="1759880"/>
            <a:ext cx="2245262" cy="1663883"/>
          </a:xfrm>
          <a:prstGeom prst="arc">
            <a:avLst>
              <a:gd name="adj1" fmla="val 12274620"/>
              <a:gd name="adj2" fmla="val 20247505"/>
            </a:avLst>
          </a:prstGeom>
          <a:noFill/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D02D978E-F764-4773-A537-7963C929FFEA}"/>
              </a:ext>
            </a:extLst>
          </p:cNvPr>
          <p:cNvCxnSpPr/>
          <p:nvPr/>
        </p:nvCxnSpPr>
        <p:spPr>
          <a:xfrm flipH="1">
            <a:off x="3531992" y="3927097"/>
            <a:ext cx="323676" cy="848177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7A4B4BFC-A5F4-4B3F-9623-4349A8B223A1}"/>
              </a:ext>
            </a:extLst>
          </p:cNvPr>
          <p:cNvSpPr txBox="1"/>
          <p:nvPr/>
        </p:nvSpPr>
        <p:spPr>
          <a:xfrm>
            <a:off x="5834871" y="3717269"/>
            <a:ext cx="183095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</a:rPr>
              <a:t>نعيد ترتيب المعادلة </a:t>
            </a: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187CA34E-F549-47A0-BD89-B6B04DC2AD7B}"/>
              </a:ext>
            </a:extLst>
          </p:cNvPr>
          <p:cNvCxnSpPr/>
          <p:nvPr/>
        </p:nvCxnSpPr>
        <p:spPr>
          <a:xfrm>
            <a:off x="4724400" y="2161931"/>
            <a:ext cx="0" cy="378166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9930FD9-898C-49B3-AAB2-7B0AAC507644}"/>
              </a:ext>
            </a:extLst>
          </p:cNvPr>
          <p:cNvSpPr txBox="1"/>
          <p:nvPr/>
        </p:nvSpPr>
        <p:spPr>
          <a:xfrm>
            <a:off x="1877264" y="3499583"/>
            <a:ext cx="183095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</a:rPr>
              <a:t>نعيد ترتيب المعادلة </a:t>
            </a:r>
          </a:p>
        </p:txBody>
      </p:sp>
      <p:sp>
        <p:nvSpPr>
          <p:cNvPr id="43" name="مخطط انسيابي: معالجة متعاقبة 42">
            <a:extLst>
              <a:ext uri="{FF2B5EF4-FFF2-40B4-BE49-F238E27FC236}">
                <a16:creationId xmlns:a16="http://schemas.microsoft.com/office/drawing/2014/main" id="{D829FF15-CF4C-4891-9933-5B11EB82B3AC}"/>
              </a:ext>
            </a:extLst>
          </p:cNvPr>
          <p:cNvSpPr/>
          <p:nvPr/>
        </p:nvSpPr>
        <p:spPr>
          <a:xfrm>
            <a:off x="1105549" y="6170851"/>
            <a:ext cx="1329851" cy="642723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تابع الحل </a:t>
            </a:r>
          </a:p>
        </p:txBody>
      </p:sp>
      <p:sp>
        <p:nvSpPr>
          <p:cNvPr id="2" name="سهم: لليسار 1">
            <a:extLst>
              <a:ext uri="{FF2B5EF4-FFF2-40B4-BE49-F238E27FC236}">
                <a16:creationId xmlns:a16="http://schemas.microsoft.com/office/drawing/2014/main" id="{BBD377EF-8F63-4653-97CF-4BC002ED26F5}"/>
              </a:ext>
            </a:extLst>
          </p:cNvPr>
          <p:cNvSpPr/>
          <p:nvPr/>
        </p:nvSpPr>
        <p:spPr>
          <a:xfrm>
            <a:off x="393107" y="6329175"/>
            <a:ext cx="609600" cy="326074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84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8" grpId="0"/>
      <p:bldP spid="11" grpId="0"/>
      <p:bldP spid="13" grpId="0"/>
      <p:bldP spid="14" grpId="0"/>
      <p:bldP spid="15" grpId="0"/>
      <p:bldP spid="16" grpId="0"/>
      <p:bldP spid="46" grpId="0" animBg="1"/>
      <p:bldP spid="48" grpId="0" animBg="1"/>
      <p:bldP spid="45" grpId="0"/>
      <p:bldP spid="49" grpId="0"/>
      <p:bldP spid="43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83667115-067B-4F6A-92B1-70BC7CAB2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1" y="482130"/>
            <a:ext cx="5611090" cy="5562600"/>
          </a:xfrm>
          <a:prstGeom prst="rect">
            <a:avLst/>
          </a:prstGeom>
          <a:noFill/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18055AE-D694-478F-8994-6E4D4072A0F2}"/>
              </a:ext>
            </a:extLst>
          </p:cNvPr>
          <p:cNvSpPr txBox="1"/>
          <p:nvPr/>
        </p:nvSpPr>
        <p:spPr>
          <a:xfrm>
            <a:off x="6190415" y="583091"/>
            <a:ext cx="2124299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OM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 = س + 6</a:t>
            </a:r>
          </a:p>
        </p:txBody>
      </p:sp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81326966-87C6-4C8A-A305-AA3F6DD66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766317"/>
              </p:ext>
            </p:extLst>
          </p:nvPr>
        </p:nvGraphicFramePr>
        <p:xfrm>
          <a:off x="5706783" y="1230134"/>
          <a:ext cx="3044965" cy="115824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821322">
                  <a:extLst>
                    <a:ext uri="{9D8B030D-6E8A-4147-A177-3AD203B41FA5}">
                      <a16:colId xmlns:a16="http://schemas.microsoft.com/office/drawing/2014/main" val="2651610251"/>
                    </a:ext>
                  </a:extLst>
                </a:gridCol>
                <a:gridCol w="623443">
                  <a:extLst>
                    <a:ext uri="{9D8B030D-6E8A-4147-A177-3AD203B41FA5}">
                      <a16:colId xmlns:a16="http://schemas.microsoft.com/office/drawing/2014/main" val="4760126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011175545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049607822"/>
                    </a:ext>
                  </a:extLst>
                </a:gridCol>
              </a:tblGrid>
              <a:tr h="424422">
                <a:tc>
                  <a:txBody>
                    <a:bodyPr/>
                    <a:lstStyle/>
                    <a:p>
                      <a:pPr algn="ctr" rtl="1"/>
                      <a:r>
                        <a:rPr lang="ar-OM" sz="3200" b="1" dirty="0"/>
                        <a:t>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/>
                        <a:t>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225786"/>
                  </a:ext>
                </a:extLst>
              </a:tr>
              <a:tr h="413778">
                <a:tc>
                  <a:txBody>
                    <a:bodyPr/>
                    <a:lstStyle/>
                    <a:p>
                      <a:pPr algn="ctr" rtl="1"/>
                      <a:r>
                        <a:rPr lang="ar-OM" sz="3200" b="1" dirty="0"/>
                        <a:t>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159845"/>
                  </a:ext>
                </a:extLst>
              </a:tr>
            </a:tbl>
          </a:graphicData>
        </a:graphic>
      </p:graphicFrame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334ACF5-6972-415B-B87F-0E99ED812BFB}"/>
              </a:ext>
            </a:extLst>
          </p:cNvPr>
          <p:cNvSpPr txBox="1"/>
          <p:nvPr/>
        </p:nvSpPr>
        <p:spPr>
          <a:xfrm>
            <a:off x="5934257" y="1834962"/>
            <a:ext cx="40107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C6E2E8F-B37F-4718-90E0-DEDC16CC79F5}"/>
              </a:ext>
            </a:extLst>
          </p:cNvPr>
          <p:cNvSpPr txBox="1"/>
          <p:nvPr/>
        </p:nvSpPr>
        <p:spPr>
          <a:xfrm>
            <a:off x="6709696" y="1832240"/>
            <a:ext cx="40107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ED4DF48-2FD4-49C6-BA78-6AA80FF517ED}"/>
              </a:ext>
            </a:extLst>
          </p:cNvPr>
          <p:cNvSpPr txBox="1"/>
          <p:nvPr/>
        </p:nvSpPr>
        <p:spPr>
          <a:xfrm>
            <a:off x="7472311" y="1856493"/>
            <a:ext cx="40107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7D009D5C-516F-4006-9F9E-5F65FE5A63FE}"/>
              </a:ext>
            </a:extLst>
          </p:cNvPr>
          <p:cNvGrpSpPr/>
          <p:nvPr/>
        </p:nvGrpSpPr>
        <p:grpSpPr>
          <a:xfrm>
            <a:off x="5821205" y="2570223"/>
            <a:ext cx="2736647" cy="1002159"/>
            <a:chOff x="5727666" y="3346849"/>
            <a:chExt cx="2736647" cy="1002159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7CD0E7E1-C5F3-47A8-ABF4-C05C4D2AFB7A}"/>
                </a:ext>
              </a:extLst>
            </p:cNvPr>
            <p:cNvSpPr txBox="1"/>
            <p:nvPr/>
          </p:nvSpPr>
          <p:spPr>
            <a:xfrm>
              <a:off x="5727666" y="3483133"/>
              <a:ext cx="2736647" cy="646331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1">
              <a:spAutoFit/>
            </a:bodyPr>
            <a:lstStyle/>
            <a:p>
              <a:r>
                <a:rPr lang="ar-OM" sz="3200" dirty="0">
                  <a:ln w="0">
                    <a:solidFill>
                      <a:srgbClr val="002060"/>
                    </a:solidFill>
                  </a:ln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ص =      </a:t>
              </a:r>
              <a:r>
                <a:rPr lang="ar-OM" sz="3600" dirty="0">
                  <a:ln w="0">
                    <a:solidFill>
                      <a:srgbClr val="002060"/>
                    </a:solidFill>
                  </a:ln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س</a:t>
              </a:r>
              <a:r>
                <a:rPr lang="ar-OM" sz="3200" dirty="0">
                  <a:ln w="0">
                    <a:solidFill>
                      <a:srgbClr val="002060"/>
                    </a:solidFill>
                  </a:ln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+ 2</a:t>
              </a:r>
            </a:p>
          </p:txBody>
        </p:sp>
        <p:grpSp>
          <p:nvGrpSpPr>
            <p:cNvPr id="23" name="مجموعة 22">
              <a:extLst>
                <a:ext uri="{FF2B5EF4-FFF2-40B4-BE49-F238E27FC236}">
                  <a16:creationId xmlns:a16="http://schemas.microsoft.com/office/drawing/2014/main" id="{5EBAC60C-C716-484A-A09C-A26BFDA90D06}"/>
                </a:ext>
              </a:extLst>
            </p:cNvPr>
            <p:cNvGrpSpPr/>
            <p:nvPr/>
          </p:nvGrpSpPr>
          <p:grpSpPr>
            <a:xfrm>
              <a:off x="6894796" y="3346849"/>
              <a:ext cx="808235" cy="1002159"/>
              <a:chOff x="6863554" y="3888632"/>
              <a:chExt cx="808235" cy="1002159"/>
            </a:xfrm>
          </p:grpSpPr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54E101CE-9A61-4E18-8861-D2A6AB4E428D}"/>
                  </a:ext>
                </a:extLst>
              </p:cNvPr>
              <p:cNvSpPr txBox="1"/>
              <p:nvPr/>
            </p:nvSpPr>
            <p:spPr>
              <a:xfrm>
                <a:off x="7052668" y="4306016"/>
                <a:ext cx="292184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3200" dirty="0">
                    <a:ln w="0">
                      <a:solidFill>
                        <a:srgbClr val="002060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  <a:endParaRPr lang="ar-OM" sz="2800" dirty="0">
                  <a:ln w="0">
                    <a:solidFill>
                      <a:srgbClr val="002060"/>
                    </a:solidFill>
                  </a:ln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73C8C6DB-2767-437F-B90B-B52A689E2ED8}"/>
                  </a:ext>
                </a:extLst>
              </p:cNvPr>
              <p:cNvSpPr txBox="1"/>
              <p:nvPr/>
            </p:nvSpPr>
            <p:spPr>
              <a:xfrm>
                <a:off x="6863554" y="4016528"/>
                <a:ext cx="808235" cy="58477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3200" dirty="0">
                    <a:ln w="0">
                      <a:solidFill>
                        <a:srgbClr val="002060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ــــــ</a:t>
                </a:r>
              </a:p>
            </p:txBody>
          </p:sp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93D11AB2-41DC-4504-832F-B01E6916B23B}"/>
                  </a:ext>
                </a:extLst>
              </p:cNvPr>
              <p:cNvSpPr txBox="1"/>
              <p:nvPr/>
            </p:nvSpPr>
            <p:spPr>
              <a:xfrm>
                <a:off x="6887101" y="3888632"/>
                <a:ext cx="585417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3600" dirty="0">
                    <a:ln w="0">
                      <a:solidFill>
                        <a:srgbClr val="002060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  <a:endParaRPr lang="ar-OM" sz="3600" dirty="0">
                  <a:ln w="0">
                    <a:solidFill>
                      <a:srgbClr val="00206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aphicFrame>
        <p:nvGraphicFramePr>
          <p:cNvPr id="25" name="جدول 25">
            <a:extLst>
              <a:ext uri="{FF2B5EF4-FFF2-40B4-BE49-F238E27FC236}">
                <a16:creationId xmlns:a16="http://schemas.microsoft.com/office/drawing/2014/main" id="{B01808BC-63C4-415C-85AE-5E1EC5A6A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06129"/>
              </p:ext>
            </p:extLst>
          </p:nvPr>
        </p:nvGraphicFramePr>
        <p:xfrm>
          <a:off x="5715250" y="3586657"/>
          <a:ext cx="3050170" cy="109728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809048">
                  <a:extLst>
                    <a:ext uri="{9D8B030D-6E8A-4147-A177-3AD203B41FA5}">
                      <a16:colId xmlns:a16="http://schemas.microsoft.com/office/drawing/2014/main" val="190339625"/>
                    </a:ext>
                  </a:extLst>
                </a:gridCol>
                <a:gridCol w="622276">
                  <a:extLst>
                    <a:ext uri="{9D8B030D-6E8A-4147-A177-3AD203B41FA5}">
                      <a16:colId xmlns:a16="http://schemas.microsoft.com/office/drawing/2014/main" val="506629230"/>
                    </a:ext>
                  </a:extLst>
                </a:gridCol>
                <a:gridCol w="809423">
                  <a:extLst>
                    <a:ext uri="{9D8B030D-6E8A-4147-A177-3AD203B41FA5}">
                      <a16:colId xmlns:a16="http://schemas.microsoft.com/office/drawing/2014/main" val="1032956909"/>
                    </a:ext>
                  </a:extLst>
                </a:gridCol>
                <a:gridCol w="809423">
                  <a:extLst>
                    <a:ext uri="{9D8B030D-6E8A-4147-A177-3AD203B41FA5}">
                      <a16:colId xmlns:a16="http://schemas.microsoft.com/office/drawing/2014/main" val="198399038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OM" sz="3200" b="1" dirty="0"/>
                        <a:t>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/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3884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OM" sz="2800" b="1" dirty="0"/>
                        <a:t>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153260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ABF591FA-A435-4065-9C70-9BEC4291427D}"/>
              </a:ext>
            </a:extLst>
          </p:cNvPr>
          <p:cNvSpPr txBox="1"/>
          <p:nvPr/>
        </p:nvSpPr>
        <p:spPr>
          <a:xfrm>
            <a:off x="7495486" y="4177359"/>
            <a:ext cx="3547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3F438A8C-A48C-449D-86F5-877A22A0723C}"/>
              </a:ext>
            </a:extLst>
          </p:cNvPr>
          <p:cNvSpPr txBox="1"/>
          <p:nvPr/>
        </p:nvSpPr>
        <p:spPr>
          <a:xfrm>
            <a:off x="6708649" y="4161958"/>
            <a:ext cx="40107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2C3E9ED-FD66-4F9C-916F-22FEFF380511}"/>
              </a:ext>
            </a:extLst>
          </p:cNvPr>
          <p:cNvSpPr txBox="1"/>
          <p:nvPr/>
        </p:nvSpPr>
        <p:spPr>
          <a:xfrm>
            <a:off x="5921751" y="4161958"/>
            <a:ext cx="53732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-2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FDDEAB41-6A0A-488E-A6C8-103F6DE67919}"/>
              </a:ext>
            </a:extLst>
          </p:cNvPr>
          <p:cNvGrpSpPr/>
          <p:nvPr/>
        </p:nvGrpSpPr>
        <p:grpSpPr>
          <a:xfrm>
            <a:off x="6027805" y="5638800"/>
            <a:ext cx="1893748" cy="915914"/>
            <a:chOff x="6293461" y="5518013"/>
            <a:chExt cx="1893748" cy="915914"/>
          </a:xfrm>
        </p:grpSpPr>
        <p:sp>
          <p:nvSpPr>
            <p:cNvPr id="50" name="مستطيل: زوايا مستديرة 49">
              <a:extLst>
                <a:ext uri="{FF2B5EF4-FFF2-40B4-BE49-F238E27FC236}">
                  <a16:creationId xmlns:a16="http://schemas.microsoft.com/office/drawing/2014/main" id="{17722D9A-1FA6-4A30-8808-E1B5BC084BAF}"/>
                </a:ext>
              </a:extLst>
            </p:cNvPr>
            <p:cNvSpPr/>
            <p:nvPr/>
          </p:nvSpPr>
          <p:spPr>
            <a:xfrm>
              <a:off x="6293461" y="5569170"/>
              <a:ext cx="1893748" cy="74915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grpSp>
          <p:nvGrpSpPr>
            <p:cNvPr id="24" name="مجموعة 23">
              <a:extLst>
                <a:ext uri="{FF2B5EF4-FFF2-40B4-BE49-F238E27FC236}">
                  <a16:creationId xmlns:a16="http://schemas.microsoft.com/office/drawing/2014/main" id="{8305FD35-0D30-49B5-943D-F5136AC51D4E}"/>
                </a:ext>
              </a:extLst>
            </p:cNvPr>
            <p:cNvGrpSpPr/>
            <p:nvPr/>
          </p:nvGrpSpPr>
          <p:grpSpPr>
            <a:xfrm>
              <a:off x="6561379" y="5518013"/>
              <a:ext cx="740770" cy="915914"/>
              <a:chOff x="6934200" y="3886200"/>
              <a:chExt cx="740770" cy="915914"/>
            </a:xfrm>
          </p:grpSpPr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E2CB58C6-395E-410A-9312-52AD64D0476F}"/>
                  </a:ext>
                </a:extLst>
              </p:cNvPr>
              <p:cNvSpPr txBox="1"/>
              <p:nvPr/>
            </p:nvSpPr>
            <p:spPr>
              <a:xfrm>
                <a:off x="7066956" y="4278894"/>
                <a:ext cx="292184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2800" dirty="0">
                    <a:ln w="0">
                      <a:solidFill>
                        <a:srgbClr val="002060"/>
                      </a:solidFill>
                    </a:ln>
                    <a:solidFill>
                      <a:srgbClr val="C0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  <a:endParaRPr lang="ar-OM" sz="2400" dirty="0">
                  <a:ln w="0">
                    <a:solidFill>
                      <a:srgbClr val="002060"/>
                    </a:solidFill>
                  </a:ln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595E7651-E0CF-4EFB-9AA4-49AA97A00C13}"/>
                  </a:ext>
                </a:extLst>
              </p:cNvPr>
              <p:cNvSpPr txBox="1"/>
              <p:nvPr/>
            </p:nvSpPr>
            <p:spPr>
              <a:xfrm>
                <a:off x="6948488" y="4011478"/>
                <a:ext cx="72648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800" dirty="0">
                    <a:ln w="0">
                      <a:solidFill>
                        <a:srgbClr val="002060"/>
                      </a:solidFill>
                    </a:ln>
                    <a:solidFill>
                      <a:srgbClr val="C0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ــــــ</a:t>
                </a:r>
              </a:p>
            </p:txBody>
          </p:sp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9C2E90D4-5B1A-4BDD-B66D-4EB9C75AA629}"/>
                  </a:ext>
                </a:extLst>
              </p:cNvPr>
              <p:cNvSpPr txBox="1"/>
              <p:nvPr/>
            </p:nvSpPr>
            <p:spPr>
              <a:xfrm>
                <a:off x="6934200" y="3886200"/>
                <a:ext cx="585417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3200" dirty="0">
                    <a:ln w="0">
                      <a:solidFill>
                        <a:srgbClr val="002060"/>
                      </a:solidFill>
                    </a:ln>
                    <a:solidFill>
                      <a:srgbClr val="C0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DA95B57-594A-4630-899F-7413415E4339}"/>
                </a:ext>
              </a:extLst>
            </p:cNvPr>
            <p:cNvSpPr txBox="1"/>
            <p:nvPr/>
          </p:nvSpPr>
          <p:spPr>
            <a:xfrm>
              <a:off x="7109721" y="5682140"/>
              <a:ext cx="95250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sz="280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الميل=</a:t>
              </a:r>
            </a:p>
          </p:txBody>
        </p:sp>
      </p:grp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6912F71-3B17-48B7-8B5F-35C1EAC6E864}"/>
              </a:ext>
            </a:extLst>
          </p:cNvPr>
          <p:cNvSpPr txBox="1"/>
          <p:nvPr/>
        </p:nvSpPr>
        <p:spPr>
          <a:xfrm>
            <a:off x="8358052" y="61635"/>
            <a:ext cx="6815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(ب)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85AB552-EE0C-4225-8C3F-89DF89539A6E}"/>
              </a:ext>
            </a:extLst>
          </p:cNvPr>
          <p:cNvGrpSpPr/>
          <p:nvPr/>
        </p:nvGrpSpPr>
        <p:grpSpPr>
          <a:xfrm>
            <a:off x="6389762" y="5054025"/>
            <a:ext cx="1406808" cy="584775"/>
            <a:chOff x="6986319" y="2608809"/>
            <a:chExt cx="1406808" cy="584775"/>
          </a:xfrm>
        </p:grpSpPr>
        <p:sp>
          <p:nvSpPr>
            <p:cNvPr id="49" name="مستطيل: زوايا مستديرة 48">
              <a:extLst>
                <a:ext uri="{FF2B5EF4-FFF2-40B4-BE49-F238E27FC236}">
                  <a16:creationId xmlns:a16="http://schemas.microsoft.com/office/drawing/2014/main" id="{BF687F5A-2A26-4FB8-A292-C27D8B0FBFB7}"/>
                </a:ext>
              </a:extLst>
            </p:cNvPr>
            <p:cNvSpPr/>
            <p:nvPr/>
          </p:nvSpPr>
          <p:spPr>
            <a:xfrm>
              <a:off x="6986319" y="2608824"/>
              <a:ext cx="1406808" cy="52973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grpSp>
          <p:nvGrpSpPr>
            <p:cNvPr id="2" name="مجموعة 1">
              <a:extLst>
                <a:ext uri="{FF2B5EF4-FFF2-40B4-BE49-F238E27FC236}">
                  <a16:creationId xmlns:a16="http://schemas.microsoft.com/office/drawing/2014/main" id="{7C12F5F8-970C-4577-8CBD-1DC92A8DF773}"/>
                </a:ext>
              </a:extLst>
            </p:cNvPr>
            <p:cNvGrpSpPr/>
            <p:nvPr/>
          </p:nvGrpSpPr>
          <p:grpSpPr>
            <a:xfrm>
              <a:off x="7050858" y="2608809"/>
              <a:ext cx="1268387" cy="584775"/>
              <a:chOff x="7066507" y="2548838"/>
              <a:chExt cx="1268387" cy="584775"/>
            </a:xfrm>
          </p:grpSpPr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08733649-59A4-4F3D-AE8F-5E68C502A24F}"/>
                  </a:ext>
                </a:extLst>
              </p:cNvPr>
              <p:cNvSpPr txBox="1"/>
              <p:nvPr/>
            </p:nvSpPr>
            <p:spPr>
              <a:xfrm>
                <a:off x="7268576" y="2549572"/>
                <a:ext cx="1066318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r>
                  <a:rPr lang="ar-OM" sz="2800" b="1" dirty="0">
                    <a:ln>
                      <a:solidFill>
                        <a:srgbClr val="002060"/>
                      </a:solidFill>
                    </a:ln>
                    <a:solidFill>
                      <a:srgbClr val="0070C0"/>
                    </a:solidFill>
                  </a:rPr>
                  <a:t>الميل =</a:t>
                </a:r>
              </a:p>
            </p:txBody>
          </p:sp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B13E8645-3DC7-434A-9133-F04F5CB97436}"/>
                  </a:ext>
                </a:extLst>
              </p:cNvPr>
              <p:cNvSpPr txBox="1"/>
              <p:nvPr/>
            </p:nvSpPr>
            <p:spPr>
              <a:xfrm>
                <a:off x="7066507" y="2548838"/>
                <a:ext cx="405804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r>
                  <a:rPr lang="ar-OM" sz="3200" b="1" dirty="0">
                    <a:ln>
                      <a:solidFill>
                        <a:srgbClr val="002060"/>
                      </a:solidFill>
                    </a:ln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</p:grp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0E722813-69D9-4A10-81A2-E4E4480B75BB}"/>
              </a:ext>
            </a:extLst>
          </p:cNvPr>
          <p:cNvSpPr/>
          <p:nvPr/>
        </p:nvSpPr>
        <p:spPr>
          <a:xfrm>
            <a:off x="2743200" y="1087316"/>
            <a:ext cx="152400" cy="152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4" name="شكل بيضاوي 33">
            <a:extLst>
              <a:ext uri="{FF2B5EF4-FFF2-40B4-BE49-F238E27FC236}">
                <a16:creationId xmlns:a16="http://schemas.microsoft.com/office/drawing/2014/main" id="{73D065B2-EDC7-498F-8E3F-79B51BA41DBD}"/>
              </a:ext>
            </a:extLst>
          </p:cNvPr>
          <p:cNvSpPr/>
          <p:nvPr/>
        </p:nvSpPr>
        <p:spPr>
          <a:xfrm>
            <a:off x="2396903" y="1447800"/>
            <a:ext cx="152400" cy="152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C7F4AE41-6E9F-4412-8AD5-521E90B0D29F}"/>
              </a:ext>
            </a:extLst>
          </p:cNvPr>
          <p:cNvSpPr/>
          <p:nvPr/>
        </p:nvSpPr>
        <p:spPr>
          <a:xfrm>
            <a:off x="2036241" y="1832240"/>
            <a:ext cx="152400" cy="152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3" name="رابط كسهم مستقيم 2">
            <a:extLst>
              <a:ext uri="{FF2B5EF4-FFF2-40B4-BE49-F238E27FC236}">
                <a16:creationId xmlns:a16="http://schemas.microsoft.com/office/drawing/2014/main" id="{705F0F58-1537-4C1F-8502-5D89B675216F}"/>
              </a:ext>
            </a:extLst>
          </p:cNvPr>
          <p:cNvCxnSpPr>
            <a:cxnSpLocks/>
          </p:cNvCxnSpPr>
          <p:nvPr/>
        </p:nvCxnSpPr>
        <p:spPr>
          <a:xfrm flipH="1">
            <a:off x="1339714" y="576590"/>
            <a:ext cx="2055006" cy="209635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93A0D49E-9CCC-4FD6-9A28-4D7B1B4B5388}"/>
              </a:ext>
            </a:extLst>
          </p:cNvPr>
          <p:cNvSpPr/>
          <p:nvPr/>
        </p:nvSpPr>
        <p:spPr>
          <a:xfrm>
            <a:off x="2743200" y="2520545"/>
            <a:ext cx="152400" cy="152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F9AF8A15-ED91-43D1-942F-F54B18C6EC03}"/>
              </a:ext>
            </a:extLst>
          </p:cNvPr>
          <p:cNvSpPr/>
          <p:nvPr/>
        </p:nvSpPr>
        <p:spPr>
          <a:xfrm>
            <a:off x="3778159" y="1831752"/>
            <a:ext cx="152400" cy="152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0" name="شكل بيضاوي 39">
            <a:extLst>
              <a:ext uri="{FF2B5EF4-FFF2-40B4-BE49-F238E27FC236}">
                <a16:creationId xmlns:a16="http://schemas.microsoft.com/office/drawing/2014/main" id="{16795FF9-31E5-47B6-A870-929B225441DB}"/>
              </a:ext>
            </a:extLst>
          </p:cNvPr>
          <p:cNvSpPr/>
          <p:nvPr/>
        </p:nvSpPr>
        <p:spPr>
          <a:xfrm>
            <a:off x="685800" y="3941670"/>
            <a:ext cx="152400" cy="152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41" name="رابط كسهم مستقيم 40">
            <a:extLst>
              <a:ext uri="{FF2B5EF4-FFF2-40B4-BE49-F238E27FC236}">
                <a16:creationId xmlns:a16="http://schemas.microsoft.com/office/drawing/2014/main" id="{5EEDA361-7B3A-43A5-AD0D-68289F7E7BFD}"/>
              </a:ext>
            </a:extLst>
          </p:cNvPr>
          <p:cNvCxnSpPr>
            <a:cxnSpLocks/>
          </p:cNvCxnSpPr>
          <p:nvPr/>
        </p:nvCxnSpPr>
        <p:spPr>
          <a:xfrm flipH="1">
            <a:off x="489570" y="1524000"/>
            <a:ext cx="3891940" cy="2661056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CFE0FAA4-2661-4FE0-8840-C4ED82D69627}"/>
              </a:ext>
            </a:extLst>
          </p:cNvPr>
          <p:cNvSpPr txBox="1"/>
          <p:nvPr/>
        </p:nvSpPr>
        <p:spPr>
          <a:xfrm>
            <a:off x="8412554" y="4910147"/>
            <a:ext cx="68800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(ج)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4D4D8167-7553-4DE4-8909-FD1B22682347}"/>
              </a:ext>
            </a:extLst>
          </p:cNvPr>
          <p:cNvSpPr txBox="1"/>
          <p:nvPr/>
        </p:nvSpPr>
        <p:spPr>
          <a:xfrm>
            <a:off x="8327253" y="595805"/>
            <a:ext cx="6142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98964F52-395C-4D10-B4D5-9D218C4EA7B8}"/>
              </a:ext>
            </a:extLst>
          </p:cNvPr>
          <p:cNvSpPr txBox="1"/>
          <p:nvPr/>
        </p:nvSpPr>
        <p:spPr>
          <a:xfrm>
            <a:off x="8555890" y="2826719"/>
            <a:ext cx="6142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468CA988-7A10-401A-B684-E6125E253245}"/>
              </a:ext>
            </a:extLst>
          </p:cNvPr>
          <p:cNvSpPr txBox="1"/>
          <p:nvPr/>
        </p:nvSpPr>
        <p:spPr>
          <a:xfrm>
            <a:off x="7872165" y="5010551"/>
            <a:ext cx="6142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027034FA-1918-4BE0-9260-8A4F1E5C4E54}"/>
              </a:ext>
            </a:extLst>
          </p:cNvPr>
          <p:cNvSpPr txBox="1"/>
          <p:nvPr/>
        </p:nvSpPr>
        <p:spPr>
          <a:xfrm>
            <a:off x="7919427" y="5821536"/>
            <a:ext cx="6142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47464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/>
      <p:bldP spid="15" grpId="0"/>
      <p:bldP spid="26" grpId="0"/>
      <p:bldP spid="27" grpId="0"/>
      <p:bldP spid="28" grpId="0"/>
      <p:bldP spid="33" grpId="0" animBg="1"/>
      <p:bldP spid="34" grpId="0" animBg="1"/>
      <p:bldP spid="35" grpId="0" animBg="1"/>
      <p:bldP spid="36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921F60-5118-4274-90FB-B9934DC83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4000">
                <a:srgbClr val="B8B8B8">
                  <a:alpha val="8000"/>
                </a:srgbClr>
              </a:gs>
              <a:gs pos="100000">
                <a:schemeClr val="bg1">
                  <a:lumMod val="50000"/>
                  <a:alpha val="29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348E0BC6-DFC5-458E-9996-CEA5849538A0}"/>
              </a:ext>
            </a:extLst>
          </p:cNvPr>
          <p:cNvSpPr/>
          <p:nvPr/>
        </p:nvSpPr>
        <p:spPr>
          <a:xfrm>
            <a:off x="1333500" y="1447799"/>
            <a:ext cx="6477000" cy="3429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D07BC21-D6DF-4D7F-8824-CAB95C59FFFA}"/>
              </a:ext>
            </a:extLst>
          </p:cNvPr>
          <p:cNvSpPr txBox="1"/>
          <p:nvPr/>
        </p:nvSpPr>
        <p:spPr>
          <a:xfrm>
            <a:off x="1790700" y="1600200"/>
            <a:ext cx="5562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96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 </a:t>
            </a:r>
            <a:endParaRPr lang="ar-SA" sz="9600" b="1" dirty="0">
              <a:ln w="222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088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مستطيل 91">
            <a:extLst>
              <a:ext uri="{FF2B5EF4-FFF2-40B4-BE49-F238E27FC236}">
                <a16:creationId xmlns:a16="http://schemas.microsoft.com/office/drawing/2014/main" id="{142DCDD2-B274-4B33-93DA-AB61F2680C9D}"/>
              </a:ext>
            </a:extLst>
          </p:cNvPr>
          <p:cNvSpPr/>
          <p:nvPr/>
        </p:nvSpPr>
        <p:spPr>
          <a:xfrm>
            <a:off x="0" y="4709047"/>
            <a:ext cx="4572000" cy="21353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1" name="مستطيل 90">
            <a:extLst>
              <a:ext uri="{FF2B5EF4-FFF2-40B4-BE49-F238E27FC236}">
                <a16:creationId xmlns:a16="http://schemas.microsoft.com/office/drawing/2014/main" id="{CA5ACD00-4AC3-48C4-B33A-BC03C253DBA0}"/>
              </a:ext>
            </a:extLst>
          </p:cNvPr>
          <p:cNvSpPr/>
          <p:nvPr/>
        </p:nvSpPr>
        <p:spPr>
          <a:xfrm>
            <a:off x="4294739" y="2239572"/>
            <a:ext cx="4799514" cy="45625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282F304-3952-4211-AAFA-B231F95359DF}"/>
              </a:ext>
            </a:extLst>
          </p:cNvPr>
          <p:cNvSpPr txBox="1"/>
          <p:nvPr/>
        </p:nvSpPr>
        <p:spPr>
          <a:xfrm>
            <a:off x="152400" y="319496"/>
            <a:ext cx="198120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b="1" dirty="0"/>
              <a:t>كتاب الطالب تمرين 6</a:t>
            </a:r>
          </a:p>
          <a:p>
            <a:pPr algn="ctr"/>
            <a:r>
              <a:rPr lang="ar-OM" b="1" dirty="0"/>
              <a:t> ص 56</a:t>
            </a:r>
            <a:endParaRPr lang="en-AE" b="1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568AC81B-5A25-4F5E-B584-D163CE105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89" y="97736"/>
            <a:ext cx="7117611" cy="2169973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27D0DA9B-162D-4FE1-8E75-79043D798C15}"/>
              </a:ext>
            </a:extLst>
          </p:cNvPr>
          <p:cNvSpPr txBox="1"/>
          <p:nvPr/>
        </p:nvSpPr>
        <p:spPr>
          <a:xfrm>
            <a:off x="8403221" y="5499446"/>
            <a:ext cx="4956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(د)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804131F-BA07-4303-93C2-E9D76F16734E}"/>
              </a:ext>
            </a:extLst>
          </p:cNvPr>
          <p:cNvSpPr txBox="1"/>
          <p:nvPr/>
        </p:nvSpPr>
        <p:spPr>
          <a:xfrm>
            <a:off x="6996228" y="5537377"/>
            <a:ext cx="146226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2ص - س = 8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33AED3A-0B5D-4567-9DF9-2F433C6E86AA}"/>
              </a:ext>
            </a:extLst>
          </p:cNvPr>
          <p:cNvSpPr txBox="1"/>
          <p:nvPr/>
        </p:nvSpPr>
        <p:spPr>
          <a:xfrm>
            <a:off x="8465628" y="2603446"/>
            <a:ext cx="4571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(أ)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1654105-B45F-49E8-9DD9-3B308F9F2086}"/>
              </a:ext>
            </a:extLst>
          </p:cNvPr>
          <p:cNvSpPr txBox="1"/>
          <p:nvPr/>
        </p:nvSpPr>
        <p:spPr>
          <a:xfrm>
            <a:off x="7061192" y="2626546"/>
            <a:ext cx="152638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 + 2ص = 8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B20FEC4-5928-4A72-941F-168D455DD758}"/>
              </a:ext>
            </a:extLst>
          </p:cNvPr>
          <p:cNvSpPr txBox="1"/>
          <p:nvPr/>
        </p:nvSpPr>
        <p:spPr>
          <a:xfrm>
            <a:off x="6714020" y="2968273"/>
            <a:ext cx="175240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ص = - س + 8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2004F145-1484-4AAD-8D74-8B16250404C1}"/>
              </a:ext>
            </a:extLst>
          </p:cNvPr>
          <p:cNvSpPr txBox="1"/>
          <p:nvPr/>
        </p:nvSpPr>
        <p:spPr>
          <a:xfrm>
            <a:off x="8367567" y="3591177"/>
            <a:ext cx="59022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(ب)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2390BAF-7956-4FC7-BA27-40E11A7AA8C6}"/>
              </a:ext>
            </a:extLst>
          </p:cNvPr>
          <p:cNvSpPr txBox="1"/>
          <p:nvPr/>
        </p:nvSpPr>
        <p:spPr>
          <a:xfrm>
            <a:off x="6967478" y="3660415"/>
            <a:ext cx="146226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 - 2ص = 8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C7EF115-6363-4A66-A135-1C48D7DC7648}"/>
              </a:ext>
            </a:extLst>
          </p:cNvPr>
          <p:cNvSpPr txBox="1"/>
          <p:nvPr/>
        </p:nvSpPr>
        <p:spPr>
          <a:xfrm>
            <a:off x="6903103" y="5900238"/>
            <a:ext cx="166744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ص =  س + 8</a:t>
            </a:r>
          </a:p>
        </p:txBody>
      </p:sp>
      <p:grpSp>
        <p:nvGrpSpPr>
          <p:cNvPr id="98" name="مجموعة 97">
            <a:extLst>
              <a:ext uri="{FF2B5EF4-FFF2-40B4-BE49-F238E27FC236}">
                <a16:creationId xmlns:a16="http://schemas.microsoft.com/office/drawing/2014/main" id="{C2AB4125-0565-4263-8BF7-24F9A8AD9802}"/>
              </a:ext>
            </a:extLst>
          </p:cNvPr>
          <p:cNvGrpSpPr/>
          <p:nvPr/>
        </p:nvGrpSpPr>
        <p:grpSpPr>
          <a:xfrm>
            <a:off x="4485054" y="5777343"/>
            <a:ext cx="1921749" cy="680845"/>
            <a:chOff x="4576102" y="5527853"/>
            <a:chExt cx="1921749" cy="680845"/>
          </a:xfrm>
        </p:grpSpPr>
        <p:sp>
          <p:nvSpPr>
            <p:cNvPr id="55" name="مستطيل: زوايا مستديرة 54">
              <a:extLst>
                <a:ext uri="{FF2B5EF4-FFF2-40B4-BE49-F238E27FC236}">
                  <a16:creationId xmlns:a16="http://schemas.microsoft.com/office/drawing/2014/main" id="{E91CEB7F-3530-4C46-B3D1-0FF27BA2EA61}"/>
                </a:ext>
              </a:extLst>
            </p:cNvPr>
            <p:cNvSpPr/>
            <p:nvPr/>
          </p:nvSpPr>
          <p:spPr>
            <a:xfrm>
              <a:off x="4589474" y="5527853"/>
              <a:ext cx="1908377" cy="5958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56" name="مجموعة 55">
              <a:extLst>
                <a:ext uri="{FF2B5EF4-FFF2-40B4-BE49-F238E27FC236}">
                  <a16:creationId xmlns:a16="http://schemas.microsoft.com/office/drawing/2014/main" id="{5A6DED7B-843C-4F8B-A761-F7F6A685DBC5}"/>
                </a:ext>
              </a:extLst>
            </p:cNvPr>
            <p:cNvGrpSpPr/>
            <p:nvPr/>
          </p:nvGrpSpPr>
          <p:grpSpPr>
            <a:xfrm>
              <a:off x="4576102" y="5551767"/>
              <a:ext cx="1885452" cy="656931"/>
              <a:chOff x="6288788" y="4961985"/>
              <a:chExt cx="1897646" cy="608318"/>
            </a:xfrm>
          </p:grpSpPr>
          <p:sp>
            <p:nvSpPr>
              <p:cNvPr id="57" name="مربع نص 56">
                <a:extLst>
                  <a:ext uri="{FF2B5EF4-FFF2-40B4-BE49-F238E27FC236}">
                    <a16:creationId xmlns:a16="http://schemas.microsoft.com/office/drawing/2014/main" id="{AFD75624-3095-4E30-AC16-FA63E1497AA7}"/>
                  </a:ext>
                </a:extLst>
              </p:cNvPr>
              <p:cNvSpPr txBox="1"/>
              <p:nvPr/>
            </p:nvSpPr>
            <p:spPr>
              <a:xfrm>
                <a:off x="6288788" y="5023559"/>
                <a:ext cx="1897646" cy="37050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ar-OM" sz="20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ص =        س + 4</a:t>
                </a:r>
              </a:p>
            </p:txBody>
          </p:sp>
          <p:sp>
            <p:nvSpPr>
              <p:cNvPr id="58" name="مربع نص 57">
                <a:extLst>
                  <a:ext uri="{FF2B5EF4-FFF2-40B4-BE49-F238E27FC236}">
                    <a16:creationId xmlns:a16="http://schemas.microsoft.com/office/drawing/2014/main" id="{FBD34EA7-9871-4FEE-A218-0E2E80C26EB7}"/>
                  </a:ext>
                </a:extLst>
              </p:cNvPr>
              <p:cNvSpPr txBox="1"/>
              <p:nvPr/>
            </p:nvSpPr>
            <p:spPr>
              <a:xfrm>
                <a:off x="7150877" y="5199801"/>
                <a:ext cx="321383" cy="37050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0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</a:p>
            </p:txBody>
          </p:sp>
          <p:sp>
            <p:nvSpPr>
              <p:cNvPr id="59" name="مربع نص 58">
                <a:extLst>
                  <a:ext uri="{FF2B5EF4-FFF2-40B4-BE49-F238E27FC236}">
                    <a16:creationId xmlns:a16="http://schemas.microsoft.com/office/drawing/2014/main" id="{F4169DBD-92E3-4AC0-9609-384995DBC391}"/>
                  </a:ext>
                </a:extLst>
              </p:cNvPr>
              <p:cNvSpPr txBox="1"/>
              <p:nvPr/>
            </p:nvSpPr>
            <p:spPr>
              <a:xfrm>
                <a:off x="7087106" y="5012496"/>
                <a:ext cx="452067" cy="37050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0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ـــــ</a:t>
                </a:r>
              </a:p>
            </p:txBody>
          </p:sp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7B494FFA-BCCB-49B4-BF29-E433506F3EE9}"/>
                  </a:ext>
                </a:extLst>
              </p:cNvPr>
              <p:cNvSpPr txBox="1"/>
              <p:nvPr/>
            </p:nvSpPr>
            <p:spPr>
              <a:xfrm>
                <a:off x="7157330" y="4961985"/>
                <a:ext cx="308476" cy="34200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ar-OM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1</a:t>
                </a:r>
              </a:p>
            </p:txBody>
          </p:sp>
        </p:grpSp>
      </p:grp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C83D43E9-A320-4AAE-BF4A-63727B06610F}"/>
              </a:ext>
            </a:extLst>
          </p:cNvPr>
          <p:cNvSpPr txBox="1"/>
          <p:nvPr/>
        </p:nvSpPr>
        <p:spPr>
          <a:xfrm>
            <a:off x="8405583" y="4726257"/>
            <a:ext cx="59022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(ج)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2083B4DA-CFF3-45D2-BA6C-B7FEA56262CD}"/>
              </a:ext>
            </a:extLst>
          </p:cNvPr>
          <p:cNvSpPr txBox="1"/>
          <p:nvPr/>
        </p:nvSpPr>
        <p:spPr>
          <a:xfrm>
            <a:off x="6988321" y="4801219"/>
            <a:ext cx="152638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 + 2س = 8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6B2669C0-5AAD-4136-8AF1-C4A9E2F43B17}"/>
              </a:ext>
            </a:extLst>
          </p:cNvPr>
          <p:cNvSpPr txBox="1"/>
          <p:nvPr/>
        </p:nvSpPr>
        <p:spPr>
          <a:xfrm>
            <a:off x="6728561" y="4032643"/>
            <a:ext cx="183736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ص = - س + 8</a:t>
            </a:r>
            <a:r>
              <a:rPr lang="en-US" sz="2000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endParaRPr lang="ar-OM" sz="2000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4" name="رابط كسهم مستقيم 93">
            <a:extLst>
              <a:ext uri="{FF2B5EF4-FFF2-40B4-BE49-F238E27FC236}">
                <a16:creationId xmlns:a16="http://schemas.microsoft.com/office/drawing/2014/main" id="{94AF3BE9-5AA5-49A2-87A0-CE7AE49FF9B8}"/>
              </a:ext>
            </a:extLst>
          </p:cNvPr>
          <p:cNvCxnSpPr>
            <a:cxnSpLocks/>
          </p:cNvCxnSpPr>
          <p:nvPr/>
        </p:nvCxnSpPr>
        <p:spPr>
          <a:xfrm flipH="1">
            <a:off x="6314915" y="3213323"/>
            <a:ext cx="427982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رابط كسهم مستقيم 94">
            <a:extLst>
              <a:ext uri="{FF2B5EF4-FFF2-40B4-BE49-F238E27FC236}">
                <a16:creationId xmlns:a16="http://schemas.microsoft.com/office/drawing/2014/main" id="{4D1302EB-0675-487D-8668-CC2678053A3C}"/>
              </a:ext>
            </a:extLst>
          </p:cNvPr>
          <p:cNvCxnSpPr>
            <a:cxnSpLocks/>
          </p:cNvCxnSpPr>
          <p:nvPr/>
        </p:nvCxnSpPr>
        <p:spPr>
          <a:xfrm flipH="1">
            <a:off x="6418182" y="4207797"/>
            <a:ext cx="32589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رابط كسهم مستقيم 96">
            <a:extLst>
              <a:ext uri="{FF2B5EF4-FFF2-40B4-BE49-F238E27FC236}">
                <a16:creationId xmlns:a16="http://schemas.microsoft.com/office/drawing/2014/main" id="{04812CB6-BC7C-43FB-A68B-3775AEDC63F4}"/>
              </a:ext>
            </a:extLst>
          </p:cNvPr>
          <p:cNvCxnSpPr>
            <a:cxnSpLocks/>
          </p:cNvCxnSpPr>
          <p:nvPr/>
        </p:nvCxnSpPr>
        <p:spPr>
          <a:xfrm flipH="1">
            <a:off x="6568246" y="4981075"/>
            <a:ext cx="42798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A066D40D-8169-47F0-BB92-E1A24DD55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15" y="896456"/>
            <a:ext cx="4366260" cy="4970943"/>
          </a:xfrm>
          <a:prstGeom prst="rect">
            <a:avLst/>
          </a:prstGeom>
        </p:spPr>
      </p:pic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AB96D6A7-0F1E-4D45-B05C-B4A08DE46665}"/>
              </a:ext>
            </a:extLst>
          </p:cNvPr>
          <p:cNvGrpSpPr/>
          <p:nvPr/>
        </p:nvGrpSpPr>
        <p:grpSpPr>
          <a:xfrm>
            <a:off x="4440269" y="2946824"/>
            <a:ext cx="1920720" cy="616350"/>
            <a:chOff x="5880688" y="3495289"/>
            <a:chExt cx="1800244" cy="605017"/>
          </a:xfrm>
        </p:grpSpPr>
        <p:sp>
          <p:nvSpPr>
            <p:cNvPr id="31" name="مستطيل: زوايا مستديرة 30">
              <a:extLst>
                <a:ext uri="{FF2B5EF4-FFF2-40B4-BE49-F238E27FC236}">
                  <a16:creationId xmlns:a16="http://schemas.microsoft.com/office/drawing/2014/main" id="{51D69C95-99AD-4ACB-876B-1E401C3E1CB7}"/>
                </a:ext>
              </a:extLst>
            </p:cNvPr>
            <p:cNvSpPr/>
            <p:nvPr/>
          </p:nvSpPr>
          <p:spPr>
            <a:xfrm>
              <a:off x="5935924" y="3513284"/>
              <a:ext cx="1692292" cy="48720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E945E782-0AD7-475C-BDD5-710D39B88C42}"/>
                </a:ext>
              </a:extLst>
            </p:cNvPr>
            <p:cNvGrpSpPr/>
            <p:nvPr/>
          </p:nvGrpSpPr>
          <p:grpSpPr>
            <a:xfrm>
              <a:off x="5880688" y="3495289"/>
              <a:ext cx="1800244" cy="605017"/>
              <a:chOff x="5970060" y="3613136"/>
              <a:chExt cx="1800244" cy="605017"/>
            </a:xfrm>
          </p:grpSpPr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682347BC-B07F-4723-A913-AFEC3A4B7AB2}"/>
                  </a:ext>
                </a:extLst>
              </p:cNvPr>
              <p:cNvSpPr txBox="1"/>
              <p:nvPr/>
            </p:nvSpPr>
            <p:spPr>
              <a:xfrm>
                <a:off x="5970060" y="3649939"/>
                <a:ext cx="1800244" cy="39275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OM" sz="2000" dirty="0">
                    <a:ln w="0">
                      <a:solidFill>
                        <a:schemeClr val="tx1"/>
                      </a:solidFill>
                    </a:ln>
                    <a:solidFill>
                      <a:srgbClr val="0070C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ص = -      س + 4</a:t>
                </a:r>
              </a:p>
            </p:txBody>
          </p:sp>
          <p:grpSp>
            <p:nvGrpSpPr>
              <p:cNvPr id="34" name="مجموعة 33">
                <a:extLst>
                  <a:ext uri="{FF2B5EF4-FFF2-40B4-BE49-F238E27FC236}">
                    <a16:creationId xmlns:a16="http://schemas.microsoft.com/office/drawing/2014/main" id="{CAA22CE1-1920-4879-B138-455017B6221C}"/>
                  </a:ext>
                </a:extLst>
              </p:cNvPr>
              <p:cNvGrpSpPr/>
              <p:nvPr/>
            </p:nvGrpSpPr>
            <p:grpSpPr>
              <a:xfrm>
                <a:off x="6625797" y="3613136"/>
                <a:ext cx="449161" cy="605017"/>
                <a:chOff x="6408580" y="4258947"/>
                <a:chExt cx="449161" cy="605017"/>
              </a:xfrm>
            </p:grpSpPr>
            <p:sp>
              <p:nvSpPr>
                <p:cNvPr id="35" name="مربع نص 34">
                  <a:extLst>
                    <a:ext uri="{FF2B5EF4-FFF2-40B4-BE49-F238E27FC236}">
                      <a16:creationId xmlns:a16="http://schemas.microsoft.com/office/drawing/2014/main" id="{599AEBF4-F8B3-4D4F-88C3-E687B5985CFD}"/>
                    </a:ext>
                  </a:extLst>
                </p:cNvPr>
                <p:cNvSpPr txBox="1"/>
                <p:nvPr/>
              </p:nvSpPr>
              <p:spPr>
                <a:xfrm>
                  <a:off x="6469085" y="4466388"/>
                  <a:ext cx="323676" cy="397576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 algn="ctr"/>
                  <a:r>
                    <a:rPr lang="ar-OM" sz="2000" dirty="0">
                      <a:ln w="0">
                        <a:solidFill>
                          <a:schemeClr val="tx1"/>
                        </a:solidFill>
                      </a:ln>
                      <a:solidFill>
                        <a:srgbClr val="0070C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2</a:t>
                  </a:r>
                </a:p>
              </p:txBody>
            </p:sp>
            <p:sp>
              <p:nvSpPr>
                <p:cNvPr id="36" name="مربع نص 35">
                  <a:extLst>
                    <a:ext uri="{FF2B5EF4-FFF2-40B4-BE49-F238E27FC236}">
                      <a16:creationId xmlns:a16="http://schemas.microsoft.com/office/drawing/2014/main" id="{A177A35E-1A02-4517-A44E-6FF762165322}"/>
                    </a:ext>
                  </a:extLst>
                </p:cNvPr>
                <p:cNvSpPr txBox="1"/>
                <p:nvPr/>
              </p:nvSpPr>
              <p:spPr>
                <a:xfrm>
                  <a:off x="6408580" y="4284327"/>
                  <a:ext cx="449161" cy="4001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 algn="ctr"/>
                  <a:r>
                    <a:rPr lang="ar-OM" sz="2000" dirty="0">
                      <a:ln w="0">
                        <a:solidFill>
                          <a:schemeClr val="tx1"/>
                        </a:solidFill>
                      </a:ln>
                      <a:solidFill>
                        <a:srgbClr val="0070C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ـــــ</a:t>
                  </a:r>
                </a:p>
              </p:txBody>
            </p:sp>
            <p:sp>
              <p:nvSpPr>
                <p:cNvPr id="37" name="مربع نص 36">
                  <a:extLst>
                    <a:ext uri="{FF2B5EF4-FFF2-40B4-BE49-F238E27FC236}">
                      <a16:creationId xmlns:a16="http://schemas.microsoft.com/office/drawing/2014/main" id="{4E85DCE5-D2F2-4B45-B898-9AF22C84866C}"/>
                    </a:ext>
                  </a:extLst>
                </p:cNvPr>
                <p:cNvSpPr txBox="1"/>
                <p:nvPr/>
              </p:nvSpPr>
              <p:spPr>
                <a:xfrm>
                  <a:off x="6479914" y="4258947"/>
                  <a:ext cx="287269" cy="36254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ar-OM" dirty="0">
                      <a:ln w="0">
                        <a:solidFill>
                          <a:schemeClr val="tx1"/>
                        </a:solidFill>
                      </a:ln>
                      <a:solidFill>
                        <a:srgbClr val="0070C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1</a:t>
                  </a:r>
                </a:p>
              </p:txBody>
            </p:sp>
          </p:grpSp>
        </p:grp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4CB2AD49-D1B9-4792-A6A0-FD6BA505710A}"/>
              </a:ext>
            </a:extLst>
          </p:cNvPr>
          <p:cNvGrpSpPr/>
          <p:nvPr/>
        </p:nvGrpSpPr>
        <p:grpSpPr>
          <a:xfrm>
            <a:off x="4502441" y="3884456"/>
            <a:ext cx="1920719" cy="716868"/>
            <a:chOff x="6410478" y="4522433"/>
            <a:chExt cx="1920719" cy="630151"/>
          </a:xfrm>
        </p:grpSpPr>
        <p:sp>
          <p:nvSpPr>
            <p:cNvPr id="85" name="مستطيل: زوايا مستديرة 84">
              <a:extLst>
                <a:ext uri="{FF2B5EF4-FFF2-40B4-BE49-F238E27FC236}">
                  <a16:creationId xmlns:a16="http://schemas.microsoft.com/office/drawing/2014/main" id="{C9502BD3-AD75-4CCB-BFD9-A8827397271B}"/>
                </a:ext>
              </a:extLst>
            </p:cNvPr>
            <p:cNvSpPr/>
            <p:nvPr/>
          </p:nvSpPr>
          <p:spPr>
            <a:xfrm>
              <a:off x="6410478" y="4525890"/>
              <a:ext cx="1920719" cy="503310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grpSp>
          <p:nvGrpSpPr>
            <p:cNvPr id="86" name="مجموعة 85">
              <a:extLst>
                <a:ext uri="{FF2B5EF4-FFF2-40B4-BE49-F238E27FC236}">
                  <a16:creationId xmlns:a16="http://schemas.microsoft.com/office/drawing/2014/main" id="{401E7FA7-8540-4A42-A27C-F18F74FE9C7F}"/>
                </a:ext>
              </a:extLst>
            </p:cNvPr>
            <p:cNvGrpSpPr/>
            <p:nvPr/>
          </p:nvGrpSpPr>
          <p:grpSpPr>
            <a:xfrm>
              <a:off x="6476917" y="4522433"/>
              <a:ext cx="1814920" cy="630151"/>
              <a:chOff x="6423379" y="4495800"/>
              <a:chExt cx="1814920" cy="630151"/>
            </a:xfrm>
          </p:grpSpPr>
          <p:sp>
            <p:nvSpPr>
              <p:cNvPr id="87" name="مربع نص 86">
                <a:extLst>
                  <a:ext uri="{FF2B5EF4-FFF2-40B4-BE49-F238E27FC236}">
                    <a16:creationId xmlns:a16="http://schemas.microsoft.com/office/drawing/2014/main" id="{53C5C46E-F579-4CD9-97F6-9E2DC8688BAD}"/>
                  </a:ext>
                </a:extLst>
              </p:cNvPr>
              <p:cNvSpPr txBox="1"/>
              <p:nvPr/>
            </p:nvSpPr>
            <p:spPr>
              <a:xfrm>
                <a:off x="6423379" y="4559156"/>
                <a:ext cx="1814920" cy="3517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ar-OM" sz="20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ص =       س - 4</a:t>
                </a:r>
              </a:p>
            </p:txBody>
          </p:sp>
          <p:sp>
            <p:nvSpPr>
              <p:cNvPr id="88" name="مربع نص 87">
                <a:extLst>
                  <a:ext uri="{FF2B5EF4-FFF2-40B4-BE49-F238E27FC236}">
                    <a16:creationId xmlns:a16="http://schemas.microsoft.com/office/drawing/2014/main" id="{C8647BF6-AB33-4427-9AFE-D7B7E4D331BD}"/>
                  </a:ext>
                </a:extLst>
              </p:cNvPr>
              <p:cNvSpPr txBox="1"/>
              <p:nvPr/>
            </p:nvSpPr>
            <p:spPr>
              <a:xfrm>
                <a:off x="7171654" y="4728375"/>
                <a:ext cx="323676" cy="39757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0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  <p:sp>
            <p:nvSpPr>
              <p:cNvPr id="89" name="مربع نص 88">
                <a:extLst>
                  <a:ext uri="{FF2B5EF4-FFF2-40B4-BE49-F238E27FC236}">
                    <a16:creationId xmlns:a16="http://schemas.microsoft.com/office/drawing/2014/main" id="{045C32E1-26EF-4663-BC01-68C7200A3D2F}"/>
                  </a:ext>
                </a:extLst>
              </p:cNvPr>
              <p:cNvSpPr txBox="1"/>
              <p:nvPr/>
            </p:nvSpPr>
            <p:spPr>
              <a:xfrm>
                <a:off x="7108912" y="4537684"/>
                <a:ext cx="449161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0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ـــــ</a:t>
                </a:r>
              </a:p>
            </p:txBody>
          </p:sp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01799B52-769C-453E-90CE-6C9CAC977E00}"/>
                  </a:ext>
                </a:extLst>
              </p:cNvPr>
              <p:cNvSpPr txBox="1"/>
              <p:nvPr/>
            </p:nvSpPr>
            <p:spPr>
              <a:xfrm>
                <a:off x="7185112" y="4495800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ar-OM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D3955460-4044-4975-B505-0F5AC7B19BBE}"/>
              </a:ext>
            </a:extLst>
          </p:cNvPr>
          <p:cNvGrpSpPr/>
          <p:nvPr/>
        </p:nvGrpSpPr>
        <p:grpSpPr>
          <a:xfrm>
            <a:off x="4462154" y="4762373"/>
            <a:ext cx="1981422" cy="572455"/>
            <a:chOff x="4462154" y="4762373"/>
            <a:chExt cx="1981422" cy="572455"/>
          </a:xfrm>
        </p:grpSpPr>
        <p:sp>
          <p:nvSpPr>
            <p:cNvPr id="30" name="مستطيل: زوايا مستديرة 29">
              <a:extLst>
                <a:ext uri="{FF2B5EF4-FFF2-40B4-BE49-F238E27FC236}">
                  <a16:creationId xmlns:a16="http://schemas.microsoft.com/office/drawing/2014/main" id="{BEA2D913-256A-4E03-8FB0-F91DD713A61C}"/>
                </a:ext>
              </a:extLst>
            </p:cNvPr>
            <p:cNvSpPr/>
            <p:nvPr/>
          </p:nvSpPr>
          <p:spPr>
            <a:xfrm>
              <a:off x="4462154" y="4762373"/>
              <a:ext cx="1933060" cy="572455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00B050"/>
                </a:solidFill>
              </a:endParaRP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DF15E1F8-8FA0-4747-A10F-ACEC61D302F4}"/>
                </a:ext>
              </a:extLst>
            </p:cNvPr>
            <p:cNvSpPr txBox="1"/>
            <p:nvPr/>
          </p:nvSpPr>
          <p:spPr>
            <a:xfrm>
              <a:off x="4620641" y="4841560"/>
              <a:ext cx="1822935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sz="2000" dirty="0">
                  <a:ln w="0">
                    <a:solidFill>
                      <a:schemeClr val="tx1"/>
                    </a:solidFill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 =  - 2 س + 8</a:t>
              </a:r>
            </a:p>
          </p:txBody>
        </p:sp>
      </p:grpSp>
      <p:cxnSp>
        <p:nvCxnSpPr>
          <p:cNvPr id="99" name="رابط كسهم مستقيم 98">
            <a:extLst>
              <a:ext uri="{FF2B5EF4-FFF2-40B4-BE49-F238E27FC236}">
                <a16:creationId xmlns:a16="http://schemas.microsoft.com/office/drawing/2014/main" id="{7A20ABCF-CDDB-4C20-AC3F-0F393C6ED6E4}"/>
              </a:ext>
            </a:extLst>
          </p:cNvPr>
          <p:cNvCxnSpPr>
            <a:cxnSpLocks/>
          </p:cNvCxnSpPr>
          <p:nvPr/>
        </p:nvCxnSpPr>
        <p:spPr>
          <a:xfrm flipH="1">
            <a:off x="6463482" y="6100293"/>
            <a:ext cx="4279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قوس 47">
            <a:extLst>
              <a:ext uri="{FF2B5EF4-FFF2-40B4-BE49-F238E27FC236}">
                <a16:creationId xmlns:a16="http://schemas.microsoft.com/office/drawing/2014/main" id="{C75DF13C-6DF5-49CA-B3D8-1264C1613CA5}"/>
              </a:ext>
            </a:extLst>
          </p:cNvPr>
          <p:cNvSpPr/>
          <p:nvPr/>
        </p:nvSpPr>
        <p:spPr>
          <a:xfrm>
            <a:off x="6778395" y="2571546"/>
            <a:ext cx="1762294" cy="1115350"/>
          </a:xfrm>
          <a:prstGeom prst="arc">
            <a:avLst>
              <a:gd name="adj1" fmla="val 12658784"/>
              <a:gd name="adj2" fmla="val 19855727"/>
            </a:avLst>
          </a:prstGeom>
          <a:noFill/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34356057-EA43-4AD6-B4AD-25DA8517F405}"/>
              </a:ext>
            </a:extLst>
          </p:cNvPr>
          <p:cNvGrpSpPr/>
          <p:nvPr/>
        </p:nvGrpSpPr>
        <p:grpSpPr>
          <a:xfrm>
            <a:off x="8078939" y="3090949"/>
            <a:ext cx="449162" cy="594760"/>
            <a:chOff x="6732668" y="4479167"/>
            <a:chExt cx="425319" cy="552508"/>
          </a:xfrm>
        </p:grpSpPr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B3FEF0B2-D011-45FA-A0B8-D58D3CE29A55}"/>
                </a:ext>
              </a:extLst>
            </p:cNvPr>
            <p:cNvSpPr txBox="1"/>
            <p:nvPr/>
          </p:nvSpPr>
          <p:spPr>
            <a:xfrm>
              <a:off x="6781801" y="4662343"/>
              <a:ext cx="30649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6F0672F0-0C42-4F15-A9CB-5DC9149324C7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61" name="مجموعة 60">
            <a:extLst>
              <a:ext uri="{FF2B5EF4-FFF2-40B4-BE49-F238E27FC236}">
                <a16:creationId xmlns:a16="http://schemas.microsoft.com/office/drawing/2014/main" id="{94FE7116-45BC-47EC-B42D-69BC450D24EB}"/>
              </a:ext>
            </a:extLst>
          </p:cNvPr>
          <p:cNvGrpSpPr/>
          <p:nvPr/>
        </p:nvGrpSpPr>
        <p:grpSpPr>
          <a:xfrm>
            <a:off x="6688719" y="3080148"/>
            <a:ext cx="449162" cy="613556"/>
            <a:chOff x="6732668" y="4479167"/>
            <a:chExt cx="425319" cy="569969"/>
          </a:xfrm>
        </p:grpSpPr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ABCD3FED-0CF5-47F0-9428-32946251BCB3}"/>
                </a:ext>
              </a:extLst>
            </p:cNvPr>
            <p:cNvSpPr txBox="1"/>
            <p:nvPr/>
          </p:nvSpPr>
          <p:spPr>
            <a:xfrm>
              <a:off x="6792080" y="4679804"/>
              <a:ext cx="30649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BC3C5293-6372-4855-A8A6-F3621D26B987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64" name="مجموعة 63">
            <a:extLst>
              <a:ext uri="{FF2B5EF4-FFF2-40B4-BE49-F238E27FC236}">
                <a16:creationId xmlns:a16="http://schemas.microsoft.com/office/drawing/2014/main" id="{3147B92E-AF82-4FA6-8D54-BF1CF7B26DAF}"/>
              </a:ext>
            </a:extLst>
          </p:cNvPr>
          <p:cNvGrpSpPr/>
          <p:nvPr/>
        </p:nvGrpSpPr>
        <p:grpSpPr>
          <a:xfrm>
            <a:off x="7149024" y="3092102"/>
            <a:ext cx="449162" cy="594758"/>
            <a:chOff x="6732668" y="4479169"/>
            <a:chExt cx="425319" cy="552506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7AA25FB6-87D0-4E3B-AE1A-A4F6E49F7514}"/>
                </a:ext>
              </a:extLst>
            </p:cNvPr>
            <p:cNvSpPr txBox="1"/>
            <p:nvPr/>
          </p:nvSpPr>
          <p:spPr>
            <a:xfrm>
              <a:off x="6781801" y="4662343"/>
              <a:ext cx="30649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C75BA398-318E-427A-B09A-DC42C0803A33}"/>
                </a:ext>
              </a:extLst>
            </p:cNvPr>
            <p:cNvSpPr txBox="1"/>
            <p:nvPr/>
          </p:nvSpPr>
          <p:spPr>
            <a:xfrm>
              <a:off x="6732668" y="4479169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50F48353-24DB-400C-A71B-3CE6CB8B54B1}"/>
              </a:ext>
            </a:extLst>
          </p:cNvPr>
          <p:cNvGrpSpPr/>
          <p:nvPr/>
        </p:nvGrpSpPr>
        <p:grpSpPr>
          <a:xfrm>
            <a:off x="8201926" y="4138635"/>
            <a:ext cx="449162" cy="590467"/>
            <a:chOff x="6732668" y="4479167"/>
            <a:chExt cx="425319" cy="548520"/>
          </a:xfrm>
        </p:grpSpPr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C8A6F0AF-86CD-4FCC-8548-B24688B85C53}"/>
                </a:ext>
              </a:extLst>
            </p:cNvPr>
            <p:cNvSpPr txBox="1"/>
            <p:nvPr/>
          </p:nvSpPr>
          <p:spPr>
            <a:xfrm>
              <a:off x="6748206" y="4656001"/>
              <a:ext cx="382818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0070C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-2</a:t>
              </a:r>
            </a:p>
          </p:txBody>
        </p:sp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E76004B6-B369-48F4-9DC7-6D728431077E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0070C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C37AB7F1-4D54-4255-8A7C-557DA31AD23E}"/>
              </a:ext>
            </a:extLst>
          </p:cNvPr>
          <p:cNvGrpSpPr/>
          <p:nvPr/>
        </p:nvGrpSpPr>
        <p:grpSpPr>
          <a:xfrm>
            <a:off x="7147186" y="4149349"/>
            <a:ext cx="449162" cy="616090"/>
            <a:chOff x="6732668" y="4479167"/>
            <a:chExt cx="425319" cy="572323"/>
          </a:xfrm>
        </p:grpSpPr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93782624-A519-4797-AAE6-3A89256AECB6}"/>
                </a:ext>
              </a:extLst>
            </p:cNvPr>
            <p:cNvSpPr txBox="1"/>
            <p:nvPr/>
          </p:nvSpPr>
          <p:spPr>
            <a:xfrm>
              <a:off x="6753919" y="4679804"/>
              <a:ext cx="382818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0070C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-2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C8FAE5A0-A4AB-448C-8F93-7E117838AD50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0070C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5E628CB4-5A29-45A7-96FD-48075C72F37A}"/>
              </a:ext>
            </a:extLst>
          </p:cNvPr>
          <p:cNvGrpSpPr/>
          <p:nvPr/>
        </p:nvGrpSpPr>
        <p:grpSpPr>
          <a:xfrm>
            <a:off x="6700615" y="4155799"/>
            <a:ext cx="466266" cy="631688"/>
            <a:chOff x="6732668" y="4479167"/>
            <a:chExt cx="441515" cy="586813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0985C31F-ACBF-4A2F-9A83-39B81F7913FF}"/>
                </a:ext>
              </a:extLst>
            </p:cNvPr>
            <p:cNvSpPr txBox="1"/>
            <p:nvPr/>
          </p:nvSpPr>
          <p:spPr>
            <a:xfrm>
              <a:off x="6791365" y="4694294"/>
              <a:ext cx="382818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0070C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-2</a:t>
              </a: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C0DFC6F6-EFFF-453D-98A4-6AC0E0A0EB53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0070C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1AE91C11-3D65-413A-8672-6A34B94998EB}"/>
              </a:ext>
            </a:extLst>
          </p:cNvPr>
          <p:cNvCxnSpPr>
            <a:cxnSpLocks/>
          </p:cNvCxnSpPr>
          <p:nvPr/>
        </p:nvCxnSpPr>
        <p:spPr>
          <a:xfrm flipH="1">
            <a:off x="8222622" y="3061631"/>
            <a:ext cx="95174" cy="565000"/>
          </a:xfrm>
          <a:prstGeom prst="line">
            <a:avLst/>
          </a:pr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8" name="رابط مستقيم 77">
            <a:extLst>
              <a:ext uri="{FF2B5EF4-FFF2-40B4-BE49-F238E27FC236}">
                <a16:creationId xmlns:a16="http://schemas.microsoft.com/office/drawing/2014/main" id="{ECF328A2-1784-4F22-83A9-021D5507AF76}"/>
              </a:ext>
            </a:extLst>
          </p:cNvPr>
          <p:cNvCxnSpPr>
            <a:cxnSpLocks/>
          </p:cNvCxnSpPr>
          <p:nvPr/>
        </p:nvCxnSpPr>
        <p:spPr>
          <a:xfrm flipH="1">
            <a:off x="8355960" y="5915360"/>
            <a:ext cx="95174" cy="5650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414341A8-829A-4DD1-A755-49D8E3DEE121}"/>
              </a:ext>
            </a:extLst>
          </p:cNvPr>
          <p:cNvGrpSpPr/>
          <p:nvPr/>
        </p:nvGrpSpPr>
        <p:grpSpPr>
          <a:xfrm>
            <a:off x="8153846" y="6035222"/>
            <a:ext cx="449162" cy="616090"/>
            <a:chOff x="6732668" y="4479167"/>
            <a:chExt cx="425319" cy="572323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5A0A3897-8C6C-46CC-912C-2161478728DB}"/>
                </a:ext>
              </a:extLst>
            </p:cNvPr>
            <p:cNvSpPr txBox="1"/>
            <p:nvPr/>
          </p:nvSpPr>
          <p:spPr>
            <a:xfrm>
              <a:off x="6794144" y="4679804"/>
              <a:ext cx="302368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92D05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AB6FEFF7-CF96-4995-BE3C-E2C6F6764CBB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92D05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93" name="مجموعة 92">
            <a:extLst>
              <a:ext uri="{FF2B5EF4-FFF2-40B4-BE49-F238E27FC236}">
                <a16:creationId xmlns:a16="http://schemas.microsoft.com/office/drawing/2014/main" id="{A7F35C16-B8F7-460C-A2D1-B2867337AEAC}"/>
              </a:ext>
            </a:extLst>
          </p:cNvPr>
          <p:cNvGrpSpPr/>
          <p:nvPr/>
        </p:nvGrpSpPr>
        <p:grpSpPr>
          <a:xfrm>
            <a:off x="7353527" y="6030234"/>
            <a:ext cx="449162" cy="616090"/>
            <a:chOff x="6732668" y="4479167"/>
            <a:chExt cx="425319" cy="572323"/>
          </a:xfrm>
        </p:grpSpPr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55F6C244-EDE3-41C0-B755-997BAC652E4A}"/>
                </a:ext>
              </a:extLst>
            </p:cNvPr>
            <p:cNvSpPr txBox="1"/>
            <p:nvPr/>
          </p:nvSpPr>
          <p:spPr>
            <a:xfrm>
              <a:off x="6794144" y="4679804"/>
              <a:ext cx="302368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92D05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BD75C38C-5BDD-48A2-8CED-73E8855D5150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92D05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grpSp>
        <p:nvGrpSpPr>
          <p:cNvPr id="101" name="مجموعة 100">
            <a:extLst>
              <a:ext uri="{FF2B5EF4-FFF2-40B4-BE49-F238E27FC236}">
                <a16:creationId xmlns:a16="http://schemas.microsoft.com/office/drawing/2014/main" id="{73EBDFCD-6AA6-4717-AAAF-C1AEB9135929}"/>
              </a:ext>
            </a:extLst>
          </p:cNvPr>
          <p:cNvGrpSpPr/>
          <p:nvPr/>
        </p:nvGrpSpPr>
        <p:grpSpPr>
          <a:xfrm>
            <a:off x="6876270" y="6035222"/>
            <a:ext cx="449162" cy="616090"/>
            <a:chOff x="6732668" y="4479167"/>
            <a:chExt cx="425319" cy="572323"/>
          </a:xfrm>
        </p:grpSpPr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F7CE5A2C-9498-4AF0-909C-480AB9C5D7C7}"/>
                </a:ext>
              </a:extLst>
            </p:cNvPr>
            <p:cNvSpPr txBox="1"/>
            <p:nvPr/>
          </p:nvSpPr>
          <p:spPr>
            <a:xfrm>
              <a:off x="6794144" y="4679804"/>
              <a:ext cx="302368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92D05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4FAF66D2-E397-4914-A292-B2D69F92EF00}"/>
                </a:ext>
              </a:extLst>
            </p:cNvPr>
            <p:cNvSpPr txBox="1"/>
            <p:nvPr/>
          </p:nvSpPr>
          <p:spPr>
            <a:xfrm>
              <a:off x="6732668" y="4479167"/>
              <a:ext cx="425319" cy="3716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ln w="0"/>
                  <a:solidFill>
                    <a:srgbClr val="92D05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ـــــ</a:t>
              </a:r>
            </a:p>
          </p:txBody>
        </p:sp>
      </p:grpSp>
      <p:cxnSp>
        <p:nvCxnSpPr>
          <p:cNvPr id="107" name="رابط مستقيم 106">
            <a:extLst>
              <a:ext uri="{FF2B5EF4-FFF2-40B4-BE49-F238E27FC236}">
                <a16:creationId xmlns:a16="http://schemas.microsoft.com/office/drawing/2014/main" id="{3EF6DC15-351A-4EDE-806F-139CC41E94DA}"/>
              </a:ext>
            </a:extLst>
          </p:cNvPr>
          <p:cNvCxnSpPr>
            <a:cxnSpLocks/>
          </p:cNvCxnSpPr>
          <p:nvPr/>
        </p:nvCxnSpPr>
        <p:spPr>
          <a:xfrm flipH="1">
            <a:off x="8370454" y="4079915"/>
            <a:ext cx="95174" cy="565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8" name="قوس 107">
            <a:extLst>
              <a:ext uri="{FF2B5EF4-FFF2-40B4-BE49-F238E27FC236}">
                <a16:creationId xmlns:a16="http://schemas.microsoft.com/office/drawing/2014/main" id="{A72ADD68-3C56-49BE-80EC-1AA31A0DDA26}"/>
              </a:ext>
            </a:extLst>
          </p:cNvPr>
          <p:cNvSpPr/>
          <p:nvPr/>
        </p:nvSpPr>
        <p:spPr>
          <a:xfrm>
            <a:off x="6829287" y="3582504"/>
            <a:ext cx="1464014" cy="708833"/>
          </a:xfrm>
          <a:prstGeom prst="arc">
            <a:avLst>
              <a:gd name="adj1" fmla="val 11240822"/>
              <a:gd name="adj2" fmla="val 20620701"/>
            </a:avLst>
          </a:prstGeom>
          <a:noFill/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6575535-0775-453C-A7BE-B902FD97B0D5}"/>
              </a:ext>
            </a:extLst>
          </p:cNvPr>
          <p:cNvSpPr txBox="1"/>
          <p:nvPr/>
        </p:nvSpPr>
        <p:spPr>
          <a:xfrm>
            <a:off x="4848505" y="2148076"/>
            <a:ext cx="364326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b="1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نضع المعادلات في الصورة : ص = م س + جـ</a:t>
            </a: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A0FDDBAB-53BC-4287-B29D-384547B843BD}"/>
              </a:ext>
            </a:extLst>
          </p:cNvPr>
          <p:cNvSpPr/>
          <p:nvPr/>
        </p:nvSpPr>
        <p:spPr>
          <a:xfrm>
            <a:off x="6010886" y="5577742"/>
            <a:ext cx="407296" cy="3693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09" name="شكل بيضاوي 108">
            <a:extLst>
              <a:ext uri="{FF2B5EF4-FFF2-40B4-BE49-F238E27FC236}">
                <a16:creationId xmlns:a16="http://schemas.microsoft.com/office/drawing/2014/main" id="{6FC2B83B-2FFD-4159-8322-9CB062F70DCF}"/>
              </a:ext>
            </a:extLst>
          </p:cNvPr>
          <p:cNvSpPr/>
          <p:nvPr/>
        </p:nvSpPr>
        <p:spPr>
          <a:xfrm>
            <a:off x="5990810" y="4533914"/>
            <a:ext cx="407296" cy="3693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10" name="شكل بيضاوي 109">
            <a:extLst>
              <a:ext uri="{FF2B5EF4-FFF2-40B4-BE49-F238E27FC236}">
                <a16:creationId xmlns:a16="http://schemas.microsoft.com/office/drawing/2014/main" id="{517E7ED1-DD72-4691-B7B2-A33BA6F86E57}"/>
              </a:ext>
            </a:extLst>
          </p:cNvPr>
          <p:cNvSpPr/>
          <p:nvPr/>
        </p:nvSpPr>
        <p:spPr>
          <a:xfrm>
            <a:off x="5940647" y="2672995"/>
            <a:ext cx="407296" cy="3693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11" name="شكل بيضاوي 110">
            <a:extLst>
              <a:ext uri="{FF2B5EF4-FFF2-40B4-BE49-F238E27FC236}">
                <a16:creationId xmlns:a16="http://schemas.microsoft.com/office/drawing/2014/main" id="{2BE16280-B6F3-4D97-8728-701C3406F9DB}"/>
              </a:ext>
            </a:extLst>
          </p:cNvPr>
          <p:cNvSpPr/>
          <p:nvPr/>
        </p:nvSpPr>
        <p:spPr>
          <a:xfrm>
            <a:off x="5986269" y="3617078"/>
            <a:ext cx="407296" cy="3693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1BD76F9-1A9F-41E9-A6A6-0BC834075719}"/>
              </a:ext>
            </a:extLst>
          </p:cNvPr>
          <p:cNvSpPr txBox="1"/>
          <p:nvPr/>
        </p:nvSpPr>
        <p:spPr>
          <a:xfrm>
            <a:off x="6074290" y="1773929"/>
            <a:ext cx="318815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0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3F0BE732-67F8-4B66-A7B3-059D96771F32}"/>
              </a:ext>
            </a:extLst>
          </p:cNvPr>
          <p:cNvSpPr txBox="1"/>
          <p:nvPr/>
        </p:nvSpPr>
        <p:spPr>
          <a:xfrm>
            <a:off x="6066496" y="565717"/>
            <a:ext cx="318815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0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0082C107-5CB3-4860-A56E-62669C4E4AF0}"/>
              </a:ext>
            </a:extLst>
          </p:cNvPr>
          <p:cNvSpPr txBox="1"/>
          <p:nvPr/>
        </p:nvSpPr>
        <p:spPr>
          <a:xfrm>
            <a:off x="6073611" y="968348"/>
            <a:ext cx="318815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0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A951988B-EA86-4287-9067-B53BFCF361B2}"/>
              </a:ext>
            </a:extLst>
          </p:cNvPr>
          <p:cNvSpPr txBox="1"/>
          <p:nvPr/>
        </p:nvSpPr>
        <p:spPr>
          <a:xfrm>
            <a:off x="6074750" y="1369283"/>
            <a:ext cx="318815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0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4" name="قوس 103">
            <a:extLst>
              <a:ext uri="{FF2B5EF4-FFF2-40B4-BE49-F238E27FC236}">
                <a16:creationId xmlns:a16="http://schemas.microsoft.com/office/drawing/2014/main" id="{6821ECD3-E51E-43A1-8B24-80E4195418DD}"/>
              </a:ext>
            </a:extLst>
          </p:cNvPr>
          <p:cNvSpPr/>
          <p:nvPr/>
        </p:nvSpPr>
        <p:spPr>
          <a:xfrm>
            <a:off x="6971056" y="5322655"/>
            <a:ext cx="694170" cy="845240"/>
          </a:xfrm>
          <a:prstGeom prst="arc">
            <a:avLst>
              <a:gd name="adj1" fmla="val 13153505"/>
              <a:gd name="adj2" fmla="val 20620701"/>
            </a:avLst>
          </a:prstGeom>
          <a:noFill/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6" name="قوس 105">
            <a:extLst>
              <a:ext uri="{FF2B5EF4-FFF2-40B4-BE49-F238E27FC236}">
                <a16:creationId xmlns:a16="http://schemas.microsoft.com/office/drawing/2014/main" id="{E32C1E88-BA5C-4BC6-A59B-709362E65511}"/>
              </a:ext>
            </a:extLst>
          </p:cNvPr>
          <p:cNvSpPr/>
          <p:nvPr/>
        </p:nvSpPr>
        <p:spPr>
          <a:xfrm>
            <a:off x="6985222" y="4726257"/>
            <a:ext cx="694170" cy="732572"/>
          </a:xfrm>
          <a:prstGeom prst="arc">
            <a:avLst>
              <a:gd name="adj1" fmla="val 13153505"/>
              <a:gd name="adj2" fmla="val 19482935"/>
            </a:avLst>
          </a:prstGeom>
          <a:noFill/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1936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3" grpId="0"/>
      <p:bldP spid="52" grpId="0"/>
      <p:bldP spid="53" grpId="0"/>
      <p:bldP spid="77" grpId="0"/>
      <p:bldP spid="83" grpId="0"/>
      <p:bldP spid="48" grpId="0" animBg="1"/>
      <p:bldP spid="108" grpId="0" animBg="1"/>
      <p:bldP spid="10" grpId="0" animBg="1"/>
      <p:bldP spid="15" grpId="0" animBg="1"/>
      <p:bldP spid="109" grpId="0" animBg="1"/>
      <p:bldP spid="110" grpId="0" animBg="1"/>
      <p:bldP spid="111" grpId="0" animBg="1"/>
      <p:bldP spid="16" grpId="0"/>
      <p:bldP spid="116" grpId="0"/>
      <p:bldP spid="117" grpId="0"/>
      <p:bldP spid="118" grpId="0"/>
      <p:bldP spid="104" grpId="0" animBg="1"/>
      <p:bldP spid="10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56176" y="394614"/>
            <a:ext cx="7631647" cy="643892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AD850A5-8395-4E2E-A7AA-6E9E58F27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830" y="685801"/>
            <a:ext cx="6306430" cy="59436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74001FC-C53D-42D8-AF40-DCF49FF3BB40}"/>
              </a:ext>
            </a:extLst>
          </p:cNvPr>
          <p:cNvSpPr txBox="1"/>
          <p:nvPr/>
        </p:nvSpPr>
        <p:spPr>
          <a:xfrm>
            <a:off x="317146" y="228599"/>
            <a:ext cx="24384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3200" b="1" spc="50" dirty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مفردة اختبارية </a:t>
            </a:r>
            <a:endParaRPr lang="en-AE" sz="3200" b="1" spc="50" dirty="0">
              <a:ln w="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AF04A970-85E7-476A-9A2C-41A675BCA46F}"/>
              </a:ext>
            </a:extLst>
          </p:cNvPr>
          <p:cNvCxnSpPr>
            <a:cxnSpLocks/>
          </p:cNvCxnSpPr>
          <p:nvPr/>
        </p:nvCxnSpPr>
        <p:spPr>
          <a:xfrm>
            <a:off x="5404376" y="4495799"/>
            <a:ext cx="0" cy="1219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6E53211B-0377-435E-B11F-B5E3F8CB63E1}"/>
              </a:ext>
            </a:extLst>
          </p:cNvPr>
          <p:cNvCxnSpPr>
            <a:cxnSpLocks/>
          </p:cNvCxnSpPr>
          <p:nvPr/>
        </p:nvCxnSpPr>
        <p:spPr>
          <a:xfrm>
            <a:off x="4947176" y="5714999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7A0B709-CB6C-4257-9CD1-6ACF2D2A933A}"/>
              </a:ext>
            </a:extLst>
          </p:cNvPr>
          <p:cNvSpPr txBox="1"/>
          <p:nvPr/>
        </p:nvSpPr>
        <p:spPr>
          <a:xfrm>
            <a:off x="5175776" y="5026099"/>
            <a:ext cx="3465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>
                <a:solidFill>
                  <a:srgbClr val="0070C0"/>
                </a:solidFill>
              </a:rPr>
              <a:t>6</a:t>
            </a:r>
            <a:endParaRPr lang="ar-OM" dirty="0">
              <a:solidFill>
                <a:srgbClr val="0070C0"/>
              </a:solidFill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CFDE371-7B95-471D-A672-25FB981E9960}"/>
              </a:ext>
            </a:extLst>
          </p:cNvPr>
          <p:cNvSpPr txBox="1"/>
          <p:nvPr/>
        </p:nvSpPr>
        <p:spPr>
          <a:xfrm>
            <a:off x="5023376" y="5638799"/>
            <a:ext cx="31931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000" dirty="0">
                <a:solidFill>
                  <a:srgbClr val="0070C0"/>
                </a:solidFill>
              </a:rPr>
              <a:t>3</a:t>
            </a:r>
          </a:p>
        </p:txBody>
      </p:sp>
      <p:pic>
        <p:nvPicPr>
          <p:cNvPr id="21" name="رسم 20" descr="شارة علامة 1 مع تعبئة خالصة">
            <a:extLst>
              <a:ext uri="{FF2B5EF4-FFF2-40B4-BE49-F238E27FC236}">
                <a16:creationId xmlns:a16="http://schemas.microsoft.com/office/drawing/2014/main" id="{9524F1E1-DB69-43CC-B202-A09754320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6059" y="4419599"/>
            <a:ext cx="498405" cy="498405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676BB58-B00F-47DE-818B-1C7FA484B1C8}"/>
              </a:ext>
            </a:extLst>
          </p:cNvPr>
          <p:cNvSpPr txBox="1"/>
          <p:nvPr/>
        </p:nvSpPr>
        <p:spPr>
          <a:xfrm>
            <a:off x="6828728" y="5074590"/>
            <a:ext cx="92525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م = 2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3F946CB-8A6F-4352-8C95-C215AA19C6FD}"/>
              </a:ext>
            </a:extLst>
          </p:cNvPr>
          <p:cNvSpPr txBox="1"/>
          <p:nvPr/>
        </p:nvSpPr>
        <p:spPr>
          <a:xfrm>
            <a:off x="6683451" y="5604902"/>
            <a:ext cx="117371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جـ = -1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6657375-691A-4917-8F54-7FA6439A1622}"/>
              </a:ext>
            </a:extLst>
          </p:cNvPr>
          <p:cNvSpPr txBox="1"/>
          <p:nvPr/>
        </p:nvSpPr>
        <p:spPr>
          <a:xfrm>
            <a:off x="6646584" y="4356141"/>
            <a:ext cx="49840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/>
              <a:t>2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EB35B840-51EA-410B-9DFC-F4FD8E38FCD9}"/>
              </a:ext>
            </a:extLst>
          </p:cNvPr>
          <p:cNvGrpSpPr/>
          <p:nvPr/>
        </p:nvGrpSpPr>
        <p:grpSpPr>
          <a:xfrm>
            <a:off x="6862300" y="4184331"/>
            <a:ext cx="1276934" cy="1006277"/>
            <a:chOff x="6847325" y="4203399"/>
            <a:chExt cx="1276934" cy="1006277"/>
          </a:xfrm>
        </p:grpSpPr>
        <p:grpSp>
          <p:nvGrpSpPr>
            <p:cNvPr id="4" name="مجموعة 3">
              <a:extLst>
                <a:ext uri="{FF2B5EF4-FFF2-40B4-BE49-F238E27FC236}">
                  <a16:creationId xmlns:a16="http://schemas.microsoft.com/office/drawing/2014/main" id="{5309BA8E-DA0E-4B14-83A2-E48BE7762151}"/>
                </a:ext>
              </a:extLst>
            </p:cNvPr>
            <p:cNvGrpSpPr/>
            <p:nvPr/>
          </p:nvGrpSpPr>
          <p:grpSpPr>
            <a:xfrm>
              <a:off x="7320463" y="4203399"/>
              <a:ext cx="803796" cy="1006277"/>
              <a:chOff x="7054485" y="3436152"/>
              <a:chExt cx="803796" cy="1006277"/>
            </a:xfrm>
          </p:grpSpPr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0B8D90BA-030E-4251-A2B4-09B7E7013E2B}"/>
                  </a:ext>
                </a:extLst>
              </p:cNvPr>
              <p:cNvSpPr txBox="1"/>
              <p:nvPr/>
            </p:nvSpPr>
            <p:spPr>
              <a:xfrm>
                <a:off x="7080776" y="3657599"/>
                <a:ext cx="777505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OM" sz="2000" b="1" dirty="0"/>
                  <a:t>ـــــــــــ</a:t>
                </a:r>
              </a:p>
            </p:txBody>
          </p: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34A9D276-9131-4382-A332-B95419A6BA0D}"/>
                  </a:ext>
                </a:extLst>
              </p:cNvPr>
              <p:cNvSpPr txBox="1"/>
              <p:nvPr/>
            </p:nvSpPr>
            <p:spPr>
              <a:xfrm>
                <a:off x="7054485" y="3436152"/>
                <a:ext cx="731307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3200" b="1" dirty="0"/>
                  <a:t>6</a:t>
                </a:r>
              </a:p>
            </p:txBody>
          </p:sp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896532A0-04FF-4910-90D3-C054800BB38C}"/>
                  </a:ext>
                </a:extLst>
              </p:cNvPr>
              <p:cNvSpPr txBox="1"/>
              <p:nvPr/>
            </p:nvSpPr>
            <p:spPr>
              <a:xfrm>
                <a:off x="7090729" y="3857654"/>
                <a:ext cx="731307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3200" b="1" dirty="0"/>
                  <a:t>3</a:t>
                </a:r>
              </a:p>
            </p:txBody>
          </p:sp>
        </p:grp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57520B86-FC53-481C-B5C4-6415EEFC1B63}"/>
                </a:ext>
              </a:extLst>
            </p:cNvPr>
            <p:cNvSpPr txBox="1"/>
            <p:nvPr/>
          </p:nvSpPr>
          <p:spPr>
            <a:xfrm>
              <a:off x="6847325" y="4356141"/>
              <a:ext cx="73130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041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3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B1981535-B5AA-4E0C-ACE5-925CC19B2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97D060-AA7E-4411-BA62-28BD1EBD5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11AF2BEE-F6A1-4256-B7B3-719F97EB5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09800"/>
            <a:ext cx="8252757" cy="3239208"/>
          </a:xfrm>
          <a:prstGeom prst="roundRect">
            <a:avLst>
              <a:gd name="adj" fmla="val 5301"/>
            </a:avLst>
          </a:prstGeom>
          <a:ln w="1905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F1047C74-AB3A-48F4-8B2A-77BB6D3C76ED}"/>
              </a:ext>
            </a:extLst>
          </p:cNvPr>
          <p:cNvSpPr txBox="1"/>
          <p:nvPr/>
        </p:nvSpPr>
        <p:spPr>
          <a:xfrm>
            <a:off x="1981200" y="457200"/>
            <a:ext cx="5181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6600" b="1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الواجب المنزلي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C61D960-7F85-4C8B-A957-757FB49B4436}"/>
              </a:ext>
            </a:extLst>
          </p:cNvPr>
          <p:cNvSpPr txBox="1"/>
          <p:nvPr/>
        </p:nvSpPr>
        <p:spPr>
          <a:xfrm>
            <a:off x="6781800" y="1433255"/>
            <a:ext cx="1981200" cy="70788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كتاب الطالب تمرين 8</a:t>
            </a:r>
          </a:p>
          <a:p>
            <a:pPr algn="ctr"/>
            <a:r>
              <a:rPr lang="ar-OM" sz="2000" b="1" dirty="0"/>
              <a:t> ص 57</a:t>
            </a:r>
            <a:endParaRPr lang="en-AE" sz="2000" b="1" dirty="0"/>
          </a:p>
        </p:txBody>
      </p:sp>
    </p:spTree>
    <p:extLst>
      <p:ext uri="{BB962C8B-B14F-4D97-AF65-F5344CB8AC3E}">
        <p14:creationId xmlns:p14="http://schemas.microsoft.com/office/powerpoint/2010/main" val="1045266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0" y="304800"/>
            <a:ext cx="5562600" cy="55626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EG" sz="13800" dirty="0">
              <a:latin typeface="Aldhabi" pitchFamily="2" charset="-78"/>
              <a:cs typeface="Aldhabi" pitchFamily="2" charset="-78"/>
            </a:endParaRPr>
          </a:p>
          <a:p>
            <a:pPr algn="ctr"/>
            <a:r>
              <a:rPr lang="ar-EG" sz="13800" dirty="0">
                <a:latin typeface="Aldhabi" pitchFamily="2" charset="-78"/>
                <a:cs typeface="Aldhabi" pitchFamily="2" charset="-78"/>
              </a:rPr>
              <a:t> </a:t>
            </a:r>
            <a:endParaRPr lang="en-US" sz="13800" dirty="0">
              <a:latin typeface="Aldhabi" pitchFamily="2" charset="-78"/>
              <a:cs typeface="Aldhabi" pitchFamily="2" charset="-78"/>
            </a:endParaRPr>
          </a:p>
        </p:txBody>
      </p:sp>
      <p:pic>
        <p:nvPicPr>
          <p:cNvPr id="1026" name="Picture 2" descr="C:\Users\user\AppData\Local\Microsoft\Windows\INetCache\IE\QF44276I\writing-1891073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020" y="3121412"/>
            <a:ext cx="20574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00500" y="3810000"/>
            <a:ext cx="342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8000" dirty="0">
                <a:latin typeface="Arabic Typesetting" pitchFamily="66" charset="-78"/>
                <a:cs typeface="Arabic Typesetting" pitchFamily="66" charset="-78"/>
              </a:rPr>
              <a:t>الى اللقاء</a:t>
            </a:r>
            <a:r>
              <a:rPr lang="ar-EG" sz="8000" dirty="0">
                <a:latin typeface="Aldhabi" pitchFamily="2" charset="-78"/>
                <a:cs typeface="Aldhabi" pitchFamily="2" charset="-78"/>
              </a:rPr>
              <a:t> </a:t>
            </a:r>
            <a:endParaRPr lang="en-US" sz="8000" dirty="0"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E4141B5-4E51-42BE-BF74-2D7BC2D70F89}"/>
              </a:ext>
            </a:extLst>
          </p:cNvPr>
          <p:cNvSpPr txBox="1"/>
          <p:nvPr/>
        </p:nvSpPr>
        <p:spPr>
          <a:xfrm>
            <a:off x="2743200" y="1287840"/>
            <a:ext cx="55626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OM" sz="9600" b="1" dirty="0">
                <a:ln/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انتهى الدرس </a:t>
            </a:r>
            <a:endParaRPr lang="ar-SA" sz="9600" b="1" dirty="0">
              <a:ln/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63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483689775"/>
</p:tagLst>
</file>

<file path=ppt/theme/theme1.xml><?xml version="1.0" encoding="utf-8"?>
<a:theme xmlns:a="http://schemas.openxmlformats.org/drawingml/2006/main" name="قطرة">
  <a:themeElements>
    <a:clrScheme name="قطرة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قطرة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قطرة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قطرة</Template>
  <TotalTime>1619</TotalTime>
  <Words>773</Words>
  <Application>Microsoft Office PowerPoint</Application>
  <PresentationFormat>Affichage à l'écran (4:3)</PresentationFormat>
  <Paragraphs>249</Paragraphs>
  <Slides>17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قطرة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Utilisateur inconnu</cp:lastModifiedBy>
  <cp:revision>132</cp:revision>
  <dcterms:created xsi:type="dcterms:W3CDTF">2020-05-30T15:10:23Z</dcterms:created>
  <dcterms:modified xsi:type="dcterms:W3CDTF">2022-04-04T04:35:40Z</dcterms:modified>
</cp:coreProperties>
</file>