
<file path=[Content_Types].xml><?xml version="1.0" encoding="utf-8"?>
<Types xmlns="http://schemas.openxmlformats.org/package/2006/content-types">
  <Default ContentType="image/png" Extension="tm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E1A5D-89EA-4553-B481-03BC3649056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77ED82C-E330-414A-8DA0-600BE20F5DA1}">
      <dgm:prSet phldrT="[نص]"/>
      <dgm:spPr/>
      <dgm:t>
        <a:bodyPr/>
        <a:lstStyle/>
        <a:p>
          <a:pPr rtl="1"/>
          <a:r>
            <a:rPr lang="ar-SA" dirty="0"/>
            <a:t>الألف الفارقة</a:t>
          </a:r>
        </a:p>
      </dgm:t>
    </dgm:pt>
    <dgm:pt modelId="{6E623277-DF0D-475F-BF6A-058D5B5571E7}" type="parTrans" cxnId="{E1B3ED2F-38BE-4827-9670-E51D24B269CB}">
      <dgm:prSet/>
      <dgm:spPr/>
      <dgm:t>
        <a:bodyPr/>
        <a:lstStyle/>
        <a:p>
          <a:pPr rtl="1"/>
          <a:endParaRPr lang="ar-SA"/>
        </a:p>
      </dgm:t>
    </dgm:pt>
    <dgm:pt modelId="{8A0A977F-7A5A-4396-9A7A-D58C56605563}" type="sibTrans" cxnId="{E1B3ED2F-38BE-4827-9670-E51D24B269CB}">
      <dgm:prSet/>
      <dgm:spPr/>
      <dgm:t>
        <a:bodyPr/>
        <a:lstStyle/>
        <a:p>
          <a:pPr rtl="1"/>
          <a:endParaRPr lang="ar-SA"/>
        </a:p>
      </dgm:t>
    </dgm:pt>
    <dgm:pt modelId="{CCD3AF13-B974-4AF3-99CE-50CC3D0F84D0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rgbClr val="C00000"/>
              </a:solidFill>
            </a:rPr>
            <a:t>التي تأتي بعد واو الجماعة في الفعل الماضي(ذهبوا</a:t>
          </a:r>
          <a:r>
            <a:rPr lang="ar-SA" sz="2000" b="1" dirty="0" err="1">
              <a:solidFill>
                <a:srgbClr val="C00000"/>
              </a:solidFill>
            </a:rPr>
            <a:t>)</a:t>
          </a:r>
          <a:endParaRPr lang="ar-SA" sz="2000" b="1" dirty="0">
            <a:solidFill>
              <a:srgbClr val="C00000"/>
            </a:solidFill>
          </a:endParaRPr>
        </a:p>
      </dgm:t>
    </dgm:pt>
    <dgm:pt modelId="{FE597C49-1F6D-499E-83F2-46F1BEA1A09F}" type="parTrans" cxnId="{3744BDDC-9E48-46EB-9B76-37B9BFA46942}">
      <dgm:prSet/>
      <dgm:spPr/>
      <dgm:t>
        <a:bodyPr/>
        <a:lstStyle/>
        <a:p>
          <a:pPr rtl="1"/>
          <a:endParaRPr lang="ar-SA"/>
        </a:p>
      </dgm:t>
    </dgm:pt>
    <dgm:pt modelId="{91F5EB18-D4F7-4CA1-BDC0-B6E90F7D4E48}" type="sibTrans" cxnId="{3744BDDC-9E48-46EB-9B76-37B9BFA46942}">
      <dgm:prSet/>
      <dgm:spPr/>
      <dgm:t>
        <a:bodyPr/>
        <a:lstStyle/>
        <a:p>
          <a:pPr rtl="1"/>
          <a:endParaRPr lang="ar-SA"/>
        </a:p>
      </dgm:t>
    </dgm:pt>
    <dgm:pt modelId="{94AA31FB-C2A2-4032-8E57-F662CCC2792B}">
      <dgm:prSet phldrT="[نص]"/>
      <dgm:spPr/>
      <dgm:t>
        <a:bodyPr/>
        <a:lstStyle/>
        <a:p>
          <a:pPr rtl="1"/>
          <a:r>
            <a:rPr lang="ar-SA" dirty="0"/>
            <a:t>الواو</a:t>
          </a:r>
        </a:p>
      </dgm:t>
    </dgm:pt>
    <dgm:pt modelId="{BB46894E-5F22-496B-A3FA-DC71927F03FD}" type="parTrans" cxnId="{DDF4044A-8038-4672-8261-0C42A2AFD65B}">
      <dgm:prSet/>
      <dgm:spPr/>
      <dgm:t>
        <a:bodyPr/>
        <a:lstStyle/>
        <a:p>
          <a:pPr rtl="1"/>
          <a:endParaRPr lang="ar-SA"/>
        </a:p>
      </dgm:t>
    </dgm:pt>
    <dgm:pt modelId="{CE863B62-1D03-4E32-91C2-1F4CACD39140}" type="sibTrans" cxnId="{DDF4044A-8038-4672-8261-0C42A2AFD65B}">
      <dgm:prSet/>
      <dgm:spPr/>
      <dgm:t>
        <a:bodyPr/>
        <a:lstStyle/>
        <a:p>
          <a:pPr rtl="1"/>
          <a:endParaRPr lang="ar-SA"/>
        </a:p>
      </dgm:t>
    </dgm:pt>
    <dgm:pt modelId="{F9E12DC7-4DDA-445F-AA92-505F1D4D18EC}">
      <dgm:prSet phldrT="[نص]" phldr="1" custT="1"/>
      <dgm:spPr/>
      <dgm:t>
        <a:bodyPr/>
        <a:lstStyle/>
        <a:p>
          <a:pPr rtl="1"/>
          <a:endParaRPr lang="ar-SA" sz="2000" b="1" dirty="0">
            <a:solidFill>
              <a:srgbClr val="C00000"/>
            </a:solidFill>
          </a:endParaRPr>
        </a:p>
      </dgm:t>
    </dgm:pt>
    <dgm:pt modelId="{A4B104FC-B0CF-4D01-B7B1-D619B9CE885B}" type="parTrans" cxnId="{BDD660D3-6569-4530-B0F9-E646938AED41}">
      <dgm:prSet/>
      <dgm:spPr/>
      <dgm:t>
        <a:bodyPr/>
        <a:lstStyle/>
        <a:p>
          <a:pPr rtl="1"/>
          <a:endParaRPr lang="ar-SA"/>
        </a:p>
      </dgm:t>
    </dgm:pt>
    <dgm:pt modelId="{A5854C3C-EB91-4A10-A8EC-30D0605115A8}" type="sibTrans" cxnId="{BDD660D3-6569-4530-B0F9-E646938AED41}">
      <dgm:prSet/>
      <dgm:spPr/>
      <dgm:t>
        <a:bodyPr/>
        <a:lstStyle/>
        <a:p>
          <a:pPr rtl="1"/>
          <a:endParaRPr lang="ar-SA"/>
        </a:p>
      </dgm:t>
    </dgm:pt>
    <dgm:pt modelId="{C7817D69-8C1F-4944-AD9C-C81E7C0609C9}">
      <dgm:prSet custT="1"/>
      <dgm:spPr/>
      <dgm:t>
        <a:bodyPr/>
        <a:lstStyle/>
        <a:p>
          <a:pPr rtl="1"/>
          <a:r>
            <a:rPr lang="ar-SA" sz="2000" b="1" dirty="0">
              <a:solidFill>
                <a:srgbClr val="C00000"/>
              </a:solidFill>
            </a:rPr>
            <a:t>الواو في كلمة (عَمْرُو) في حالتي ( الرفع والجر)</a:t>
          </a:r>
        </a:p>
      </dgm:t>
    </dgm:pt>
    <dgm:pt modelId="{02AF51A2-8AB7-4F3D-8161-1551D5577AA4}" type="parTrans" cxnId="{1F2B4A23-8859-4045-ABD8-B5786A091433}">
      <dgm:prSet/>
      <dgm:spPr/>
      <dgm:t>
        <a:bodyPr/>
        <a:lstStyle/>
        <a:p>
          <a:pPr rtl="1"/>
          <a:endParaRPr lang="ar-SA"/>
        </a:p>
      </dgm:t>
    </dgm:pt>
    <dgm:pt modelId="{F188FCFA-5969-4C11-A2B9-609A8944BF1D}" type="sibTrans" cxnId="{1F2B4A23-8859-4045-ABD8-B5786A091433}">
      <dgm:prSet/>
      <dgm:spPr/>
      <dgm:t>
        <a:bodyPr/>
        <a:lstStyle/>
        <a:p>
          <a:pPr rtl="1"/>
          <a:endParaRPr lang="ar-SA"/>
        </a:p>
      </dgm:t>
    </dgm:pt>
    <dgm:pt modelId="{1E578F07-E40B-47EA-989B-675E799B6203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rgbClr val="C00000"/>
              </a:solidFill>
            </a:rPr>
            <a:t>والفعل المضارع المسبوق بناصب أو جزم(لن تهملوا</a:t>
          </a:r>
          <a:r>
            <a:rPr lang="ar-SA" sz="2000" b="1" dirty="0" err="1">
              <a:solidFill>
                <a:srgbClr val="C00000"/>
              </a:solidFill>
            </a:rPr>
            <a:t>)</a:t>
          </a:r>
          <a:endParaRPr lang="ar-SA" sz="2000" b="1" dirty="0">
            <a:solidFill>
              <a:srgbClr val="C00000"/>
            </a:solidFill>
          </a:endParaRPr>
        </a:p>
      </dgm:t>
    </dgm:pt>
    <dgm:pt modelId="{F42BCDF2-6AFC-40F0-B8B9-71167FD78419}" type="parTrans" cxnId="{1F15E057-3B94-483D-8B25-B20D9D329BB3}">
      <dgm:prSet/>
      <dgm:spPr/>
      <dgm:t>
        <a:bodyPr/>
        <a:lstStyle/>
        <a:p>
          <a:pPr rtl="1"/>
          <a:endParaRPr lang="ar-SA"/>
        </a:p>
      </dgm:t>
    </dgm:pt>
    <dgm:pt modelId="{531B959A-699F-4AC0-876A-E986E0981BCE}" type="sibTrans" cxnId="{1F15E057-3B94-483D-8B25-B20D9D329BB3}">
      <dgm:prSet/>
      <dgm:spPr/>
      <dgm:t>
        <a:bodyPr/>
        <a:lstStyle/>
        <a:p>
          <a:pPr rtl="1"/>
          <a:endParaRPr lang="ar-SA"/>
        </a:p>
      </dgm:t>
    </dgm:pt>
    <dgm:pt modelId="{0A478C92-A96A-4F57-9CB7-A52BD16527A1}">
      <dgm:prSet custT="1"/>
      <dgm:spPr/>
      <dgm:t>
        <a:bodyPr/>
        <a:lstStyle/>
        <a:p>
          <a:pPr rtl="1"/>
          <a:r>
            <a:rPr lang="ar-SA" sz="2000" b="1" dirty="0">
              <a:solidFill>
                <a:srgbClr val="C00000"/>
              </a:solidFill>
            </a:rPr>
            <a:t>والواو </a:t>
          </a:r>
          <a:r>
            <a:rPr lang="ar-SA" sz="2000" b="1" dirty="0" err="1">
              <a:solidFill>
                <a:srgbClr val="C00000"/>
              </a:solidFill>
            </a:rPr>
            <a:t>في </a:t>
          </a:r>
          <a:r>
            <a:rPr lang="ar-SA" sz="2000" b="1" dirty="0">
              <a:solidFill>
                <a:srgbClr val="C00000"/>
              </a:solidFill>
            </a:rPr>
            <a:t>(</a:t>
          </a:r>
          <a:r>
            <a:rPr lang="ar-SA" sz="2000" b="1" dirty="0" err="1">
              <a:solidFill>
                <a:srgbClr val="C00000"/>
              </a:solidFill>
            </a:rPr>
            <a:t>أولات</a:t>
          </a:r>
          <a:r>
            <a:rPr lang="ar-SA" sz="2000" b="1" dirty="0">
              <a:solidFill>
                <a:srgbClr val="C00000"/>
              </a:solidFill>
            </a:rPr>
            <a:t>،أولو،وأولاء</a:t>
          </a:r>
          <a:r>
            <a:rPr lang="ar-SA" sz="2000" b="1" dirty="0" err="1">
              <a:solidFill>
                <a:srgbClr val="C00000"/>
              </a:solidFill>
            </a:rPr>
            <a:t>)</a:t>
          </a:r>
          <a:endParaRPr lang="ar-SA" sz="2000" b="1" dirty="0">
            <a:solidFill>
              <a:srgbClr val="C00000"/>
            </a:solidFill>
          </a:endParaRPr>
        </a:p>
      </dgm:t>
    </dgm:pt>
    <dgm:pt modelId="{093400C8-A019-4C3D-A8DA-A37269FA498B}" type="parTrans" cxnId="{634DF685-9834-41D8-A231-22F528DAEA8D}">
      <dgm:prSet/>
      <dgm:spPr/>
      <dgm:t>
        <a:bodyPr/>
        <a:lstStyle/>
        <a:p>
          <a:pPr rtl="1"/>
          <a:endParaRPr lang="ar-SA"/>
        </a:p>
      </dgm:t>
    </dgm:pt>
    <dgm:pt modelId="{0092B0C4-0F5F-42DF-9786-59B78F2F958F}" type="sibTrans" cxnId="{634DF685-9834-41D8-A231-22F528DAEA8D}">
      <dgm:prSet/>
      <dgm:spPr/>
      <dgm:t>
        <a:bodyPr/>
        <a:lstStyle/>
        <a:p>
          <a:pPr rtl="1"/>
          <a:endParaRPr lang="ar-SA"/>
        </a:p>
      </dgm:t>
    </dgm:pt>
    <dgm:pt modelId="{7552F8C4-D05D-4C13-BA3C-E001BC7FDCF5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rgbClr val="C00000"/>
              </a:solidFill>
            </a:rPr>
            <a:t>والأمر  مثل  ( آمنوا – اصبروا )</a:t>
          </a:r>
        </a:p>
      </dgm:t>
    </dgm:pt>
    <dgm:pt modelId="{A9F3858A-1059-4A30-BC3B-450F29215BF8}" type="parTrans" cxnId="{816CFB1E-C34A-4638-83B8-2EA726471013}">
      <dgm:prSet/>
      <dgm:spPr/>
      <dgm:t>
        <a:bodyPr/>
        <a:lstStyle/>
        <a:p>
          <a:pPr rtl="1"/>
          <a:endParaRPr lang="ar-OM"/>
        </a:p>
      </dgm:t>
    </dgm:pt>
    <dgm:pt modelId="{643925C2-CD21-43CD-AD66-9E421C0E0241}" type="sibTrans" cxnId="{816CFB1E-C34A-4638-83B8-2EA726471013}">
      <dgm:prSet/>
      <dgm:spPr/>
      <dgm:t>
        <a:bodyPr/>
        <a:lstStyle/>
        <a:p>
          <a:pPr rtl="1"/>
          <a:endParaRPr lang="ar-OM"/>
        </a:p>
      </dgm:t>
    </dgm:pt>
    <dgm:pt modelId="{37071791-E22F-49B8-8C15-6565D4C7933C}" type="pres">
      <dgm:prSet presAssocID="{E78E1A5D-89EA-4553-B481-03BC36490562}" presName="Name0" presStyleCnt="0">
        <dgm:presLayoutVars>
          <dgm:dir/>
          <dgm:animLvl val="lvl"/>
          <dgm:resizeHandles/>
        </dgm:presLayoutVars>
      </dgm:prSet>
      <dgm:spPr/>
    </dgm:pt>
    <dgm:pt modelId="{EC033ABE-1235-44CB-98DC-E3AD6618944F}" type="pres">
      <dgm:prSet presAssocID="{777ED82C-E330-414A-8DA0-600BE20F5DA1}" presName="linNode" presStyleCnt="0"/>
      <dgm:spPr/>
    </dgm:pt>
    <dgm:pt modelId="{97E8F7C3-318C-4903-91A0-9E6A7023C924}" type="pres">
      <dgm:prSet presAssocID="{777ED82C-E330-414A-8DA0-600BE20F5DA1}" presName="parentShp" presStyleLbl="node1" presStyleIdx="0" presStyleCnt="2" custScaleX="72897" custLinFactNeighborX="-9034" custLinFactNeighborY="5483">
        <dgm:presLayoutVars>
          <dgm:bulletEnabled val="1"/>
        </dgm:presLayoutVars>
      </dgm:prSet>
      <dgm:spPr/>
    </dgm:pt>
    <dgm:pt modelId="{A6976E3A-A450-4717-99DF-5D5194C8F3AA}" type="pres">
      <dgm:prSet presAssocID="{777ED82C-E330-414A-8DA0-600BE20F5DA1}" presName="childShp" presStyleLbl="bgAccFollowNode1" presStyleIdx="0" presStyleCnt="2" custScaleX="115151" custLinFactNeighborX="-85" custLinFactNeighborY="5483">
        <dgm:presLayoutVars>
          <dgm:bulletEnabled val="1"/>
        </dgm:presLayoutVars>
      </dgm:prSet>
      <dgm:spPr/>
    </dgm:pt>
    <dgm:pt modelId="{F9DA0FF7-876C-46F0-9FE6-44587E1A5B67}" type="pres">
      <dgm:prSet presAssocID="{8A0A977F-7A5A-4396-9A7A-D58C56605563}" presName="spacing" presStyleCnt="0"/>
      <dgm:spPr/>
    </dgm:pt>
    <dgm:pt modelId="{9BDB8AD9-F0F2-4D9E-9A29-FB9BA66A1452}" type="pres">
      <dgm:prSet presAssocID="{94AA31FB-C2A2-4032-8E57-F662CCC2792B}" presName="linNode" presStyleCnt="0"/>
      <dgm:spPr/>
    </dgm:pt>
    <dgm:pt modelId="{3320E164-DB94-4B53-A0C9-2C8C5D412375}" type="pres">
      <dgm:prSet presAssocID="{94AA31FB-C2A2-4032-8E57-F662CCC2792B}" presName="parentShp" presStyleLbl="node1" presStyleIdx="1" presStyleCnt="2" custScaleX="72897" custLinFactNeighborX="-15222" custLinFactNeighborY="3454">
        <dgm:presLayoutVars>
          <dgm:bulletEnabled val="1"/>
        </dgm:presLayoutVars>
      </dgm:prSet>
      <dgm:spPr/>
    </dgm:pt>
    <dgm:pt modelId="{C5B10BEB-ADD2-4481-8304-31B1636D13C9}" type="pres">
      <dgm:prSet presAssocID="{94AA31FB-C2A2-4032-8E57-F662CCC2792B}" presName="childShp" presStyleLbl="bgAccFollowNode1" presStyleIdx="1" presStyleCnt="2" custScaleX="106202" custLinFactNeighborX="-7009" custLinFactNeighborY="-570">
        <dgm:presLayoutVars>
          <dgm:bulletEnabled val="1"/>
        </dgm:presLayoutVars>
      </dgm:prSet>
      <dgm:spPr/>
    </dgm:pt>
  </dgm:ptLst>
  <dgm:cxnLst>
    <dgm:cxn modelId="{816CFB1E-C34A-4638-83B8-2EA726471013}" srcId="{777ED82C-E330-414A-8DA0-600BE20F5DA1}" destId="{7552F8C4-D05D-4C13-BA3C-E001BC7FDCF5}" srcOrd="2" destOrd="0" parTransId="{A9F3858A-1059-4A30-BC3B-450F29215BF8}" sibTransId="{643925C2-CD21-43CD-AD66-9E421C0E0241}"/>
    <dgm:cxn modelId="{C1B1A621-C1D3-4C09-A2B0-EF169CEDB665}" type="presOf" srcId="{C7817D69-8C1F-4944-AD9C-C81E7C0609C9}" destId="{C5B10BEB-ADD2-4481-8304-31B1636D13C9}" srcOrd="0" destOrd="1" presId="urn:microsoft.com/office/officeart/2005/8/layout/vList6"/>
    <dgm:cxn modelId="{1F2B4A23-8859-4045-ABD8-B5786A091433}" srcId="{94AA31FB-C2A2-4032-8E57-F662CCC2792B}" destId="{C7817D69-8C1F-4944-AD9C-C81E7C0609C9}" srcOrd="1" destOrd="0" parTransId="{02AF51A2-8AB7-4F3D-8161-1551D5577AA4}" sibTransId="{F188FCFA-5969-4C11-A2B9-609A8944BF1D}"/>
    <dgm:cxn modelId="{04D69529-CA02-48E7-9AFE-1BB9D9B62C69}" type="presOf" srcId="{777ED82C-E330-414A-8DA0-600BE20F5DA1}" destId="{97E8F7C3-318C-4903-91A0-9E6A7023C924}" srcOrd="0" destOrd="0" presId="urn:microsoft.com/office/officeart/2005/8/layout/vList6"/>
    <dgm:cxn modelId="{E1B3ED2F-38BE-4827-9670-E51D24B269CB}" srcId="{E78E1A5D-89EA-4553-B481-03BC36490562}" destId="{777ED82C-E330-414A-8DA0-600BE20F5DA1}" srcOrd="0" destOrd="0" parTransId="{6E623277-DF0D-475F-BF6A-058D5B5571E7}" sibTransId="{8A0A977F-7A5A-4396-9A7A-D58C56605563}"/>
    <dgm:cxn modelId="{557B1F3C-A1C6-4F77-B770-8FC5F56226C5}" type="presOf" srcId="{0A478C92-A96A-4F57-9CB7-A52BD16527A1}" destId="{C5B10BEB-ADD2-4481-8304-31B1636D13C9}" srcOrd="0" destOrd="2" presId="urn:microsoft.com/office/officeart/2005/8/layout/vList6"/>
    <dgm:cxn modelId="{9E819D64-679D-46BF-90D3-BF865C8B8853}" type="presOf" srcId="{94AA31FB-C2A2-4032-8E57-F662CCC2792B}" destId="{3320E164-DB94-4B53-A0C9-2C8C5D412375}" srcOrd="0" destOrd="0" presId="urn:microsoft.com/office/officeart/2005/8/layout/vList6"/>
    <dgm:cxn modelId="{DDF4044A-8038-4672-8261-0C42A2AFD65B}" srcId="{E78E1A5D-89EA-4553-B481-03BC36490562}" destId="{94AA31FB-C2A2-4032-8E57-F662CCC2792B}" srcOrd="1" destOrd="0" parTransId="{BB46894E-5F22-496B-A3FA-DC71927F03FD}" sibTransId="{CE863B62-1D03-4E32-91C2-1F4CACD39140}"/>
    <dgm:cxn modelId="{1F15E057-3B94-483D-8B25-B20D9D329BB3}" srcId="{777ED82C-E330-414A-8DA0-600BE20F5DA1}" destId="{1E578F07-E40B-47EA-989B-675E799B6203}" srcOrd="1" destOrd="0" parTransId="{F42BCDF2-6AFC-40F0-B8B9-71167FD78419}" sibTransId="{531B959A-699F-4AC0-876A-E986E0981BCE}"/>
    <dgm:cxn modelId="{A15B8159-065C-4313-ACB3-7CDD7B7EE158}" type="presOf" srcId="{CCD3AF13-B974-4AF3-99CE-50CC3D0F84D0}" destId="{A6976E3A-A450-4717-99DF-5D5194C8F3AA}" srcOrd="0" destOrd="0" presId="urn:microsoft.com/office/officeart/2005/8/layout/vList6"/>
    <dgm:cxn modelId="{634DF685-9834-41D8-A231-22F528DAEA8D}" srcId="{94AA31FB-C2A2-4032-8E57-F662CCC2792B}" destId="{0A478C92-A96A-4F57-9CB7-A52BD16527A1}" srcOrd="2" destOrd="0" parTransId="{093400C8-A019-4C3D-A8DA-A37269FA498B}" sibTransId="{0092B0C4-0F5F-42DF-9786-59B78F2F958F}"/>
    <dgm:cxn modelId="{976F71B9-186C-46C0-9836-AF2277E0D850}" type="presOf" srcId="{F9E12DC7-4DDA-445F-AA92-505F1D4D18EC}" destId="{C5B10BEB-ADD2-4481-8304-31B1636D13C9}" srcOrd="0" destOrd="0" presId="urn:microsoft.com/office/officeart/2005/8/layout/vList6"/>
    <dgm:cxn modelId="{BDD660D3-6569-4530-B0F9-E646938AED41}" srcId="{94AA31FB-C2A2-4032-8E57-F662CCC2792B}" destId="{F9E12DC7-4DDA-445F-AA92-505F1D4D18EC}" srcOrd="0" destOrd="0" parTransId="{A4B104FC-B0CF-4D01-B7B1-D619B9CE885B}" sibTransId="{A5854C3C-EB91-4A10-A8EC-30D0605115A8}"/>
    <dgm:cxn modelId="{FF5D93D4-9475-4236-815D-71FA147368F8}" type="presOf" srcId="{1E578F07-E40B-47EA-989B-675E799B6203}" destId="{A6976E3A-A450-4717-99DF-5D5194C8F3AA}" srcOrd="0" destOrd="1" presId="urn:microsoft.com/office/officeart/2005/8/layout/vList6"/>
    <dgm:cxn modelId="{3744BDDC-9E48-46EB-9B76-37B9BFA46942}" srcId="{777ED82C-E330-414A-8DA0-600BE20F5DA1}" destId="{CCD3AF13-B974-4AF3-99CE-50CC3D0F84D0}" srcOrd="0" destOrd="0" parTransId="{FE597C49-1F6D-499E-83F2-46F1BEA1A09F}" sibTransId="{91F5EB18-D4F7-4CA1-BDC0-B6E90F7D4E48}"/>
    <dgm:cxn modelId="{D77E42E9-4370-423E-95CB-D1218966EA3C}" type="presOf" srcId="{7552F8C4-D05D-4C13-BA3C-E001BC7FDCF5}" destId="{A6976E3A-A450-4717-99DF-5D5194C8F3AA}" srcOrd="0" destOrd="2" presId="urn:microsoft.com/office/officeart/2005/8/layout/vList6"/>
    <dgm:cxn modelId="{E35AD0EE-F6C6-443E-9B35-9150577E0981}" type="presOf" srcId="{E78E1A5D-89EA-4553-B481-03BC36490562}" destId="{37071791-E22F-49B8-8C15-6565D4C7933C}" srcOrd="0" destOrd="0" presId="urn:microsoft.com/office/officeart/2005/8/layout/vList6"/>
    <dgm:cxn modelId="{444B7D9E-5C83-4323-BAB1-E36C8F30957D}" type="presParOf" srcId="{37071791-E22F-49B8-8C15-6565D4C7933C}" destId="{EC033ABE-1235-44CB-98DC-E3AD6618944F}" srcOrd="0" destOrd="0" presId="urn:microsoft.com/office/officeart/2005/8/layout/vList6"/>
    <dgm:cxn modelId="{CD76FD9C-E82A-4B4D-AC64-3F8221D972BF}" type="presParOf" srcId="{EC033ABE-1235-44CB-98DC-E3AD6618944F}" destId="{97E8F7C3-318C-4903-91A0-9E6A7023C924}" srcOrd="0" destOrd="0" presId="urn:microsoft.com/office/officeart/2005/8/layout/vList6"/>
    <dgm:cxn modelId="{5DC037BD-307E-4C11-9C37-351603DA28DD}" type="presParOf" srcId="{EC033ABE-1235-44CB-98DC-E3AD6618944F}" destId="{A6976E3A-A450-4717-99DF-5D5194C8F3AA}" srcOrd="1" destOrd="0" presId="urn:microsoft.com/office/officeart/2005/8/layout/vList6"/>
    <dgm:cxn modelId="{3C03D27C-3637-4360-B1B2-C211BB36027B}" type="presParOf" srcId="{37071791-E22F-49B8-8C15-6565D4C7933C}" destId="{F9DA0FF7-876C-46F0-9FE6-44587E1A5B67}" srcOrd="1" destOrd="0" presId="urn:microsoft.com/office/officeart/2005/8/layout/vList6"/>
    <dgm:cxn modelId="{1ECB9274-60C3-45D1-B1CD-E8744887F910}" type="presParOf" srcId="{37071791-E22F-49B8-8C15-6565D4C7933C}" destId="{9BDB8AD9-F0F2-4D9E-9A29-FB9BA66A1452}" srcOrd="2" destOrd="0" presId="urn:microsoft.com/office/officeart/2005/8/layout/vList6"/>
    <dgm:cxn modelId="{91A47DDC-E8F2-4D5A-9B98-EB44A5DC8E80}" type="presParOf" srcId="{9BDB8AD9-F0F2-4D9E-9A29-FB9BA66A1452}" destId="{3320E164-DB94-4B53-A0C9-2C8C5D412375}" srcOrd="0" destOrd="0" presId="urn:microsoft.com/office/officeart/2005/8/layout/vList6"/>
    <dgm:cxn modelId="{5C6DA0F7-3525-4DE3-A53C-3474B1F63369}" type="presParOf" srcId="{9BDB8AD9-F0F2-4D9E-9A29-FB9BA66A1452}" destId="{C5B10BEB-ADD2-4481-8304-31B1636D13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76E3A-A450-4717-99DF-5D5194C8F3AA}">
      <dsp:nvSpPr>
        <dsp:cNvPr id="0" name=""/>
        <dsp:cNvSpPr/>
      </dsp:nvSpPr>
      <dsp:spPr>
        <a:xfrm>
          <a:off x="2376271" y="89169"/>
          <a:ext cx="5472583" cy="1618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solidFill>
                <a:srgbClr val="C00000"/>
              </a:solidFill>
            </a:rPr>
            <a:t>التي تأتي بعد واو الجماعة في الفعل الماضي(ذهبوا</a:t>
          </a:r>
          <a:r>
            <a:rPr lang="ar-SA" sz="2000" b="1" kern="1200" dirty="0" err="1">
              <a:solidFill>
                <a:srgbClr val="C00000"/>
              </a:solidFill>
            </a:rPr>
            <a:t>)</a:t>
          </a:r>
          <a:endParaRPr lang="ar-SA" sz="2000" b="1" kern="1200" dirty="0">
            <a:solidFill>
              <a:srgbClr val="C00000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solidFill>
                <a:srgbClr val="C00000"/>
              </a:solidFill>
            </a:rPr>
            <a:t>والفعل المضارع المسبوق بناصب أو جزم(لن تهملوا</a:t>
          </a:r>
          <a:r>
            <a:rPr lang="ar-SA" sz="2000" b="1" kern="1200" dirty="0" err="1">
              <a:solidFill>
                <a:srgbClr val="C00000"/>
              </a:solidFill>
            </a:rPr>
            <a:t>)</a:t>
          </a:r>
          <a:endParaRPr lang="ar-SA" sz="2000" b="1" kern="1200" dirty="0">
            <a:solidFill>
              <a:srgbClr val="C00000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solidFill>
                <a:srgbClr val="C00000"/>
              </a:solidFill>
            </a:rPr>
            <a:t>والأمر  مثل  ( آمنوا – اصبروا )</a:t>
          </a:r>
        </a:p>
      </dsp:txBody>
      <dsp:txXfrm>
        <a:off x="2376271" y="291510"/>
        <a:ext cx="4865562" cy="1214043"/>
      </dsp:txXfrm>
    </dsp:sp>
    <dsp:sp modelId="{97E8F7C3-318C-4903-91A0-9E6A7023C924}">
      <dsp:nvSpPr>
        <dsp:cNvPr id="0" name=""/>
        <dsp:cNvSpPr/>
      </dsp:nvSpPr>
      <dsp:spPr>
        <a:xfrm>
          <a:off x="0" y="89169"/>
          <a:ext cx="2309633" cy="1618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/>
            <a:t>الألف الفارقة</a:t>
          </a:r>
        </a:p>
      </dsp:txBody>
      <dsp:txXfrm>
        <a:off x="79020" y="168189"/>
        <a:ext cx="2151593" cy="1460684"/>
      </dsp:txXfrm>
    </dsp:sp>
    <dsp:sp modelId="{C5B10BEB-ADD2-4481-8304-31B1636D13C9}">
      <dsp:nvSpPr>
        <dsp:cNvPr id="0" name=""/>
        <dsp:cNvSpPr/>
      </dsp:nvSpPr>
      <dsp:spPr>
        <a:xfrm>
          <a:off x="2369547" y="1771785"/>
          <a:ext cx="5047279" cy="1618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000" b="1" kern="1200" dirty="0">
            <a:solidFill>
              <a:srgbClr val="C00000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solidFill>
                <a:srgbClr val="C00000"/>
              </a:solidFill>
            </a:rPr>
            <a:t>الواو في كلمة (عَمْرُو) في حالتي ( الرفع والجر)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solidFill>
                <a:srgbClr val="C00000"/>
              </a:solidFill>
            </a:rPr>
            <a:t>والواو </a:t>
          </a:r>
          <a:r>
            <a:rPr lang="ar-SA" sz="2000" b="1" kern="1200" dirty="0" err="1">
              <a:solidFill>
                <a:srgbClr val="C00000"/>
              </a:solidFill>
            </a:rPr>
            <a:t>في </a:t>
          </a:r>
          <a:r>
            <a:rPr lang="ar-SA" sz="2000" b="1" kern="1200" dirty="0">
              <a:solidFill>
                <a:srgbClr val="C00000"/>
              </a:solidFill>
            </a:rPr>
            <a:t>(</a:t>
          </a:r>
          <a:r>
            <a:rPr lang="ar-SA" sz="2000" b="1" kern="1200" dirty="0" err="1">
              <a:solidFill>
                <a:srgbClr val="C00000"/>
              </a:solidFill>
            </a:rPr>
            <a:t>أولات</a:t>
          </a:r>
          <a:r>
            <a:rPr lang="ar-SA" sz="2000" b="1" kern="1200" dirty="0">
              <a:solidFill>
                <a:srgbClr val="C00000"/>
              </a:solidFill>
            </a:rPr>
            <a:t>،أولو،وأولاء</a:t>
          </a:r>
          <a:r>
            <a:rPr lang="ar-SA" sz="2000" b="1" kern="1200" dirty="0" err="1">
              <a:solidFill>
                <a:srgbClr val="C00000"/>
              </a:solidFill>
            </a:rPr>
            <a:t>)</a:t>
          </a:r>
          <a:endParaRPr lang="ar-SA" sz="2000" b="1" kern="1200" dirty="0">
            <a:solidFill>
              <a:srgbClr val="C00000"/>
            </a:solidFill>
          </a:endParaRPr>
        </a:p>
      </dsp:txBody>
      <dsp:txXfrm>
        <a:off x="2369547" y="1974126"/>
        <a:ext cx="4440258" cy="1214043"/>
      </dsp:txXfrm>
    </dsp:sp>
    <dsp:sp modelId="{3320E164-DB94-4B53-A0C9-2C8C5D412375}">
      <dsp:nvSpPr>
        <dsp:cNvPr id="0" name=""/>
        <dsp:cNvSpPr/>
      </dsp:nvSpPr>
      <dsp:spPr>
        <a:xfrm>
          <a:off x="0" y="1781427"/>
          <a:ext cx="2309633" cy="1618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/>
            <a:t>الواو</a:t>
          </a:r>
        </a:p>
      </dsp:txBody>
      <dsp:txXfrm>
        <a:off x="79020" y="1860447"/>
        <a:ext cx="2151593" cy="146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5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849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4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8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478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5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8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6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7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6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0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55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4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41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7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777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9CCD85-0BC6-48FA-868C-CE810124BB50}" type="datetimeFigureOut">
              <a:rPr lang="ar-SA" smtClean="0"/>
              <a:pPr/>
              <a:t>01/03/1444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501F44-2124-4882-BE5C-9759584A859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929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63688" y="2671233"/>
            <a:ext cx="5308866" cy="1515533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الحروف التي تكتب ولا تنطق</a:t>
            </a:r>
            <a:br>
              <a:rPr lang="ar-SA" b="1" dirty="0">
                <a:solidFill>
                  <a:srgbClr val="FF0000"/>
                </a:solidFill>
              </a:rPr>
            </a:br>
            <a:r>
              <a:rPr lang="ar-SA" b="1" dirty="0">
                <a:solidFill>
                  <a:srgbClr val="FF0000"/>
                </a:solidFill>
              </a:rPr>
              <a:t>اعداد الأستاذ</a:t>
            </a:r>
            <a:br>
              <a:rPr lang="ar-SA" b="1">
                <a:solidFill>
                  <a:srgbClr val="FF0000"/>
                </a:solidFill>
              </a:rPr>
            </a:br>
            <a:r>
              <a:rPr lang="ar-SA" b="1">
                <a:solidFill>
                  <a:srgbClr val="FF0000"/>
                </a:solidFill>
              </a:rPr>
              <a:t>خالد الجابري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CC33E3-7D3B-4070-B5DC-76E1F78A7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80" cy="561662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CFEC505-B0B9-44AF-8ABD-CC576258F9FB}"/>
              </a:ext>
            </a:extLst>
          </p:cNvPr>
          <p:cNvSpPr txBox="1"/>
          <p:nvPr/>
        </p:nvSpPr>
        <p:spPr>
          <a:xfrm>
            <a:off x="755576" y="4365104"/>
            <a:ext cx="1614431" cy="684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B8798F8-5D98-4B31-8241-45C6D7540DB1}"/>
              </a:ext>
            </a:extLst>
          </p:cNvPr>
          <p:cNvSpPr txBox="1"/>
          <p:nvPr/>
        </p:nvSpPr>
        <p:spPr>
          <a:xfrm>
            <a:off x="611560" y="5517232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الـــجـــــر</a:t>
            </a:r>
            <a:endParaRPr lang="ar-OM" sz="2400" b="1" dirty="0"/>
          </a:p>
        </p:txBody>
      </p:sp>
    </p:spTree>
    <p:extLst>
      <p:ext uri="{BB962C8B-B14F-4D97-AF65-F5344CB8AC3E}">
        <p14:creationId xmlns:p14="http://schemas.microsoft.com/office/powerpoint/2010/main" val="7277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84FAE2A-E31E-4837-970C-4DF159C84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20688"/>
            <a:ext cx="7920880" cy="56166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14BB0FC-4959-4F0A-83AB-88A98EF32BF4}"/>
              </a:ext>
            </a:extLst>
          </p:cNvPr>
          <p:cNvSpPr txBox="1"/>
          <p:nvPr/>
        </p:nvSpPr>
        <p:spPr>
          <a:xfrm>
            <a:off x="2963738" y="2708920"/>
            <a:ext cx="5544616" cy="144016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AF777F6-0129-4440-959B-7B060382548F}"/>
              </a:ext>
            </a:extLst>
          </p:cNvPr>
          <p:cNvSpPr txBox="1"/>
          <p:nvPr/>
        </p:nvSpPr>
        <p:spPr>
          <a:xfrm>
            <a:off x="7236296" y="4437112"/>
            <a:ext cx="1106091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6E10F-736F-4056-A823-1C63A1C33835}"/>
              </a:ext>
            </a:extLst>
          </p:cNvPr>
          <p:cNvSpPr txBox="1"/>
          <p:nvPr/>
        </p:nvSpPr>
        <p:spPr>
          <a:xfrm>
            <a:off x="4860032" y="2207778"/>
            <a:ext cx="1556505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37262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A59392-0251-4758-9159-4DBEA7C2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92888" cy="56166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41A781C-EB9C-4A52-AEA5-C1425749C9E6}"/>
              </a:ext>
            </a:extLst>
          </p:cNvPr>
          <p:cNvSpPr txBox="1"/>
          <p:nvPr/>
        </p:nvSpPr>
        <p:spPr>
          <a:xfrm>
            <a:off x="1691680" y="2492896"/>
            <a:ext cx="1368152" cy="576064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84CB64-8FCC-4874-AD78-153AFB4D8E93}"/>
              </a:ext>
            </a:extLst>
          </p:cNvPr>
          <p:cNvSpPr txBox="1"/>
          <p:nvPr/>
        </p:nvSpPr>
        <p:spPr>
          <a:xfrm>
            <a:off x="1691680" y="4756513"/>
            <a:ext cx="1368152" cy="5760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6898B22-2CD6-431C-8344-11C5B070EC7B}"/>
              </a:ext>
            </a:extLst>
          </p:cNvPr>
          <p:cNvSpPr txBox="1"/>
          <p:nvPr/>
        </p:nvSpPr>
        <p:spPr>
          <a:xfrm>
            <a:off x="4283968" y="4869160"/>
            <a:ext cx="14088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تهملــوا</a:t>
            </a:r>
            <a:endParaRPr lang="ar-OM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3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37603"/>
              </p:ext>
            </p:extLst>
          </p:nvPr>
        </p:nvGraphicFramePr>
        <p:xfrm>
          <a:off x="719572" y="652386"/>
          <a:ext cx="7704856" cy="55532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87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الأمثلة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الكلمة نطقا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الكلمة كتابة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17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قال </a:t>
                      </a:r>
                      <a:r>
                        <a:rPr lang="ar-SA" sz="2400" b="1" dirty="0" err="1"/>
                        <a:t>تعالى:</a:t>
                      </a:r>
                      <a:r>
                        <a:rPr lang="ar-SA" sz="2400" b="1" dirty="0"/>
                        <a:t>(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وأوْلت</a:t>
                      </a:r>
                      <a:r>
                        <a:rPr lang="ar-SA" sz="2400" b="1" dirty="0"/>
                        <a:t> الأحمال</a:t>
                      </a:r>
                      <a:r>
                        <a:rPr lang="ar-SA" sz="2400" b="1" baseline="0" dirty="0"/>
                        <a:t> أجلهن أن يضعن حملهن</a:t>
                      </a:r>
                      <a:r>
                        <a:rPr lang="ar-SA" sz="2400" b="1" baseline="0" dirty="0" err="1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وأوْل</a:t>
                      </a:r>
                      <a:r>
                        <a:rPr lang="ar-OM" sz="2800" b="1" dirty="0">
                          <a:solidFill>
                            <a:srgbClr val="FF0000"/>
                          </a:solidFill>
                        </a:rPr>
                        <a:t>ا</a:t>
                      </a: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ت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417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أولو</a:t>
                      </a:r>
                      <a:r>
                        <a:rPr lang="ar-SA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400" b="1" baseline="0" dirty="0"/>
                        <a:t>العزم نوح والخليل </a:t>
                      </a:r>
                      <a:r>
                        <a:rPr lang="ar-SA" sz="2400" b="1" baseline="0" dirty="0" err="1"/>
                        <a:t>كلاهما**</a:t>
                      </a:r>
                      <a:endParaRPr lang="ar-SA" sz="2400" b="1" baseline="0" dirty="0"/>
                    </a:p>
                    <a:p>
                      <a:pPr rtl="1"/>
                      <a:r>
                        <a:rPr lang="ar-SA" sz="2400" b="1" baseline="0" dirty="0"/>
                        <a:t>        وموسى وعيسى والنبي محمد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أولو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417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بأيِّ مشيئة</a:t>
                      </a:r>
                      <a:r>
                        <a:rPr lang="ar-SA" sz="2400" b="1" baseline="0" dirty="0"/>
                        <a:t> </a:t>
                      </a:r>
                      <a:r>
                        <a:rPr lang="ar-SA" sz="2400" b="1" baseline="0" dirty="0">
                          <a:solidFill>
                            <a:srgbClr val="FF0000"/>
                          </a:solidFill>
                        </a:rPr>
                        <a:t>عمرو </a:t>
                      </a:r>
                      <a:r>
                        <a:rPr lang="ar-SA" sz="2400" b="1" baseline="0" dirty="0"/>
                        <a:t>بن </a:t>
                      </a:r>
                      <a:r>
                        <a:rPr lang="ar-SA" sz="2400" b="1" baseline="0" dirty="0" err="1"/>
                        <a:t>هند***</a:t>
                      </a:r>
                      <a:endParaRPr lang="ar-SA" sz="2400" b="1" baseline="0" dirty="0"/>
                    </a:p>
                    <a:p>
                      <a:pPr rtl="1"/>
                      <a:r>
                        <a:rPr lang="ar-SA" sz="2400" b="1" baseline="0" dirty="0"/>
                        <a:t>            تطيع بنا الوشاة وتزدرينا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r>
                        <a:rPr lang="ar-SA" sz="2800" b="1" baseline="0" dirty="0">
                          <a:solidFill>
                            <a:srgbClr val="FF0000"/>
                          </a:solidFill>
                        </a:rPr>
                        <a:t>عمرو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10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المسلمون</a:t>
                      </a:r>
                      <a:r>
                        <a:rPr lang="ar-SA" sz="2400" b="1" baseline="0" dirty="0"/>
                        <a:t> </a:t>
                      </a:r>
                      <a:r>
                        <a:rPr lang="ar-SA" sz="2400" b="1" baseline="0" dirty="0">
                          <a:solidFill>
                            <a:srgbClr val="FF0000"/>
                          </a:solidFill>
                        </a:rPr>
                        <a:t>انتصروا</a:t>
                      </a:r>
                      <a:r>
                        <a:rPr lang="ar-SA" sz="2400" b="1" baseline="0" dirty="0"/>
                        <a:t> في معركة بدر.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baseline="0" dirty="0">
                          <a:solidFill>
                            <a:srgbClr val="FF0000"/>
                          </a:solidFill>
                        </a:rPr>
                        <a:t>انتصروا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90186C95-1580-442C-9051-CE9503751ED3}"/>
              </a:ext>
            </a:extLst>
          </p:cNvPr>
          <p:cNvSpPr txBox="1"/>
          <p:nvPr/>
        </p:nvSpPr>
        <p:spPr>
          <a:xfrm>
            <a:off x="2483768" y="1772816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solidFill>
                  <a:srgbClr val="002060"/>
                </a:solidFill>
              </a:rPr>
              <a:t>أُلات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9C51CB-3687-4EC4-AA12-1DE137E86E07}"/>
              </a:ext>
            </a:extLst>
          </p:cNvPr>
          <p:cNvSpPr txBox="1"/>
          <p:nvPr/>
        </p:nvSpPr>
        <p:spPr>
          <a:xfrm>
            <a:off x="1116959" y="1772816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solidFill>
                  <a:srgbClr val="002060"/>
                </a:solidFill>
              </a:rPr>
              <a:t>أُولات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32FC548-B6B7-4752-ACB2-006D05DBB00F}"/>
              </a:ext>
            </a:extLst>
          </p:cNvPr>
          <p:cNvSpPr txBox="1"/>
          <p:nvPr/>
        </p:nvSpPr>
        <p:spPr>
          <a:xfrm>
            <a:off x="2488486" y="3185633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solidFill>
                  <a:srgbClr val="002060"/>
                </a:solidFill>
              </a:rPr>
              <a:t>أُلـــو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4A66B3F-9611-431C-9040-DD78245832DB}"/>
              </a:ext>
            </a:extLst>
          </p:cNvPr>
          <p:cNvSpPr txBox="1"/>
          <p:nvPr/>
        </p:nvSpPr>
        <p:spPr>
          <a:xfrm>
            <a:off x="1072607" y="3217119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solidFill>
                  <a:srgbClr val="002060"/>
                </a:solidFill>
              </a:rPr>
              <a:t>أُولــو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E522AD-4730-47E8-9435-41E06253559E}"/>
              </a:ext>
            </a:extLst>
          </p:cNvPr>
          <p:cNvSpPr txBox="1"/>
          <p:nvPr/>
        </p:nvSpPr>
        <p:spPr>
          <a:xfrm>
            <a:off x="2483768" y="4500410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solidFill>
                  <a:srgbClr val="002060"/>
                </a:solidFill>
              </a:rPr>
              <a:t>عَمْـرُ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7CFBA97-DB86-4B5C-99D7-9B283691F1D8}"/>
              </a:ext>
            </a:extLst>
          </p:cNvPr>
          <p:cNvSpPr txBox="1"/>
          <p:nvPr/>
        </p:nvSpPr>
        <p:spPr>
          <a:xfrm>
            <a:off x="719572" y="4500409"/>
            <a:ext cx="13611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solidFill>
                  <a:srgbClr val="002060"/>
                </a:solidFill>
              </a:rPr>
              <a:t>عَمْـرُو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D2A8CF1-ECF7-45D0-9AC2-528B4171B3DC}"/>
              </a:ext>
            </a:extLst>
          </p:cNvPr>
          <p:cNvSpPr txBox="1"/>
          <p:nvPr/>
        </p:nvSpPr>
        <p:spPr>
          <a:xfrm>
            <a:off x="2267744" y="5491310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err="1">
                <a:solidFill>
                  <a:srgbClr val="002060"/>
                </a:solidFill>
              </a:rPr>
              <a:t>انتصرو</a:t>
            </a:r>
            <a:endParaRPr lang="ar-OM" sz="3200" b="1" dirty="0">
              <a:solidFill>
                <a:srgbClr val="00206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3CBD50-AA05-4979-AB27-D12D567BA412}"/>
              </a:ext>
            </a:extLst>
          </p:cNvPr>
          <p:cNvSpPr txBox="1"/>
          <p:nvPr/>
        </p:nvSpPr>
        <p:spPr>
          <a:xfrm>
            <a:off x="684911" y="5491311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200" b="1" dirty="0">
                <a:solidFill>
                  <a:srgbClr val="002060"/>
                </a:solidFill>
              </a:rPr>
              <a:t>انتصروا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C00000"/>
                </a:solidFill>
              </a:rPr>
              <a:t>نشاط </a:t>
            </a:r>
            <a:r>
              <a:rPr lang="ar-SA" dirty="0" err="1">
                <a:solidFill>
                  <a:srgbClr val="C00000"/>
                </a:solidFill>
              </a:rPr>
              <a:t>ختامي: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392" y="900482"/>
            <a:ext cx="7859216" cy="58772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ar-OM" sz="3600" b="1" dirty="0"/>
              <a:t>اقرأ الفقرة الآتية، ثم أجيب عن الأسئلة التي تليها:</a:t>
            </a:r>
            <a:endParaRPr lang="en-US" sz="3600" dirty="0"/>
          </a:p>
          <a:p>
            <a:pPr>
              <a:buNone/>
            </a:pPr>
            <a:r>
              <a:rPr lang="ar-OM" sz="3600" b="1" dirty="0"/>
              <a:t>                وقف إعرابي معوّج الفم أمام أحد الولاة،فألقى عليه قصيدة في الثناء (   )التماســـًا </a:t>
            </a:r>
            <a:r>
              <a:rPr lang="ar-OM" sz="3600" b="1" dirty="0" err="1"/>
              <a:t>لمكفأته</a:t>
            </a:r>
            <a:r>
              <a:rPr lang="ar-OM" sz="3600" b="1" dirty="0"/>
              <a:t>، ولكن الوالي لم يعطه شيئـًا وسأله، ما بال فمك معوجًــا (    ) فرد الشاعر (    ) لعله عقوبة من الله ؛ لكثرة الثناء بالباطل على أولي الأمر(   )</a:t>
            </a:r>
            <a:endParaRPr lang="en-US" sz="3600" dirty="0"/>
          </a:p>
          <a:p>
            <a:pPr lvl="0">
              <a:buNone/>
            </a:pPr>
            <a:endParaRPr lang="ar-OM" sz="3600" b="1" dirty="0"/>
          </a:p>
          <a:p>
            <a:pPr lvl="0">
              <a:buNone/>
            </a:pPr>
            <a:r>
              <a:rPr lang="ar-OM" sz="3600" b="1" dirty="0"/>
              <a:t>1.ضع علامة الترقيم المناسبة بين الأقواس في الفقرة السابقة.                 </a:t>
            </a:r>
            <a:endParaRPr lang="en-US" sz="3600" dirty="0"/>
          </a:p>
          <a:p>
            <a:pPr lvl="0">
              <a:buNone/>
            </a:pPr>
            <a:r>
              <a:rPr lang="ar-OM" sz="3600" b="1" u="sng" dirty="0"/>
              <a:t>2.استخرج من الفقرة السابقة</a:t>
            </a:r>
            <a:r>
              <a:rPr lang="ar-OM" sz="3600" b="1" dirty="0"/>
              <a:t> ما يأتي:</a:t>
            </a:r>
            <a:endParaRPr lang="en-US" sz="3600" dirty="0"/>
          </a:p>
          <a:p>
            <a:pPr>
              <a:buNone/>
            </a:pPr>
            <a:r>
              <a:rPr lang="ar-OM" sz="3600" b="1" dirty="0" err="1"/>
              <a:t>أ.</a:t>
            </a:r>
            <a:r>
              <a:rPr lang="ar-OM" sz="3600" b="1" dirty="0"/>
              <a:t> كلمة تحتوي على حرف ينطق ولا يكتب....</a:t>
            </a:r>
            <a:endParaRPr lang="en-US" sz="3600" dirty="0"/>
          </a:p>
          <a:p>
            <a:pPr>
              <a:buNone/>
            </a:pPr>
            <a:r>
              <a:rPr lang="ar-OM" sz="3600" b="1" dirty="0"/>
              <a:t>ب.كلمة تحتوي على حرف يكتب ولا ينطق.....</a:t>
            </a:r>
            <a:endParaRPr lang="en-US" sz="3600" dirty="0"/>
          </a:p>
          <a:p>
            <a:pPr>
              <a:buNone/>
            </a:pPr>
            <a:r>
              <a:rPr lang="ar-OM" sz="3600" b="1" dirty="0"/>
              <a:t>3. صوب الخطأ فيما تحته خط:(وعباد </a:t>
            </a:r>
            <a:r>
              <a:rPr lang="ar-OM" sz="3600" b="1" u="sng" dirty="0"/>
              <a:t>الرحمان </a:t>
            </a:r>
            <a:r>
              <a:rPr lang="ar-OM" sz="3600" b="1" dirty="0"/>
              <a:t>يمشون على الأرض هونا)</a:t>
            </a:r>
            <a:r>
              <a:rPr lang="ar-SA" sz="3600" b="1" dirty="0"/>
              <a:t> </a:t>
            </a:r>
            <a:r>
              <a:rPr lang="ar-OM" sz="3600" b="1" dirty="0"/>
              <a:t>.................</a:t>
            </a:r>
            <a:endParaRPr lang="en-US" sz="3600" dirty="0"/>
          </a:p>
          <a:p>
            <a:pPr>
              <a:buNone/>
            </a:pPr>
            <a:r>
              <a:rPr lang="ar-OM" sz="3600" b="1" dirty="0"/>
              <a:t>4. تخير الصواب من بين البدائل :</a:t>
            </a:r>
            <a:endParaRPr lang="en-US" sz="3600" dirty="0"/>
          </a:p>
          <a:p>
            <a:pPr>
              <a:buNone/>
            </a:pPr>
            <a:r>
              <a:rPr lang="ar-OM" sz="3600" b="1" dirty="0"/>
              <a:t>أ.....</a:t>
            </a:r>
            <a:r>
              <a:rPr lang="ar-SA" sz="3600" b="1" dirty="0"/>
              <a:t>     </a:t>
            </a:r>
            <a:r>
              <a:rPr lang="ar-OM" sz="3600" b="1" dirty="0"/>
              <a:t>أصدقائي القدامى   (أولئك   - </a:t>
            </a:r>
            <a:r>
              <a:rPr lang="ar-OM" sz="3600" b="1" dirty="0" err="1"/>
              <a:t>أولائك</a:t>
            </a:r>
            <a:r>
              <a:rPr lang="ar-OM" sz="3600" b="1" dirty="0"/>
              <a:t>   - </a:t>
            </a:r>
            <a:r>
              <a:rPr lang="ar-OM" sz="3600" b="1" dirty="0" err="1"/>
              <a:t>أولاءك</a:t>
            </a:r>
            <a:r>
              <a:rPr lang="ar-OM" sz="3600" b="1" dirty="0"/>
              <a:t>)</a:t>
            </a:r>
            <a:endParaRPr lang="en-US" sz="3600" dirty="0"/>
          </a:p>
          <a:p>
            <a:pPr>
              <a:buNone/>
            </a:pPr>
            <a:r>
              <a:rPr lang="ar-OM" sz="3600" b="1" dirty="0"/>
              <a:t>ب. الكلمة التي بها حرف ينطق ولا يكتب هي :  (  خرجوا  - أولو   -هذا    -عمرو)</a:t>
            </a:r>
            <a:endParaRPr lang="en-US" sz="3600" dirty="0"/>
          </a:p>
          <a:p>
            <a:pPr>
              <a:buNone/>
            </a:pPr>
            <a:r>
              <a:rPr lang="ar-OM" sz="3600" b="1" dirty="0"/>
              <a:t>5. استخرج كلمة واحدة بها حرف يكتب ولا ينطق في العبارة الآتية:</a:t>
            </a:r>
            <a:endParaRPr lang="en-US" sz="3600" dirty="0"/>
          </a:p>
          <a:p>
            <a:pPr>
              <a:buNone/>
            </a:pPr>
            <a:r>
              <a:rPr lang="ar-OM" sz="3600" b="1" dirty="0"/>
              <a:t>(كان عمرو بن العاص من أولي الرأي في الحكم)................</a:t>
            </a:r>
            <a:endParaRPr lang="en-US" sz="3600" dirty="0"/>
          </a:p>
          <a:p>
            <a:pPr>
              <a:buNone/>
            </a:pP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CB488DA-1BF9-4D0B-AA6C-0083513E2403}"/>
              </a:ext>
            </a:extLst>
          </p:cNvPr>
          <p:cNvSpPr txBox="1"/>
          <p:nvPr/>
        </p:nvSpPr>
        <p:spPr>
          <a:xfrm>
            <a:off x="1547664" y="1136357"/>
            <a:ext cx="288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</a:rPr>
              <a:t>؛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FB82D55-6331-4BFE-A28F-5DCAEFB0BB6F}"/>
              </a:ext>
            </a:extLst>
          </p:cNvPr>
          <p:cNvSpPr txBox="1"/>
          <p:nvPr/>
        </p:nvSpPr>
        <p:spPr>
          <a:xfrm>
            <a:off x="2648093" y="1415549"/>
            <a:ext cx="288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</a:rPr>
              <a:t>؟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90A69F6-B6ED-49C7-8F17-B8187510E642}"/>
              </a:ext>
            </a:extLst>
          </p:cNvPr>
          <p:cNvSpPr txBox="1"/>
          <p:nvPr/>
        </p:nvSpPr>
        <p:spPr>
          <a:xfrm>
            <a:off x="1208112" y="1391181"/>
            <a:ext cx="288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B718FA-ED1A-42DA-8B5B-C010EA330B91}"/>
              </a:ext>
            </a:extLst>
          </p:cNvPr>
          <p:cNvSpPr txBox="1"/>
          <p:nvPr/>
        </p:nvSpPr>
        <p:spPr>
          <a:xfrm>
            <a:off x="3658408" y="1593581"/>
            <a:ext cx="288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ABA3C1A-71C6-41E5-9B08-A50BFDBBBCB7}"/>
              </a:ext>
            </a:extLst>
          </p:cNvPr>
          <p:cNvSpPr txBox="1"/>
          <p:nvPr/>
        </p:nvSpPr>
        <p:spPr>
          <a:xfrm>
            <a:off x="3563888" y="3232739"/>
            <a:ext cx="15435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000" b="1" dirty="0">
                <a:solidFill>
                  <a:srgbClr val="C00000"/>
                </a:solidFill>
              </a:rPr>
              <a:t>لـــكن ـ اللــــه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150E0B1-FB8A-4AEF-B6DE-501B6D678D75}"/>
              </a:ext>
            </a:extLst>
          </p:cNvPr>
          <p:cNvSpPr txBox="1"/>
          <p:nvPr/>
        </p:nvSpPr>
        <p:spPr>
          <a:xfrm>
            <a:off x="3658407" y="3597465"/>
            <a:ext cx="15435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000" b="1" dirty="0">
                <a:solidFill>
                  <a:srgbClr val="C00000"/>
                </a:solidFill>
              </a:rPr>
              <a:t>أُولــــــي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700B79-A353-4D61-8306-5C17FB660EBA}"/>
              </a:ext>
            </a:extLst>
          </p:cNvPr>
          <p:cNvSpPr txBox="1"/>
          <p:nvPr/>
        </p:nvSpPr>
        <p:spPr>
          <a:xfrm>
            <a:off x="1208112" y="3945967"/>
            <a:ext cx="15435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000" b="1" dirty="0">
                <a:solidFill>
                  <a:srgbClr val="C00000"/>
                </a:solidFill>
              </a:rPr>
              <a:t>الرحــمـــن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5027DDD-E6EF-4DE1-A65E-5A7CBA8CDCD4}"/>
              </a:ext>
            </a:extLst>
          </p:cNvPr>
          <p:cNvSpPr txBox="1"/>
          <p:nvPr/>
        </p:nvSpPr>
        <p:spPr>
          <a:xfrm>
            <a:off x="5574850" y="4753645"/>
            <a:ext cx="72008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3894635-A2ED-4993-A8BE-131BA785B43E}"/>
              </a:ext>
            </a:extLst>
          </p:cNvPr>
          <p:cNvSpPr txBox="1"/>
          <p:nvPr/>
        </p:nvSpPr>
        <p:spPr>
          <a:xfrm>
            <a:off x="2504077" y="5130941"/>
            <a:ext cx="576064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346C9FB-C76F-4D53-BB54-071EEF5094E4}"/>
              </a:ext>
            </a:extLst>
          </p:cNvPr>
          <p:cNvSpPr txBox="1"/>
          <p:nvPr/>
        </p:nvSpPr>
        <p:spPr>
          <a:xfrm>
            <a:off x="3030645" y="5854320"/>
            <a:ext cx="15435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000" b="1" dirty="0">
                <a:solidFill>
                  <a:srgbClr val="C00000"/>
                </a:solidFill>
              </a:rPr>
              <a:t>عَـمْـرُو + أُولــي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الطيران, الطائرة, طائرة ركاب, طائرة نفاثة&#10;&#10;تم إنشاء الوصف تلقائياً">
            <a:extLst>
              <a:ext uri="{FF2B5EF4-FFF2-40B4-BE49-F238E27FC236}">
                <a16:creationId xmlns:a16="http://schemas.microsoft.com/office/drawing/2014/main" id="{F0774D1F-C4B5-4E93-BEE0-11A4F5CA6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20688"/>
            <a:ext cx="79208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88F5A515-83A8-46D0-9D79-7D5200A52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060848"/>
            <a:ext cx="5472607" cy="2448272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OM" altLang="en-US" sz="4000" b="1" dirty="0">
                <a:solidFill>
                  <a:srgbClr val="0070C0"/>
                </a:solidFill>
              </a:rPr>
              <a:t>التعلم القبلي</a:t>
            </a:r>
          </a:p>
          <a:p>
            <a:pPr algn="ctr"/>
            <a:r>
              <a:rPr lang="ar-OM" altLang="en-US" sz="4000" b="1" dirty="0">
                <a:solidFill>
                  <a:srgbClr val="C00000"/>
                </a:solidFill>
              </a:rPr>
              <a:t>الحروف التي تنطق ولا تكتب</a:t>
            </a:r>
            <a:endParaRPr lang="en-US" altLang="en-US" sz="4000" b="1" dirty="0">
              <a:solidFill>
                <a:srgbClr val="C00000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466519-37B6-4DDD-84D4-360C17A22C55}"/>
              </a:ext>
            </a:extLst>
          </p:cNvPr>
          <p:cNvSpPr txBox="1">
            <a:spLocks noChangeArrowheads="1"/>
          </p:cNvSpPr>
          <p:nvPr/>
        </p:nvSpPr>
        <p:spPr>
          <a:xfrm>
            <a:off x="2879687" y="2857500"/>
            <a:ext cx="3816424" cy="1143000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338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C69F1BF-90F8-4F1D-B1E5-E80499B55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472607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8956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716D6AA-19D5-443D-8D83-F9C19D87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7" y="260648"/>
            <a:ext cx="8678486" cy="619268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1211CAB-4681-4320-8770-DBA125C13E88}"/>
              </a:ext>
            </a:extLst>
          </p:cNvPr>
          <p:cNvSpPr txBox="1"/>
          <p:nvPr/>
        </p:nvSpPr>
        <p:spPr>
          <a:xfrm>
            <a:off x="395536" y="1844824"/>
            <a:ext cx="1800200" cy="504056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5063B53-0DDA-47C4-A647-E77AB74CEAF5}"/>
              </a:ext>
            </a:extLst>
          </p:cNvPr>
          <p:cNvSpPr txBox="1"/>
          <p:nvPr/>
        </p:nvSpPr>
        <p:spPr>
          <a:xfrm>
            <a:off x="1261287" y="2492896"/>
            <a:ext cx="1800200" cy="504056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9ACBC8-EF39-4AAF-B9C9-8F31D13CFE0D}"/>
              </a:ext>
            </a:extLst>
          </p:cNvPr>
          <p:cNvSpPr txBox="1"/>
          <p:nvPr/>
        </p:nvSpPr>
        <p:spPr>
          <a:xfrm>
            <a:off x="1979712" y="3035638"/>
            <a:ext cx="1081775" cy="504056"/>
          </a:xfrm>
          <a:prstGeom prst="rect">
            <a:avLst/>
          </a:prstGeom>
          <a:solidFill>
            <a:srgbClr val="99CCFF"/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39EED6-DFAE-42A9-9835-B9A6E0A1680D}"/>
              </a:ext>
            </a:extLst>
          </p:cNvPr>
          <p:cNvSpPr txBox="1"/>
          <p:nvPr/>
        </p:nvSpPr>
        <p:spPr>
          <a:xfrm>
            <a:off x="2297999" y="4705575"/>
            <a:ext cx="792088" cy="6840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F55021-DBB0-4A97-A4C4-70E6E9C5F7DE}"/>
              </a:ext>
            </a:extLst>
          </p:cNvPr>
          <p:cNvSpPr txBox="1"/>
          <p:nvPr/>
        </p:nvSpPr>
        <p:spPr>
          <a:xfrm>
            <a:off x="2297999" y="3899271"/>
            <a:ext cx="792088" cy="6840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1AD4209-45C1-4BD3-8D95-55BCC4CB1149}"/>
              </a:ext>
            </a:extLst>
          </p:cNvPr>
          <p:cNvSpPr txBox="1"/>
          <p:nvPr/>
        </p:nvSpPr>
        <p:spPr>
          <a:xfrm>
            <a:off x="3098420" y="5517232"/>
            <a:ext cx="792088" cy="6840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21698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1968B0-9411-3EB6-F1FA-E4422064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73503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حروف تكتب ولا تنطق</a:t>
            </a:r>
            <a:endParaRPr lang="ar-OM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B1CB84-C826-347C-B3FB-5C27D976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780928"/>
            <a:ext cx="6798736" cy="3154204"/>
          </a:xfrm>
        </p:spPr>
        <p:txBody>
          <a:bodyPr/>
          <a:lstStyle/>
          <a:p>
            <a:r>
              <a:rPr lang="ar-SA" dirty="0"/>
              <a:t>1- قال الاب : يا أبنائي ، </a:t>
            </a:r>
            <a:r>
              <a:rPr lang="ar-SA" dirty="0">
                <a:solidFill>
                  <a:srgbClr val="FF0000"/>
                </a:solidFill>
              </a:rPr>
              <a:t>احرصوا</a:t>
            </a:r>
            <a:r>
              <a:rPr lang="ar-SA" dirty="0"/>
              <a:t> على اتحادكم .</a:t>
            </a:r>
          </a:p>
          <a:p>
            <a:r>
              <a:rPr lang="ar-SA" dirty="0"/>
              <a:t>2</a:t>
            </a:r>
            <a:r>
              <a:rPr lang="ar-SA" dirty="0">
                <a:solidFill>
                  <a:srgbClr val="FF0000"/>
                </a:solidFill>
              </a:rPr>
              <a:t>-أولو</a:t>
            </a:r>
            <a:r>
              <a:rPr lang="ar-SA" dirty="0"/>
              <a:t> المهن المتقاربة يتعاونون في تطوير مهنهم</a:t>
            </a:r>
          </a:p>
          <a:p>
            <a:r>
              <a:rPr lang="ar-SA" dirty="0"/>
              <a:t>3-الاوفياء هم </a:t>
            </a:r>
            <a:r>
              <a:rPr lang="ar-SA" dirty="0">
                <a:solidFill>
                  <a:srgbClr val="FF0000"/>
                </a:solidFill>
              </a:rPr>
              <a:t>أولئك</a:t>
            </a:r>
            <a:r>
              <a:rPr lang="ar-SA" dirty="0"/>
              <a:t> الذين يحفظون العهود</a:t>
            </a:r>
          </a:p>
          <a:p>
            <a:r>
              <a:rPr lang="ar-SA" dirty="0"/>
              <a:t>4-ا ) </a:t>
            </a:r>
            <a:r>
              <a:rPr lang="ar-SA" dirty="0">
                <a:solidFill>
                  <a:srgbClr val="FF0000"/>
                </a:solidFill>
              </a:rPr>
              <a:t>عمرو</a:t>
            </a:r>
            <a:r>
              <a:rPr lang="ar-SA" dirty="0"/>
              <a:t> بن كلثوم أحد شعراء المعلقات</a:t>
            </a:r>
          </a:p>
          <a:p>
            <a:r>
              <a:rPr lang="ar-SA" dirty="0"/>
              <a:t>ب ) سلمتُ على </a:t>
            </a:r>
            <a:r>
              <a:rPr lang="ar-SA" dirty="0">
                <a:solidFill>
                  <a:srgbClr val="FF0000"/>
                </a:solidFill>
              </a:rPr>
              <a:t>عمرو</a:t>
            </a:r>
          </a:p>
          <a:p>
            <a:r>
              <a:rPr lang="ar-SA" dirty="0"/>
              <a:t>ج) رأيتُ </a:t>
            </a:r>
            <a:r>
              <a:rPr lang="ar-SA" dirty="0">
                <a:solidFill>
                  <a:srgbClr val="FF0000"/>
                </a:solidFill>
              </a:rPr>
              <a:t>عمرا</a:t>
            </a:r>
          </a:p>
          <a:p>
            <a:endParaRPr lang="ar-SA" sz="3200" dirty="0"/>
          </a:p>
          <a:p>
            <a:endParaRPr lang="ar-SA" sz="3200" dirty="0"/>
          </a:p>
          <a:p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86759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err="1">
                <a:solidFill>
                  <a:srgbClr val="0070C0"/>
                </a:solidFill>
              </a:rPr>
              <a:t>القاعدة:</a:t>
            </a:r>
            <a:br>
              <a:rPr lang="ar-SA" dirty="0"/>
            </a:b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08720"/>
          </a:xfrm>
        </p:spPr>
        <p:txBody>
          <a:bodyPr/>
          <a:lstStyle/>
          <a:p>
            <a:pPr>
              <a:buNone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هناك كلمات في اللغة العربية </a:t>
            </a:r>
            <a:r>
              <a:rPr lang="ar-SA" b="1" dirty="0" err="1">
                <a:solidFill>
                  <a:schemeClr val="accent1">
                    <a:lumMod val="75000"/>
                  </a:schemeClr>
                </a:solidFill>
              </a:rPr>
              <a:t>بها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 حروف تكتب ولا تنطق، ومن هذه </a:t>
            </a:r>
            <a:r>
              <a:rPr lang="ar-SA" b="1" dirty="0" err="1">
                <a:solidFill>
                  <a:schemeClr val="accent1">
                    <a:lumMod val="75000"/>
                  </a:schemeClr>
                </a:solidFill>
              </a:rPr>
              <a:t>الحروف: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ar-SA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2842921788"/>
              </p:ext>
            </p:extLst>
          </p:nvPr>
        </p:nvGraphicFramePr>
        <p:xfrm>
          <a:off x="683568" y="2492896"/>
          <a:ext cx="792088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5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E8F7C3-318C-4903-91A0-9E6A7023C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97E8F7C3-318C-4903-91A0-9E6A7023C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76E3A-A450-4717-99DF-5D5194C8F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A6976E3A-A450-4717-99DF-5D5194C8F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20E164-DB94-4B53-A0C9-2C8C5D412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3320E164-DB94-4B53-A0C9-2C8C5D4123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B10BEB-ADD2-4481-8304-31B1636D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C5B10BEB-ADD2-4481-8304-31B1636D1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F3E4BEB-6EE6-48A0-AED9-E4B1B4CE0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5" y="332656"/>
            <a:ext cx="838317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F81B03-CFAA-4752-88A6-FF7336514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7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6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88F5A515-83A8-46D0-9D79-7D5200A52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060848"/>
            <a:ext cx="5472607" cy="2448272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466519-37B6-4DDD-84D4-360C17A22C55}"/>
              </a:ext>
            </a:extLst>
          </p:cNvPr>
          <p:cNvSpPr txBox="1">
            <a:spLocks noChangeArrowheads="1"/>
          </p:cNvSpPr>
          <p:nvPr/>
        </p:nvSpPr>
        <p:spPr>
          <a:xfrm>
            <a:off x="2879687" y="2857500"/>
            <a:ext cx="3816424" cy="1143000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ar-OM" altLang="en-US" sz="6600" b="1" dirty="0"/>
              <a:t>نشاط</a:t>
            </a:r>
            <a:endParaRPr lang="en-US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949259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