
<file path=[Content_Types].xml><?xml version="1.0" encoding="utf-8"?>
<Types xmlns="http://schemas.openxmlformats.org/package/2006/content-types">
  <Default ContentType="image/jpeg" Extension="jpg"/>
  <Default ContentType="image/png" Extension="tm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7CE62DC-8483-4DFD-B2DC-388FC3A679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e902569a1a_0_22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e902569a1a_0_22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872b4c3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e872b4c34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872b4c34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872b4c34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91DA0FC7-E6D1-E588-4B85-DF260CA97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872b4c348_0_113:notes">
            <a:extLst>
              <a:ext uri="{FF2B5EF4-FFF2-40B4-BE49-F238E27FC236}">
                <a16:creationId xmlns:a16="http://schemas.microsoft.com/office/drawing/2014/main" id="{A2EEC962-D8D1-1D27-6246-2CA426A06D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872b4c348_0_113:notes">
            <a:extLst>
              <a:ext uri="{FF2B5EF4-FFF2-40B4-BE49-F238E27FC236}">
                <a16:creationId xmlns:a16="http://schemas.microsoft.com/office/drawing/2014/main" id="{D73E269E-473D-E699-FB30-68B25C7A8A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5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7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561E9-AB61-72CA-C5B5-9E47889B4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638D07-1CCE-13BB-EBD2-88DAC6C0C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17C631A-0CDC-B49E-F72E-FCD86F6F0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79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30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ec5b5d10f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ec5b5d10f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5120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261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18226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093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135279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719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9508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4611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458125" y="123147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03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875825" y="1768700"/>
            <a:ext cx="264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 hasCustomPrompt="1"/>
          </p:nvPr>
        </p:nvSpPr>
        <p:spPr>
          <a:xfrm>
            <a:off x="3232550" y="1241225"/>
            <a:ext cx="193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050450" y="2220200"/>
            <a:ext cx="229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3"/>
          </p:nvPr>
        </p:nvSpPr>
        <p:spPr>
          <a:xfrm>
            <a:off x="5780175" y="1768700"/>
            <a:ext cx="264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 hasCustomPrompt="1"/>
          </p:nvPr>
        </p:nvSpPr>
        <p:spPr>
          <a:xfrm>
            <a:off x="6136822" y="1241225"/>
            <a:ext cx="193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5954775" y="2220200"/>
            <a:ext cx="229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/>
          </p:nvPr>
        </p:nvSpPr>
        <p:spPr>
          <a:xfrm>
            <a:off x="2875825" y="3532175"/>
            <a:ext cx="264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7" hasCustomPrompt="1"/>
          </p:nvPr>
        </p:nvSpPr>
        <p:spPr>
          <a:xfrm>
            <a:off x="3232550" y="3004700"/>
            <a:ext cx="193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3050450" y="3983675"/>
            <a:ext cx="229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9"/>
          </p:nvPr>
        </p:nvSpPr>
        <p:spPr>
          <a:xfrm>
            <a:off x="5780175" y="3532175"/>
            <a:ext cx="264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3" hasCustomPrompt="1"/>
          </p:nvPr>
        </p:nvSpPr>
        <p:spPr>
          <a:xfrm>
            <a:off x="6136822" y="3004700"/>
            <a:ext cx="193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4"/>
          </p:nvPr>
        </p:nvSpPr>
        <p:spPr>
          <a:xfrm>
            <a:off x="5954775" y="3983675"/>
            <a:ext cx="229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5"/>
          </p:nvPr>
        </p:nvSpPr>
        <p:spPr>
          <a:xfrm>
            <a:off x="2878250" y="445025"/>
            <a:ext cx="554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017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D4F6-3F50-47A1-B957-5CD1BE81CCE2}" type="datetimeFigureOut">
              <a:rPr lang="ar-OM" smtClean="0"/>
              <a:t>25/04/1447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BC5A-8DE9-4CAF-8195-D0AC26FB70CA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53120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107388" y="1826888"/>
            <a:ext cx="412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2" hasCustomPrompt="1"/>
          </p:nvPr>
        </p:nvSpPr>
        <p:spPr>
          <a:xfrm>
            <a:off x="5324500" y="2125160"/>
            <a:ext cx="295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1107411" y="2779438"/>
            <a:ext cx="41292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623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28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704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42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349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4908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54E7-5C8F-4B22-AD7F-BA20359BCC00}" type="datetimeFigureOut">
              <a:rPr lang="ar-OM" smtClean="0"/>
              <a:t>25/04/1447</a:t>
            </a:fld>
            <a:endParaRPr lang="ar-O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3B3C-CF6E-4739-9CCC-E11BE8441C20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9485332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4585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303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24"/>
            <a:ext cx="1767506" cy="5139964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4" r:id="rId21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2"/>
          <p:cNvSpPr/>
          <p:nvPr/>
        </p:nvSpPr>
        <p:spPr>
          <a:xfrm>
            <a:off x="1606405" y="364722"/>
            <a:ext cx="494472" cy="474780"/>
          </a:xfrm>
          <a:custGeom>
            <a:avLst/>
            <a:gdLst/>
            <a:ahLst/>
            <a:cxnLst/>
            <a:rect l="l" t="t" r="r" b="b"/>
            <a:pathLst>
              <a:path w="17766" h="17060" extrusionOk="0">
                <a:moveTo>
                  <a:pt x="9052" y="0"/>
                </a:moveTo>
                <a:cubicBezTo>
                  <a:pt x="9020" y="0"/>
                  <a:pt x="8987" y="1"/>
                  <a:pt x="8955" y="3"/>
                </a:cubicBezTo>
                <a:cubicBezTo>
                  <a:pt x="8026" y="50"/>
                  <a:pt x="7288" y="788"/>
                  <a:pt x="7216" y="1705"/>
                </a:cubicBezTo>
                <a:cubicBezTo>
                  <a:pt x="7169" y="2301"/>
                  <a:pt x="7431" y="2884"/>
                  <a:pt x="7895" y="3265"/>
                </a:cubicBezTo>
                <a:cubicBezTo>
                  <a:pt x="8252" y="3563"/>
                  <a:pt x="8467" y="4015"/>
                  <a:pt x="8455" y="4491"/>
                </a:cubicBezTo>
                <a:lnTo>
                  <a:pt x="8455" y="7623"/>
                </a:lnTo>
                <a:lnTo>
                  <a:pt x="5942" y="5611"/>
                </a:lnTo>
                <a:cubicBezTo>
                  <a:pt x="5573" y="5313"/>
                  <a:pt x="5359" y="4860"/>
                  <a:pt x="5359" y="4396"/>
                </a:cubicBezTo>
                <a:cubicBezTo>
                  <a:pt x="5337" y="3288"/>
                  <a:pt x="4434" y="2604"/>
                  <a:pt x="3512" y="2604"/>
                </a:cubicBezTo>
                <a:cubicBezTo>
                  <a:pt x="2968" y="2604"/>
                  <a:pt x="2417" y="2842"/>
                  <a:pt x="2037" y="3372"/>
                </a:cubicBezTo>
                <a:cubicBezTo>
                  <a:pt x="1144" y="4614"/>
                  <a:pt x="2085" y="6274"/>
                  <a:pt x="3509" y="6274"/>
                </a:cubicBezTo>
                <a:cubicBezTo>
                  <a:pt x="3642" y="6274"/>
                  <a:pt x="3779" y="6260"/>
                  <a:pt x="3918" y="6230"/>
                </a:cubicBezTo>
                <a:cubicBezTo>
                  <a:pt x="4024" y="6208"/>
                  <a:pt x="4130" y="6197"/>
                  <a:pt x="4236" y="6197"/>
                </a:cubicBezTo>
                <a:cubicBezTo>
                  <a:pt x="4598" y="6197"/>
                  <a:pt x="4955" y="6321"/>
                  <a:pt x="5240" y="6551"/>
                </a:cubicBezTo>
                <a:lnTo>
                  <a:pt x="7681" y="8504"/>
                </a:lnTo>
                <a:lnTo>
                  <a:pt x="4538" y="9218"/>
                </a:lnTo>
                <a:cubicBezTo>
                  <a:pt x="4427" y="9241"/>
                  <a:pt x="4315" y="9252"/>
                  <a:pt x="4205" y="9252"/>
                </a:cubicBezTo>
                <a:cubicBezTo>
                  <a:pt x="3852" y="9252"/>
                  <a:pt x="3509" y="9138"/>
                  <a:pt x="3228" y="8920"/>
                </a:cubicBezTo>
                <a:cubicBezTo>
                  <a:pt x="2878" y="8653"/>
                  <a:pt x="2494" y="8536"/>
                  <a:pt x="2123" y="8536"/>
                </a:cubicBezTo>
                <a:cubicBezTo>
                  <a:pt x="1006" y="8536"/>
                  <a:pt x="1" y="9604"/>
                  <a:pt x="358" y="10873"/>
                </a:cubicBezTo>
                <a:cubicBezTo>
                  <a:pt x="603" y="11749"/>
                  <a:pt x="1363" y="12210"/>
                  <a:pt x="2126" y="12210"/>
                </a:cubicBezTo>
                <a:cubicBezTo>
                  <a:pt x="2774" y="12210"/>
                  <a:pt x="3425" y="11877"/>
                  <a:pt x="3764" y="11183"/>
                </a:cubicBezTo>
                <a:cubicBezTo>
                  <a:pt x="3978" y="10754"/>
                  <a:pt x="4371" y="10456"/>
                  <a:pt x="4835" y="10361"/>
                </a:cubicBezTo>
                <a:lnTo>
                  <a:pt x="7883" y="9659"/>
                </a:lnTo>
                <a:lnTo>
                  <a:pt x="6478" y="12564"/>
                </a:lnTo>
                <a:cubicBezTo>
                  <a:pt x="6264" y="12980"/>
                  <a:pt x="5871" y="13290"/>
                  <a:pt x="5419" y="13397"/>
                </a:cubicBezTo>
                <a:cubicBezTo>
                  <a:pt x="3752" y="13814"/>
                  <a:pt x="3526" y="16100"/>
                  <a:pt x="5085" y="16826"/>
                </a:cubicBezTo>
                <a:cubicBezTo>
                  <a:pt x="5353" y="16953"/>
                  <a:pt x="5623" y="17010"/>
                  <a:pt x="5882" y="17010"/>
                </a:cubicBezTo>
                <a:cubicBezTo>
                  <a:pt x="7131" y="17010"/>
                  <a:pt x="8137" y="15677"/>
                  <a:pt x="7526" y="14385"/>
                </a:cubicBezTo>
                <a:cubicBezTo>
                  <a:pt x="7336" y="13957"/>
                  <a:pt x="7336" y="13457"/>
                  <a:pt x="7550" y="13040"/>
                </a:cubicBezTo>
                <a:lnTo>
                  <a:pt x="8907" y="10218"/>
                </a:lnTo>
                <a:lnTo>
                  <a:pt x="10300" y="13123"/>
                </a:lnTo>
                <a:cubicBezTo>
                  <a:pt x="10503" y="13552"/>
                  <a:pt x="10503" y="14040"/>
                  <a:pt x="10300" y="14469"/>
                </a:cubicBezTo>
                <a:cubicBezTo>
                  <a:pt x="9712" y="15760"/>
                  <a:pt x="10731" y="17059"/>
                  <a:pt x="11962" y="17059"/>
                </a:cubicBezTo>
                <a:cubicBezTo>
                  <a:pt x="12252" y="17059"/>
                  <a:pt x="12553" y="16987"/>
                  <a:pt x="12848" y="16826"/>
                </a:cubicBezTo>
                <a:cubicBezTo>
                  <a:pt x="13658" y="16386"/>
                  <a:pt x="14015" y="15397"/>
                  <a:pt x="13682" y="14540"/>
                </a:cubicBezTo>
                <a:cubicBezTo>
                  <a:pt x="13455" y="13981"/>
                  <a:pt x="12979" y="13576"/>
                  <a:pt x="12396" y="13433"/>
                </a:cubicBezTo>
                <a:cubicBezTo>
                  <a:pt x="11931" y="13314"/>
                  <a:pt x="11550" y="13004"/>
                  <a:pt x="11348" y="12576"/>
                </a:cubicBezTo>
                <a:lnTo>
                  <a:pt x="10003" y="9754"/>
                </a:lnTo>
                <a:lnTo>
                  <a:pt x="13134" y="10480"/>
                </a:lnTo>
                <a:cubicBezTo>
                  <a:pt x="13598" y="10587"/>
                  <a:pt x="13979" y="10897"/>
                  <a:pt x="14182" y="11314"/>
                </a:cubicBezTo>
                <a:cubicBezTo>
                  <a:pt x="14528" y="11997"/>
                  <a:pt x="15166" y="12316"/>
                  <a:pt x="15801" y="12316"/>
                </a:cubicBezTo>
                <a:cubicBezTo>
                  <a:pt x="16626" y="12316"/>
                  <a:pt x="17448" y="11777"/>
                  <a:pt x="17623" y="10802"/>
                </a:cubicBezTo>
                <a:cubicBezTo>
                  <a:pt x="17765" y="9897"/>
                  <a:pt x="17230" y="9004"/>
                  <a:pt x="16349" y="8730"/>
                </a:cubicBezTo>
                <a:cubicBezTo>
                  <a:pt x="16175" y="8679"/>
                  <a:pt x="15996" y="8654"/>
                  <a:pt x="15819" y="8654"/>
                </a:cubicBezTo>
                <a:cubicBezTo>
                  <a:pt x="15413" y="8654"/>
                  <a:pt x="15013" y="8786"/>
                  <a:pt x="14682" y="9051"/>
                </a:cubicBezTo>
                <a:cubicBezTo>
                  <a:pt x="14411" y="9261"/>
                  <a:pt x="14076" y="9368"/>
                  <a:pt x="13734" y="9368"/>
                </a:cubicBezTo>
                <a:cubicBezTo>
                  <a:pt x="13610" y="9368"/>
                  <a:pt x="13484" y="9354"/>
                  <a:pt x="13360" y="9325"/>
                </a:cubicBezTo>
                <a:lnTo>
                  <a:pt x="10312" y="8623"/>
                </a:lnTo>
                <a:lnTo>
                  <a:pt x="12836" y="6623"/>
                </a:lnTo>
                <a:cubicBezTo>
                  <a:pt x="13115" y="6407"/>
                  <a:pt x="13455" y="6286"/>
                  <a:pt x="13805" y="6286"/>
                </a:cubicBezTo>
                <a:cubicBezTo>
                  <a:pt x="13918" y="6286"/>
                  <a:pt x="14032" y="6299"/>
                  <a:pt x="14146" y="6325"/>
                </a:cubicBezTo>
                <a:cubicBezTo>
                  <a:pt x="14275" y="6350"/>
                  <a:pt x="14400" y="6363"/>
                  <a:pt x="14523" y="6363"/>
                </a:cubicBezTo>
                <a:cubicBezTo>
                  <a:pt x="15994" y="6363"/>
                  <a:pt x="16932" y="4603"/>
                  <a:pt x="15932" y="3372"/>
                </a:cubicBezTo>
                <a:cubicBezTo>
                  <a:pt x="15549" y="2901"/>
                  <a:pt x="15033" y="2690"/>
                  <a:pt x="14525" y="2690"/>
                </a:cubicBezTo>
                <a:cubicBezTo>
                  <a:pt x="13594" y="2690"/>
                  <a:pt x="12689" y="3398"/>
                  <a:pt x="12681" y="4515"/>
                </a:cubicBezTo>
                <a:cubicBezTo>
                  <a:pt x="12670" y="4991"/>
                  <a:pt x="12443" y="5432"/>
                  <a:pt x="12074" y="5718"/>
                </a:cubicBezTo>
                <a:lnTo>
                  <a:pt x="9622" y="7670"/>
                </a:lnTo>
                <a:lnTo>
                  <a:pt x="9622" y="4456"/>
                </a:lnTo>
                <a:cubicBezTo>
                  <a:pt x="9633" y="3979"/>
                  <a:pt x="9860" y="3539"/>
                  <a:pt x="10217" y="3241"/>
                </a:cubicBezTo>
                <a:cubicBezTo>
                  <a:pt x="11549" y="2131"/>
                  <a:pt x="10748" y="0"/>
                  <a:pt x="90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2"/>
          <p:cNvSpPr/>
          <p:nvPr/>
        </p:nvSpPr>
        <p:spPr>
          <a:xfrm>
            <a:off x="361754" y="194442"/>
            <a:ext cx="354654" cy="340560"/>
          </a:xfrm>
          <a:custGeom>
            <a:avLst/>
            <a:gdLst/>
            <a:ahLst/>
            <a:cxnLst/>
            <a:rect l="l" t="t" r="r" b="b"/>
            <a:pathLst>
              <a:path w="17766" h="17060" extrusionOk="0">
                <a:moveTo>
                  <a:pt x="9052" y="0"/>
                </a:moveTo>
                <a:cubicBezTo>
                  <a:pt x="9020" y="0"/>
                  <a:pt x="8987" y="1"/>
                  <a:pt x="8955" y="3"/>
                </a:cubicBezTo>
                <a:cubicBezTo>
                  <a:pt x="8026" y="50"/>
                  <a:pt x="7288" y="788"/>
                  <a:pt x="7216" y="1705"/>
                </a:cubicBezTo>
                <a:cubicBezTo>
                  <a:pt x="7169" y="2301"/>
                  <a:pt x="7431" y="2884"/>
                  <a:pt x="7895" y="3265"/>
                </a:cubicBezTo>
                <a:cubicBezTo>
                  <a:pt x="8252" y="3563"/>
                  <a:pt x="8467" y="4015"/>
                  <a:pt x="8455" y="4491"/>
                </a:cubicBezTo>
                <a:lnTo>
                  <a:pt x="8455" y="7623"/>
                </a:lnTo>
                <a:lnTo>
                  <a:pt x="5942" y="5611"/>
                </a:lnTo>
                <a:cubicBezTo>
                  <a:pt x="5573" y="5313"/>
                  <a:pt x="5359" y="4860"/>
                  <a:pt x="5359" y="4396"/>
                </a:cubicBezTo>
                <a:cubicBezTo>
                  <a:pt x="5337" y="3288"/>
                  <a:pt x="4434" y="2604"/>
                  <a:pt x="3512" y="2604"/>
                </a:cubicBezTo>
                <a:cubicBezTo>
                  <a:pt x="2968" y="2604"/>
                  <a:pt x="2417" y="2842"/>
                  <a:pt x="2037" y="3372"/>
                </a:cubicBezTo>
                <a:cubicBezTo>
                  <a:pt x="1144" y="4614"/>
                  <a:pt x="2085" y="6274"/>
                  <a:pt x="3509" y="6274"/>
                </a:cubicBezTo>
                <a:cubicBezTo>
                  <a:pt x="3642" y="6274"/>
                  <a:pt x="3779" y="6260"/>
                  <a:pt x="3918" y="6230"/>
                </a:cubicBezTo>
                <a:cubicBezTo>
                  <a:pt x="4024" y="6208"/>
                  <a:pt x="4130" y="6197"/>
                  <a:pt x="4236" y="6197"/>
                </a:cubicBezTo>
                <a:cubicBezTo>
                  <a:pt x="4598" y="6197"/>
                  <a:pt x="4955" y="6321"/>
                  <a:pt x="5240" y="6551"/>
                </a:cubicBezTo>
                <a:lnTo>
                  <a:pt x="7681" y="8504"/>
                </a:lnTo>
                <a:lnTo>
                  <a:pt x="4538" y="9218"/>
                </a:lnTo>
                <a:cubicBezTo>
                  <a:pt x="4427" y="9241"/>
                  <a:pt x="4315" y="9252"/>
                  <a:pt x="4205" y="9252"/>
                </a:cubicBezTo>
                <a:cubicBezTo>
                  <a:pt x="3852" y="9252"/>
                  <a:pt x="3509" y="9138"/>
                  <a:pt x="3228" y="8920"/>
                </a:cubicBezTo>
                <a:cubicBezTo>
                  <a:pt x="2878" y="8653"/>
                  <a:pt x="2494" y="8536"/>
                  <a:pt x="2123" y="8536"/>
                </a:cubicBezTo>
                <a:cubicBezTo>
                  <a:pt x="1006" y="8536"/>
                  <a:pt x="1" y="9604"/>
                  <a:pt x="358" y="10873"/>
                </a:cubicBezTo>
                <a:cubicBezTo>
                  <a:pt x="603" y="11749"/>
                  <a:pt x="1363" y="12210"/>
                  <a:pt x="2126" y="12210"/>
                </a:cubicBezTo>
                <a:cubicBezTo>
                  <a:pt x="2774" y="12210"/>
                  <a:pt x="3425" y="11877"/>
                  <a:pt x="3764" y="11183"/>
                </a:cubicBezTo>
                <a:cubicBezTo>
                  <a:pt x="3978" y="10754"/>
                  <a:pt x="4371" y="10456"/>
                  <a:pt x="4835" y="10361"/>
                </a:cubicBezTo>
                <a:lnTo>
                  <a:pt x="7883" y="9659"/>
                </a:lnTo>
                <a:lnTo>
                  <a:pt x="6478" y="12564"/>
                </a:lnTo>
                <a:cubicBezTo>
                  <a:pt x="6264" y="12980"/>
                  <a:pt x="5871" y="13290"/>
                  <a:pt x="5419" y="13397"/>
                </a:cubicBezTo>
                <a:cubicBezTo>
                  <a:pt x="3752" y="13814"/>
                  <a:pt x="3526" y="16100"/>
                  <a:pt x="5085" y="16826"/>
                </a:cubicBezTo>
                <a:cubicBezTo>
                  <a:pt x="5353" y="16953"/>
                  <a:pt x="5623" y="17010"/>
                  <a:pt x="5882" y="17010"/>
                </a:cubicBezTo>
                <a:cubicBezTo>
                  <a:pt x="7131" y="17010"/>
                  <a:pt x="8137" y="15677"/>
                  <a:pt x="7526" y="14385"/>
                </a:cubicBezTo>
                <a:cubicBezTo>
                  <a:pt x="7336" y="13957"/>
                  <a:pt x="7336" y="13457"/>
                  <a:pt x="7550" y="13040"/>
                </a:cubicBezTo>
                <a:lnTo>
                  <a:pt x="8907" y="10218"/>
                </a:lnTo>
                <a:lnTo>
                  <a:pt x="10300" y="13123"/>
                </a:lnTo>
                <a:cubicBezTo>
                  <a:pt x="10503" y="13552"/>
                  <a:pt x="10503" y="14040"/>
                  <a:pt x="10300" y="14469"/>
                </a:cubicBezTo>
                <a:cubicBezTo>
                  <a:pt x="9712" y="15760"/>
                  <a:pt x="10731" y="17059"/>
                  <a:pt x="11962" y="17059"/>
                </a:cubicBezTo>
                <a:cubicBezTo>
                  <a:pt x="12252" y="17059"/>
                  <a:pt x="12553" y="16987"/>
                  <a:pt x="12848" y="16826"/>
                </a:cubicBezTo>
                <a:cubicBezTo>
                  <a:pt x="13658" y="16386"/>
                  <a:pt x="14015" y="15397"/>
                  <a:pt x="13682" y="14540"/>
                </a:cubicBezTo>
                <a:cubicBezTo>
                  <a:pt x="13455" y="13981"/>
                  <a:pt x="12979" y="13576"/>
                  <a:pt x="12396" y="13433"/>
                </a:cubicBezTo>
                <a:cubicBezTo>
                  <a:pt x="11931" y="13314"/>
                  <a:pt x="11550" y="13004"/>
                  <a:pt x="11348" y="12576"/>
                </a:cubicBezTo>
                <a:lnTo>
                  <a:pt x="10003" y="9754"/>
                </a:lnTo>
                <a:lnTo>
                  <a:pt x="13134" y="10480"/>
                </a:lnTo>
                <a:cubicBezTo>
                  <a:pt x="13598" y="10587"/>
                  <a:pt x="13979" y="10897"/>
                  <a:pt x="14182" y="11314"/>
                </a:cubicBezTo>
                <a:cubicBezTo>
                  <a:pt x="14528" y="11997"/>
                  <a:pt x="15166" y="12316"/>
                  <a:pt x="15801" y="12316"/>
                </a:cubicBezTo>
                <a:cubicBezTo>
                  <a:pt x="16626" y="12316"/>
                  <a:pt x="17448" y="11777"/>
                  <a:pt x="17623" y="10802"/>
                </a:cubicBezTo>
                <a:cubicBezTo>
                  <a:pt x="17765" y="9897"/>
                  <a:pt x="17230" y="9004"/>
                  <a:pt x="16349" y="8730"/>
                </a:cubicBezTo>
                <a:cubicBezTo>
                  <a:pt x="16175" y="8679"/>
                  <a:pt x="15996" y="8654"/>
                  <a:pt x="15819" y="8654"/>
                </a:cubicBezTo>
                <a:cubicBezTo>
                  <a:pt x="15413" y="8654"/>
                  <a:pt x="15013" y="8786"/>
                  <a:pt x="14682" y="9051"/>
                </a:cubicBezTo>
                <a:cubicBezTo>
                  <a:pt x="14411" y="9261"/>
                  <a:pt x="14076" y="9368"/>
                  <a:pt x="13734" y="9368"/>
                </a:cubicBezTo>
                <a:cubicBezTo>
                  <a:pt x="13610" y="9368"/>
                  <a:pt x="13484" y="9354"/>
                  <a:pt x="13360" y="9325"/>
                </a:cubicBezTo>
                <a:lnTo>
                  <a:pt x="10312" y="8623"/>
                </a:lnTo>
                <a:lnTo>
                  <a:pt x="12836" y="6623"/>
                </a:lnTo>
                <a:cubicBezTo>
                  <a:pt x="13115" y="6407"/>
                  <a:pt x="13455" y="6286"/>
                  <a:pt x="13805" y="6286"/>
                </a:cubicBezTo>
                <a:cubicBezTo>
                  <a:pt x="13918" y="6286"/>
                  <a:pt x="14032" y="6299"/>
                  <a:pt x="14146" y="6325"/>
                </a:cubicBezTo>
                <a:cubicBezTo>
                  <a:pt x="14275" y="6350"/>
                  <a:pt x="14400" y="6363"/>
                  <a:pt x="14523" y="6363"/>
                </a:cubicBezTo>
                <a:cubicBezTo>
                  <a:pt x="15994" y="6363"/>
                  <a:pt x="16932" y="4603"/>
                  <a:pt x="15932" y="3372"/>
                </a:cubicBezTo>
                <a:cubicBezTo>
                  <a:pt x="15549" y="2901"/>
                  <a:pt x="15033" y="2690"/>
                  <a:pt x="14525" y="2690"/>
                </a:cubicBezTo>
                <a:cubicBezTo>
                  <a:pt x="13594" y="2690"/>
                  <a:pt x="12689" y="3398"/>
                  <a:pt x="12681" y="4515"/>
                </a:cubicBezTo>
                <a:cubicBezTo>
                  <a:pt x="12670" y="4991"/>
                  <a:pt x="12443" y="5432"/>
                  <a:pt x="12074" y="5718"/>
                </a:cubicBezTo>
                <a:lnTo>
                  <a:pt x="9622" y="7670"/>
                </a:lnTo>
                <a:lnTo>
                  <a:pt x="9622" y="4456"/>
                </a:lnTo>
                <a:cubicBezTo>
                  <a:pt x="9633" y="3979"/>
                  <a:pt x="9860" y="3539"/>
                  <a:pt x="10217" y="3241"/>
                </a:cubicBezTo>
                <a:cubicBezTo>
                  <a:pt x="11549" y="2131"/>
                  <a:pt x="10748" y="0"/>
                  <a:pt x="9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8BEA0-AA19-4196-89F8-7F6377D35121}"/>
              </a:ext>
            </a:extLst>
          </p:cNvPr>
          <p:cNvSpPr txBox="1"/>
          <p:nvPr/>
        </p:nvSpPr>
        <p:spPr>
          <a:xfrm>
            <a:off x="1436858" y="442752"/>
            <a:ext cx="6853187" cy="72327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OM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الثامن الفصل الدراسي الأول </a:t>
            </a:r>
          </a:p>
          <a:p>
            <a:pPr algn="ctr" rtl="1"/>
            <a:r>
              <a:rPr lang="ar-OM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ال</a:t>
            </a:r>
            <a:r>
              <a:rPr lang="ar-EG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رابع</a:t>
            </a:r>
            <a:r>
              <a:rPr lang="ar-OM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ة : ال</a:t>
            </a:r>
            <a:r>
              <a:rPr lang="ar-EG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غذاء والهضم</a:t>
            </a:r>
            <a:endParaRPr lang="ar-OM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OM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/>
            <a:r>
              <a:rPr lang="ar-EG" sz="7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4 - 1   </a:t>
            </a:r>
            <a:r>
              <a:rPr lang="ar-OM" sz="7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</a:t>
            </a:r>
            <a:r>
              <a:rPr lang="ar-EG" sz="7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مجموعات الغذائية</a:t>
            </a:r>
            <a:r>
              <a:rPr lang="ar-OM" sz="7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7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OM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OM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OM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OM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80973E3-64EE-A023-A595-19B9D94098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203" t="17897" r="9153" b="14952"/>
          <a:stretch/>
        </p:blipFill>
        <p:spPr>
          <a:xfrm>
            <a:off x="361754" y="760466"/>
            <a:ext cx="2359785" cy="24006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68AC9-2354-D47E-C437-3A38EC341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DF1B6D-65BB-7553-A069-5DF23DFD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113" y="166408"/>
            <a:ext cx="3697067" cy="679302"/>
          </a:xfrm>
          <a:custGeom>
            <a:avLst/>
            <a:gdLst>
              <a:gd name="connsiteX0" fmla="*/ 0 w 7320342"/>
              <a:gd name="connsiteY0" fmla="*/ 0 h 1325563"/>
              <a:gd name="connsiteX1" fmla="*/ 7320342 w 7320342"/>
              <a:gd name="connsiteY1" fmla="*/ 0 h 1325563"/>
              <a:gd name="connsiteX2" fmla="*/ 7320342 w 7320342"/>
              <a:gd name="connsiteY2" fmla="*/ 1325563 h 1325563"/>
              <a:gd name="connsiteX3" fmla="*/ 0 w 7320342"/>
              <a:gd name="connsiteY3" fmla="*/ 1325563 h 1325563"/>
              <a:gd name="connsiteX4" fmla="*/ 0 w 7320342"/>
              <a:gd name="connsiteY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0342" h="1325563" fill="none" extrusionOk="0">
                <a:moveTo>
                  <a:pt x="0" y="0"/>
                </a:moveTo>
                <a:cubicBezTo>
                  <a:pt x="2264953" y="98419"/>
                  <a:pt x="5121096" y="-139069"/>
                  <a:pt x="7320342" y="0"/>
                </a:cubicBezTo>
                <a:cubicBezTo>
                  <a:pt x="7264295" y="649436"/>
                  <a:pt x="7284218" y="732089"/>
                  <a:pt x="7320342" y="1325563"/>
                </a:cubicBezTo>
                <a:cubicBezTo>
                  <a:pt x="6009288" y="1265813"/>
                  <a:pt x="3137790" y="1299040"/>
                  <a:pt x="0" y="1325563"/>
                </a:cubicBezTo>
                <a:cubicBezTo>
                  <a:pt x="51970" y="770650"/>
                  <a:pt x="-80093" y="412172"/>
                  <a:pt x="0" y="0"/>
                </a:cubicBezTo>
                <a:close/>
              </a:path>
              <a:path w="7320342" h="1325563" stroke="0" extrusionOk="0">
                <a:moveTo>
                  <a:pt x="0" y="0"/>
                </a:moveTo>
                <a:cubicBezTo>
                  <a:pt x="3455191" y="-15440"/>
                  <a:pt x="6371190" y="-104960"/>
                  <a:pt x="7320342" y="0"/>
                </a:cubicBezTo>
                <a:cubicBezTo>
                  <a:pt x="7274719" y="491506"/>
                  <a:pt x="7225798" y="1080871"/>
                  <a:pt x="7320342" y="1325563"/>
                </a:cubicBezTo>
                <a:cubicBezTo>
                  <a:pt x="5713832" y="1239285"/>
                  <a:pt x="1010538" y="1474969"/>
                  <a:pt x="0" y="1325563"/>
                </a:cubicBezTo>
                <a:cubicBezTo>
                  <a:pt x="101358" y="846186"/>
                  <a:pt x="43246" y="483495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93628342">
                  <a:custGeom>
                    <a:avLst/>
                    <a:gdLst>
                      <a:gd name="connsiteX0" fmla="*/ 0 w 3697067"/>
                      <a:gd name="connsiteY0" fmla="*/ 0 h 679302"/>
                      <a:gd name="connsiteX1" fmla="*/ 3697066 w 3697067"/>
                      <a:gd name="connsiteY1" fmla="*/ 0 h 679302"/>
                      <a:gd name="connsiteX2" fmla="*/ 3697066 w 3697067"/>
                      <a:gd name="connsiteY2" fmla="*/ 679302 h 679302"/>
                      <a:gd name="connsiteX3" fmla="*/ 0 w 3697067"/>
                      <a:gd name="connsiteY3" fmla="*/ 679302 h 679302"/>
                      <a:gd name="connsiteX4" fmla="*/ 0 w 3697067"/>
                      <a:gd name="connsiteY4" fmla="*/ 0 h 679302"/>
                      <a:gd name="connsiteX0" fmla="*/ 0 w 3697067"/>
                      <a:gd name="connsiteY0" fmla="*/ 0 h 679302"/>
                      <a:gd name="connsiteX1" fmla="*/ 3697066 w 3697067"/>
                      <a:gd name="connsiteY1" fmla="*/ 0 h 679302"/>
                      <a:gd name="connsiteX2" fmla="*/ 3697066 w 3697067"/>
                      <a:gd name="connsiteY2" fmla="*/ 679302 h 679302"/>
                      <a:gd name="connsiteX3" fmla="*/ 0 w 3697067"/>
                      <a:gd name="connsiteY3" fmla="*/ 679302 h 679302"/>
                      <a:gd name="connsiteX4" fmla="*/ 0 w 3697067"/>
                      <a:gd name="connsiteY4" fmla="*/ 0 h 679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7067" h="679302" fill="none" extrusionOk="0">
                        <a:moveTo>
                          <a:pt x="0" y="0"/>
                        </a:moveTo>
                        <a:cubicBezTo>
                          <a:pt x="1217461" y="-304"/>
                          <a:pt x="2471073" y="-10391"/>
                          <a:pt x="3697066" y="0"/>
                        </a:cubicBezTo>
                        <a:cubicBezTo>
                          <a:pt x="3673328" y="334146"/>
                          <a:pt x="3676960" y="376793"/>
                          <a:pt x="3697066" y="679302"/>
                        </a:cubicBezTo>
                        <a:cubicBezTo>
                          <a:pt x="3026996" y="521401"/>
                          <a:pt x="1615909" y="615134"/>
                          <a:pt x="0" y="679302"/>
                        </a:cubicBezTo>
                        <a:cubicBezTo>
                          <a:pt x="24920" y="397408"/>
                          <a:pt x="-20130" y="197859"/>
                          <a:pt x="0" y="0"/>
                        </a:cubicBezTo>
                        <a:close/>
                      </a:path>
                      <a:path w="3697067" h="679302" stroke="0" extrusionOk="0">
                        <a:moveTo>
                          <a:pt x="0" y="0"/>
                        </a:moveTo>
                        <a:cubicBezTo>
                          <a:pt x="1794851" y="-17046"/>
                          <a:pt x="3232792" y="-111977"/>
                          <a:pt x="3697066" y="0"/>
                        </a:cubicBezTo>
                        <a:cubicBezTo>
                          <a:pt x="3673793" y="250144"/>
                          <a:pt x="3653076" y="548912"/>
                          <a:pt x="3697066" y="679302"/>
                        </a:cubicBezTo>
                        <a:cubicBezTo>
                          <a:pt x="2795739" y="620841"/>
                          <a:pt x="438598" y="827999"/>
                          <a:pt x="0" y="679302"/>
                        </a:cubicBezTo>
                        <a:cubicBezTo>
                          <a:pt x="61203" y="413599"/>
                          <a:pt x="9158" y="243380"/>
                          <a:pt x="0" y="0"/>
                        </a:cubicBezTo>
                        <a:close/>
                      </a:path>
                      <a:path w="3697067" h="679302" fill="none" stroke="0" extrusionOk="0">
                        <a:moveTo>
                          <a:pt x="0" y="0"/>
                        </a:moveTo>
                        <a:cubicBezTo>
                          <a:pt x="1350574" y="18657"/>
                          <a:pt x="2412133" y="62792"/>
                          <a:pt x="3697066" y="0"/>
                        </a:cubicBezTo>
                        <a:cubicBezTo>
                          <a:pt x="3669211" y="335150"/>
                          <a:pt x="3676076" y="377631"/>
                          <a:pt x="3697066" y="679302"/>
                        </a:cubicBezTo>
                        <a:cubicBezTo>
                          <a:pt x="3009801" y="743477"/>
                          <a:pt x="1585346" y="900233"/>
                          <a:pt x="0" y="679302"/>
                        </a:cubicBezTo>
                        <a:cubicBezTo>
                          <a:pt x="6885" y="407179"/>
                          <a:pt x="-22747" y="2101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 rtl="1"/>
            <a:r>
              <a:rPr lang="ar-EG" sz="3200" b="1" dirty="0">
                <a:latin typeface="Arial" panose="020B0604020202020204" pitchFamily="34" charset="0"/>
                <a:cs typeface="Arial" panose="020B0604020202020204" pitchFamily="34" charset="0"/>
              </a:rPr>
              <a:t>المجموعات الغذائية:</a:t>
            </a:r>
            <a:endParaRPr lang="ar-OM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C2363110-0E97-B421-C274-85A52ED19606}"/>
              </a:ext>
            </a:extLst>
          </p:cNvPr>
          <p:cNvSpPr txBox="1">
            <a:spLocks/>
          </p:cNvSpPr>
          <p:nvPr/>
        </p:nvSpPr>
        <p:spPr>
          <a:xfrm>
            <a:off x="6271218" y="785849"/>
            <a:ext cx="2634789" cy="666403"/>
          </a:xfrm>
          <a:custGeom>
            <a:avLst/>
            <a:gdLst>
              <a:gd name="connsiteX0" fmla="*/ 0 w 7320342"/>
              <a:gd name="connsiteY0" fmla="*/ 0 h 1325563"/>
              <a:gd name="connsiteX1" fmla="*/ 7320342 w 7320342"/>
              <a:gd name="connsiteY1" fmla="*/ 0 h 1325563"/>
              <a:gd name="connsiteX2" fmla="*/ 7320342 w 7320342"/>
              <a:gd name="connsiteY2" fmla="*/ 1325563 h 1325563"/>
              <a:gd name="connsiteX3" fmla="*/ 0 w 7320342"/>
              <a:gd name="connsiteY3" fmla="*/ 1325563 h 1325563"/>
              <a:gd name="connsiteX4" fmla="*/ 0 w 7320342"/>
              <a:gd name="connsiteY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0342" h="1325563" fill="none" extrusionOk="0">
                <a:moveTo>
                  <a:pt x="0" y="0"/>
                </a:moveTo>
                <a:cubicBezTo>
                  <a:pt x="2264953" y="98419"/>
                  <a:pt x="5121096" y="-139069"/>
                  <a:pt x="7320342" y="0"/>
                </a:cubicBezTo>
                <a:cubicBezTo>
                  <a:pt x="7264295" y="649436"/>
                  <a:pt x="7284218" y="732089"/>
                  <a:pt x="7320342" y="1325563"/>
                </a:cubicBezTo>
                <a:cubicBezTo>
                  <a:pt x="6009288" y="1265813"/>
                  <a:pt x="3137790" y="1299040"/>
                  <a:pt x="0" y="1325563"/>
                </a:cubicBezTo>
                <a:cubicBezTo>
                  <a:pt x="51970" y="770650"/>
                  <a:pt x="-80093" y="412172"/>
                  <a:pt x="0" y="0"/>
                </a:cubicBezTo>
                <a:close/>
              </a:path>
              <a:path w="7320342" h="1325563" stroke="0" extrusionOk="0">
                <a:moveTo>
                  <a:pt x="0" y="0"/>
                </a:moveTo>
                <a:cubicBezTo>
                  <a:pt x="3455191" y="-15440"/>
                  <a:pt x="6371190" y="-104960"/>
                  <a:pt x="7320342" y="0"/>
                </a:cubicBezTo>
                <a:cubicBezTo>
                  <a:pt x="7274719" y="491506"/>
                  <a:pt x="7225798" y="1080871"/>
                  <a:pt x="7320342" y="1325563"/>
                </a:cubicBezTo>
                <a:cubicBezTo>
                  <a:pt x="5713832" y="1239285"/>
                  <a:pt x="1010538" y="1474969"/>
                  <a:pt x="0" y="1325563"/>
                </a:cubicBezTo>
                <a:cubicBezTo>
                  <a:pt x="101358" y="846186"/>
                  <a:pt x="43246" y="483495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93628342">
                  <a:custGeom>
                    <a:avLst/>
                    <a:gdLst>
                      <a:gd name="connsiteX0" fmla="*/ 0 w 2634789"/>
                      <a:gd name="connsiteY0" fmla="*/ 0 h 666403"/>
                      <a:gd name="connsiteX1" fmla="*/ 2634789 w 2634789"/>
                      <a:gd name="connsiteY1" fmla="*/ 0 h 666403"/>
                      <a:gd name="connsiteX2" fmla="*/ 2634789 w 2634789"/>
                      <a:gd name="connsiteY2" fmla="*/ 666403 h 666403"/>
                      <a:gd name="connsiteX3" fmla="*/ 0 w 2634789"/>
                      <a:gd name="connsiteY3" fmla="*/ 666403 h 666403"/>
                      <a:gd name="connsiteX4" fmla="*/ 0 w 2634789"/>
                      <a:gd name="connsiteY4" fmla="*/ 0 h 666403"/>
                      <a:gd name="connsiteX0" fmla="*/ 0 w 2634789"/>
                      <a:gd name="connsiteY0" fmla="*/ 0 h 666403"/>
                      <a:gd name="connsiteX1" fmla="*/ 2634789 w 2634789"/>
                      <a:gd name="connsiteY1" fmla="*/ 0 h 666403"/>
                      <a:gd name="connsiteX2" fmla="*/ 2634789 w 2634789"/>
                      <a:gd name="connsiteY2" fmla="*/ 666403 h 666403"/>
                      <a:gd name="connsiteX3" fmla="*/ 0 w 2634789"/>
                      <a:gd name="connsiteY3" fmla="*/ 666403 h 666403"/>
                      <a:gd name="connsiteX4" fmla="*/ 0 w 2634789"/>
                      <a:gd name="connsiteY4" fmla="*/ 0 h 666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4789" h="666403" fill="none" extrusionOk="0">
                        <a:moveTo>
                          <a:pt x="0" y="0"/>
                        </a:moveTo>
                        <a:cubicBezTo>
                          <a:pt x="898144" y="-7717"/>
                          <a:pt x="1743175" y="-17086"/>
                          <a:pt x="2634789" y="0"/>
                        </a:cubicBezTo>
                        <a:cubicBezTo>
                          <a:pt x="2615678" y="326802"/>
                          <a:pt x="2617799" y="371523"/>
                          <a:pt x="2634789" y="666403"/>
                        </a:cubicBezTo>
                        <a:cubicBezTo>
                          <a:pt x="2161785" y="618402"/>
                          <a:pt x="1226381" y="495818"/>
                          <a:pt x="0" y="666403"/>
                        </a:cubicBezTo>
                        <a:cubicBezTo>
                          <a:pt x="7490" y="408404"/>
                          <a:pt x="-25986" y="205343"/>
                          <a:pt x="0" y="0"/>
                        </a:cubicBezTo>
                        <a:close/>
                      </a:path>
                      <a:path w="2634789" h="666403" stroke="0" extrusionOk="0">
                        <a:moveTo>
                          <a:pt x="0" y="0"/>
                        </a:moveTo>
                        <a:cubicBezTo>
                          <a:pt x="1262282" y="-11183"/>
                          <a:pt x="2296369" y="-65135"/>
                          <a:pt x="2634789" y="0"/>
                        </a:cubicBezTo>
                        <a:cubicBezTo>
                          <a:pt x="2616050" y="229743"/>
                          <a:pt x="2607898" y="533903"/>
                          <a:pt x="2634789" y="666403"/>
                        </a:cubicBezTo>
                        <a:cubicBezTo>
                          <a:pt x="1992403" y="612869"/>
                          <a:pt x="357480" y="747785"/>
                          <a:pt x="0" y="666403"/>
                        </a:cubicBezTo>
                        <a:cubicBezTo>
                          <a:pt x="45361" y="407634"/>
                          <a:pt x="-15956" y="232150"/>
                          <a:pt x="0" y="0"/>
                        </a:cubicBezTo>
                        <a:close/>
                      </a:path>
                      <a:path w="2634789" h="666403" fill="none" stroke="0" extrusionOk="0">
                        <a:moveTo>
                          <a:pt x="0" y="0"/>
                        </a:moveTo>
                        <a:cubicBezTo>
                          <a:pt x="828639" y="47414"/>
                          <a:pt x="1819467" y="-51638"/>
                          <a:pt x="2634789" y="0"/>
                        </a:cubicBezTo>
                        <a:cubicBezTo>
                          <a:pt x="2615928" y="333322"/>
                          <a:pt x="2620085" y="369570"/>
                          <a:pt x="2634789" y="666403"/>
                        </a:cubicBezTo>
                        <a:cubicBezTo>
                          <a:pt x="2111159" y="831551"/>
                          <a:pt x="1129547" y="716370"/>
                          <a:pt x="0" y="666403"/>
                        </a:cubicBezTo>
                        <a:cubicBezTo>
                          <a:pt x="-10328" y="405800"/>
                          <a:pt x="-23525" y="2068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 rtl="1"/>
            <a:r>
              <a:rPr lang="ar-EG" sz="2800" b="1" dirty="0">
                <a:latin typeface="Arial" panose="020B0604020202020204" pitchFamily="34" charset="0"/>
                <a:cs typeface="Arial" panose="020B0604020202020204" pitchFamily="34" charset="0"/>
              </a:rPr>
              <a:t>(5) الالياف:</a:t>
            </a:r>
            <a:endParaRPr lang="ar-OM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97A8DC4B-D17F-327D-A0CD-838FE1F0186B}"/>
              </a:ext>
            </a:extLst>
          </p:cNvPr>
          <p:cNvSpPr txBox="1"/>
          <p:nvPr/>
        </p:nvSpPr>
        <p:spPr>
          <a:xfrm>
            <a:off x="3538285" y="1465941"/>
            <a:ext cx="190161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أهمية الالياف:</a:t>
            </a:r>
            <a:endParaRPr lang="ar-OM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1079623-7DA9-4468-6365-EB09F55C328F}"/>
              </a:ext>
            </a:extLst>
          </p:cNvPr>
          <p:cNvSpPr/>
          <p:nvPr/>
        </p:nvSpPr>
        <p:spPr>
          <a:xfrm>
            <a:off x="6850621" y="1857426"/>
            <a:ext cx="1580456" cy="106938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توفر الطاقة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66BD6769-7BBA-ECB9-3657-2868E9530A10}"/>
              </a:ext>
            </a:extLst>
          </p:cNvPr>
          <p:cNvSpPr/>
          <p:nvPr/>
        </p:nvSpPr>
        <p:spPr>
          <a:xfrm>
            <a:off x="5972443" y="3076414"/>
            <a:ext cx="2994430" cy="185811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تعمل على تسهيل حركة الطعام عبر الجهاز </a:t>
            </a:r>
            <a:r>
              <a:rPr lang="ar-EG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الهضمى</a:t>
            </a:r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8EB7D12-F7A3-F79A-75FA-1A4EC3AF1569}"/>
              </a:ext>
            </a:extLst>
          </p:cNvPr>
          <p:cNvSpPr/>
          <p:nvPr/>
        </p:nvSpPr>
        <p:spPr>
          <a:xfrm>
            <a:off x="3303290" y="2043165"/>
            <a:ext cx="2741047" cy="2567586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توجد في الخضروات والفاكهة والأرز البنى والخبز الاسمر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8E76706-447E-5A9E-7AC7-F3A7EE7B8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0" y="1343791"/>
            <a:ext cx="2940188" cy="3279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5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EEF0E-A88C-8A47-2985-A177A945E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543EC4-CCAC-9692-842B-7CC4607D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113" y="166408"/>
            <a:ext cx="3697067" cy="679302"/>
          </a:xfrm>
          <a:custGeom>
            <a:avLst/>
            <a:gdLst>
              <a:gd name="connsiteX0" fmla="*/ 0 w 7320342"/>
              <a:gd name="connsiteY0" fmla="*/ 0 h 1325563"/>
              <a:gd name="connsiteX1" fmla="*/ 7320342 w 7320342"/>
              <a:gd name="connsiteY1" fmla="*/ 0 h 1325563"/>
              <a:gd name="connsiteX2" fmla="*/ 7320342 w 7320342"/>
              <a:gd name="connsiteY2" fmla="*/ 1325563 h 1325563"/>
              <a:gd name="connsiteX3" fmla="*/ 0 w 7320342"/>
              <a:gd name="connsiteY3" fmla="*/ 1325563 h 1325563"/>
              <a:gd name="connsiteX4" fmla="*/ 0 w 7320342"/>
              <a:gd name="connsiteY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0342" h="1325563" fill="none" extrusionOk="0">
                <a:moveTo>
                  <a:pt x="0" y="0"/>
                </a:moveTo>
                <a:cubicBezTo>
                  <a:pt x="2264953" y="98419"/>
                  <a:pt x="5121096" y="-139069"/>
                  <a:pt x="7320342" y="0"/>
                </a:cubicBezTo>
                <a:cubicBezTo>
                  <a:pt x="7264295" y="649436"/>
                  <a:pt x="7284218" y="732089"/>
                  <a:pt x="7320342" y="1325563"/>
                </a:cubicBezTo>
                <a:cubicBezTo>
                  <a:pt x="6009288" y="1265813"/>
                  <a:pt x="3137790" y="1299040"/>
                  <a:pt x="0" y="1325563"/>
                </a:cubicBezTo>
                <a:cubicBezTo>
                  <a:pt x="51970" y="770650"/>
                  <a:pt x="-80093" y="412172"/>
                  <a:pt x="0" y="0"/>
                </a:cubicBezTo>
                <a:close/>
              </a:path>
              <a:path w="7320342" h="1325563" stroke="0" extrusionOk="0">
                <a:moveTo>
                  <a:pt x="0" y="0"/>
                </a:moveTo>
                <a:cubicBezTo>
                  <a:pt x="3455191" y="-15440"/>
                  <a:pt x="6371190" y="-104960"/>
                  <a:pt x="7320342" y="0"/>
                </a:cubicBezTo>
                <a:cubicBezTo>
                  <a:pt x="7274719" y="491506"/>
                  <a:pt x="7225798" y="1080871"/>
                  <a:pt x="7320342" y="1325563"/>
                </a:cubicBezTo>
                <a:cubicBezTo>
                  <a:pt x="5713832" y="1239285"/>
                  <a:pt x="1010538" y="1474969"/>
                  <a:pt x="0" y="1325563"/>
                </a:cubicBezTo>
                <a:cubicBezTo>
                  <a:pt x="101358" y="846186"/>
                  <a:pt x="43246" y="483495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93628342">
                  <a:custGeom>
                    <a:avLst/>
                    <a:gdLst>
                      <a:gd name="connsiteX0" fmla="*/ 0 w 3697067"/>
                      <a:gd name="connsiteY0" fmla="*/ 0 h 679302"/>
                      <a:gd name="connsiteX1" fmla="*/ 3697066 w 3697067"/>
                      <a:gd name="connsiteY1" fmla="*/ 0 h 679302"/>
                      <a:gd name="connsiteX2" fmla="*/ 3697066 w 3697067"/>
                      <a:gd name="connsiteY2" fmla="*/ 679302 h 679302"/>
                      <a:gd name="connsiteX3" fmla="*/ 0 w 3697067"/>
                      <a:gd name="connsiteY3" fmla="*/ 679302 h 679302"/>
                      <a:gd name="connsiteX4" fmla="*/ 0 w 3697067"/>
                      <a:gd name="connsiteY4" fmla="*/ 0 h 679302"/>
                      <a:gd name="connsiteX0" fmla="*/ 0 w 3697067"/>
                      <a:gd name="connsiteY0" fmla="*/ 0 h 679302"/>
                      <a:gd name="connsiteX1" fmla="*/ 3697066 w 3697067"/>
                      <a:gd name="connsiteY1" fmla="*/ 0 h 679302"/>
                      <a:gd name="connsiteX2" fmla="*/ 3697066 w 3697067"/>
                      <a:gd name="connsiteY2" fmla="*/ 679302 h 679302"/>
                      <a:gd name="connsiteX3" fmla="*/ 0 w 3697067"/>
                      <a:gd name="connsiteY3" fmla="*/ 679302 h 679302"/>
                      <a:gd name="connsiteX4" fmla="*/ 0 w 3697067"/>
                      <a:gd name="connsiteY4" fmla="*/ 0 h 679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7067" h="679302" fill="none" extrusionOk="0">
                        <a:moveTo>
                          <a:pt x="0" y="0"/>
                        </a:moveTo>
                        <a:cubicBezTo>
                          <a:pt x="1217461" y="-304"/>
                          <a:pt x="2471073" y="-10391"/>
                          <a:pt x="3697066" y="0"/>
                        </a:cubicBezTo>
                        <a:cubicBezTo>
                          <a:pt x="3673328" y="334146"/>
                          <a:pt x="3676960" y="376793"/>
                          <a:pt x="3697066" y="679302"/>
                        </a:cubicBezTo>
                        <a:cubicBezTo>
                          <a:pt x="3026996" y="521401"/>
                          <a:pt x="1615909" y="615134"/>
                          <a:pt x="0" y="679302"/>
                        </a:cubicBezTo>
                        <a:cubicBezTo>
                          <a:pt x="24920" y="397408"/>
                          <a:pt x="-20130" y="197859"/>
                          <a:pt x="0" y="0"/>
                        </a:cubicBezTo>
                        <a:close/>
                      </a:path>
                      <a:path w="3697067" h="679302" stroke="0" extrusionOk="0">
                        <a:moveTo>
                          <a:pt x="0" y="0"/>
                        </a:moveTo>
                        <a:cubicBezTo>
                          <a:pt x="1794851" y="-17046"/>
                          <a:pt x="3232792" y="-111977"/>
                          <a:pt x="3697066" y="0"/>
                        </a:cubicBezTo>
                        <a:cubicBezTo>
                          <a:pt x="3673793" y="250144"/>
                          <a:pt x="3653076" y="548912"/>
                          <a:pt x="3697066" y="679302"/>
                        </a:cubicBezTo>
                        <a:cubicBezTo>
                          <a:pt x="2795739" y="620841"/>
                          <a:pt x="438598" y="827999"/>
                          <a:pt x="0" y="679302"/>
                        </a:cubicBezTo>
                        <a:cubicBezTo>
                          <a:pt x="61203" y="413599"/>
                          <a:pt x="9158" y="243380"/>
                          <a:pt x="0" y="0"/>
                        </a:cubicBezTo>
                        <a:close/>
                      </a:path>
                      <a:path w="3697067" h="679302" fill="none" stroke="0" extrusionOk="0">
                        <a:moveTo>
                          <a:pt x="0" y="0"/>
                        </a:moveTo>
                        <a:cubicBezTo>
                          <a:pt x="1350574" y="18657"/>
                          <a:pt x="2412133" y="62792"/>
                          <a:pt x="3697066" y="0"/>
                        </a:cubicBezTo>
                        <a:cubicBezTo>
                          <a:pt x="3669211" y="335150"/>
                          <a:pt x="3676076" y="377631"/>
                          <a:pt x="3697066" y="679302"/>
                        </a:cubicBezTo>
                        <a:cubicBezTo>
                          <a:pt x="3009801" y="743477"/>
                          <a:pt x="1585346" y="900233"/>
                          <a:pt x="0" y="679302"/>
                        </a:cubicBezTo>
                        <a:cubicBezTo>
                          <a:pt x="6885" y="407179"/>
                          <a:pt x="-22747" y="2101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 rtl="1"/>
            <a:r>
              <a:rPr lang="ar-EG" sz="3200" b="1" dirty="0">
                <a:latin typeface="Arial" panose="020B0604020202020204" pitchFamily="34" charset="0"/>
                <a:cs typeface="Arial" panose="020B0604020202020204" pitchFamily="34" charset="0"/>
              </a:rPr>
              <a:t>المجموعات الغذائية:</a:t>
            </a:r>
            <a:endParaRPr lang="ar-OM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85B386D6-A96D-C7A4-1917-ED565B43207F}"/>
              </a:ext>
            </a:extLst>
          </p:cNvPr>
          <p:cNvSpPr txBox="1">
            <a:spLocks/>
          </p:cNvSpPr>
          <p:nvPr/>
        </p:nvSpPr>
        <p:spPr>
          <a:xfrm>
            <a:off x="6271218" y="785849"/>
            <a:ext cx="2634789" cy="666403"/>
          </a:xfrm>
          <a:custGeom>
            <a:avLst/>
            <a:gdLst>
              <a:gd name="connsiteX0" fmla="*/ 0 w 7320342"/>
              <a:gd name="connsiteY0" fmla="*/ 0 h 1325563"/>
              <a:gd name="connsiteX1" fmla="*/ 7320342 w 7320342"/>
              <a:gd name="connsiteY1" fmla="*/ 0 h 1325563"/>
              <a:gd name="connsiteX2" fmla="*/ 7320342 w 7320342"/>
              <a:gd name="connsiteY2" fmla="*/ 1325563 h 1325563"/>
              <a:gd name="connsiteX3" fmla="*/ 0 w 7320342"/>
              <a:gd name="connsiteY3" fmla="*/ 1325563 h 1325563"/>
              <a:gd name="connsiteX4" fmla="*/ 0 w 7320342"/>
              <a:gd name="connsiteY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0342" h="1325563" fill="none" extrusionOk="0">
                <a:moveTo>
                  <a:pt x="0" y="0"/>
                </a:moveTo>
                <a:cubicBezTo>
                  <a:pt x="2264953" y="98419"/>
                  <a:pt x="5121096" y="-139069"/>
                  <a:pt x="7320342" y="0"/>
                </a:cubicBezTo>
                <a:cubicBezTo>
                  <a:pt x="7264295" y="649436"/>
                  <a:pt x="7284218" y="732089"/>
                  <a:pt x="7320342" y="1325563"/>
                </a:cubicBezTo>
                <a:cubicBezTo>
                  <a:pt x="6009288" y="1265813"/>
                  <a:pt x="3137790" y="1299040"/>
                  <a:pt x="0" y="1325563"/>
                </a:cubicBezTo>
                <a:cubicBezTo>
                  <a:pt x="51970" y="770650"/>
                  <a:pt x="-80093" y="412172"/>
                  <a:pt x="0" y="0"/>
                </a:cubicBezTo>
                <a:close/>
              </a:path>
              <a:path w="7320342" h="1325563" stroke="0" extrusionOk="0">
                <a:moveTo>
                  <a:pt x="0" y="0"/>
                </a:moveTo>
                <a:cubicBezTo>
                  <a:pt x="3455191" y="-15440"/>
                  <a:pt x="6371190" y="-104960"/>
                  <a:pt x="7320342" y="0"/>
                </a:cubicBezTo>
                <a:cubicBezTo>
                  <a:pt x="7274719" y="491506"/>
                  <a:pt x="7225798" y="1080871"/>
                  <a:pt x="7320342" y="1325563"/>
                </a:cubicBezTo>
                <a:cubicBezTo>
                  <a:pt x="5713832" y="1239285"/>
                  <a:pt x="1010538" y="1474969"/>
                  <a:pt x="0" y="1325563"/>
                </a:cubicBezTo>
                <a:cubicBezTo>
                  <a:pt x="101358" y="846186"/>
                  <a:pt x="43246" y="483495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93628342">
                  <a:custGeom>
                    <a:avLst/>
                    <a:gdLst>
                      <a:gd name="connsiteX0" fmla="*/ 0 w 2634789"/>
                      <a:gd name="connsiteY0" fmla="*/ 0 h 666403"/>
                      <a:gd name="connsiteX1" fmla="*/ 2634789 w 2634789"/>
                      <a:gd name="connsiteY1" fmla="*/ 0 h 666403"/>
                      <a:gd name="connsiteX2" fmla="*/ 2634789 w 2634789"/>
                      <a:gd name="connsiteY2" fmla="*/ 666403 h 666403"/>
                      <a:gd name="connsiteX3" fmla="*/ 0 w 2634789"/>
                      <a:gd name="connsiteY3" fmla="*/ 666403 h 666403"/>
                      <a:gd name="connsiteX4" fmla="*/ 0 w 2634789"/>
                      <a:gd name="connsiteY4" fmla="*/ 0 h 666403"/>
                      <a:gd name="connsiteX0" fmla="*/ 0 w 2634789"/>
                      <a:gd name="connsiteY0" fmla="*/ 0 h 666403"/>
                      <a:gd name="connsiteX1" fmla="*/ 2634789 w 2634789"/>
                      <a:gd name="connsiteY1" fmla="*/ 0 h 666403"/>
                      <a:gd name="connsiteX2" fmla="*/ 2634789 w 2634789"/>
                      <a:gd name="connsiteY2" fmla="*/ 666403 h 666403"/>
                      <a:gd name="connsiteX3" fmla="*/ 0 w 2634789"/>
                      <a:gd name="connsiteY3" fmla="*/ 666403 h 666403"/>
                      <a:gd name="connsiteX4" fmla="*/ 0 w 2634789"/>
                      <a:gd name="connsiteY4" fmla="*/ 0 h 666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4789" h="666403" fill="none" extrusionOk="0">
                        <a:moveTo>
                          <a:pt x="0" y="0"/>
                        </a:moveTo>
                        <a:cubicBezTo>
                          <a:pt x="898144" y="-7717"/>
                          <a:pt x="1743175" y="-17086"/>
                          <a:pt x="2634789" y="0"/>
                        </a:cubicBezTo>
                        <a:cubicBezTo>
                          <a:pt x="2615678" y="326802"/>
                          <a:pt x="2617799" y="371523"/>
                          <a:pt x="2634789" y="666403"/>
                        </a:cubicBezTo>
                        <a:cubicBezTo>
                          <a:pt x="2161785" y="618402"/>
                          <a:pt x="1226381" y="495818"/>
                          <a:pt x="0" y="666403"/>
                        </a:cubicBezTo>
                        <a:cubicBezTo>
                          <a:pt x="7490" y="408404"/>
                          <a:pt x="-25986" y="205343"/>
                          <a:pt x="0" y="0"/>
                        </a:cubicBezTo>
                        <a:close/>
                      </a:path>
                      <a:path w="2634789" h="666403" stroke="0" extrusionOk="0">
                        <a:moveTo>
                          <a:pt x="0" y="0"/>
                        </a:moveTo>
                        <a:cubicBezTo>
                          <a:pt x="1262282" y="-11183"/>
                          <a:pt x="2296369" y="-65135"/>
                          <a:pt x="2634789" y="0"/>
                        </a:cubicBezTo>
                        <a:cubicBezTo>
                          <a:pt x="2616050" y="229743"/>
                          <a:pt x="2607898" y="533903"/>
                          <a:pt x="2634789" y="666403"/>
                        </a:cubicBezTo>
                        <a:cubicBezTo>
                          <a:pt x="1992403" y="612869"/>
                          <a:pt x="357480" y="747785"/>
                          <a:pt x="0" y="666403"/>
                        </a:cubicBezTo>
                        <a:cubicBezTo>
                          <a:pt x="45361" y="407634"/>
                          <a:pt x="-15956" y="232150"/>
                          <a:pt x="0" y="0"/>
                        </a:cubicBezTo>
                        <a:close/>
                      </a:path>
                      <a:path w="2634789" h="666403" fill="none" stroke="0" extrusionOk="0">
                        <a:moveTo>
                          <a:pt x="0" y="0"/>
                        </a:moveTo>
                        <a:cubicBezTo>
                          <a:pt x="828639" y="47414"/>
                          <a:pt x="1819467" y="-51638"/>
                          <a:pt x="2634789" y="0"/>
                        </a:cubicBezTo>
                        <a:cubicBezTo>
                          <a:pt x="2615928" y="333322"/>
                          <a:pt x="2620085" y="369570"/>
                          <a:pt x="2634789" y="666403"/>
                        </a:cubicBezTo>
                        <a:cubicBezTo>
                          <a:pt x="2111159" y="831551"/>
                          <a:pt x="1129547" y="716370"/>
                          <a:pt x="0" y="666403"/>
                        </a:cubicBezTo>
                        <a:cubicBezTo>
                          <a:pt x="-10328" y="405800"/>
                          <a:pt x="-23525" y="2068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 rtl="1"/>
            <a:r>
              <a:rPr lang="ar-EG" sz="2800" b="1" dirty="0">
                <a:latin typeface="Arial" panose="020B0604020202020204" pitchFamily="34" charset="0"/>
                <a:cs typeface="Arial" panose="020B0604020202020204" pitchFamily="34" charset="0"/>
              </a:rPr>
              <a:t>(6) الماء:</a:t>
            </a:r>
            <a:endParaRPr lang="ar-OM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129A8343-D046-6B94-E564-50DD808ED7A9}"/>
              </a:ext>
            </a:extLst>
          </p:cNvPr>
          <p:cNvSpPr txBox="1"/>
          <p:nvPr/>
        </p:nvSpPr>
        <p:spPr>
          <a:xfrm>
            <a:off x="2214113" y="1620747"/>
            <a:ext cx="385233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 اعتبار الماء عنصر </a:t>
            </a:r>
            <a:r>
              <a:rPr lang="ar-EG" sz="28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غذائى</a:t>
            </a:r>
            <a:endParaRPr lang="ar-OM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C520CA90-92F4-7DC0-3C8A-7E4710C924DE}"/>
              </a:ext>
            </a:extLst>
          </p:cNvPr>
          <p:cNvSpPr/>
          <p:nvPr/>
        </p:nvSpPr>
        <p:spPr>
          <a:xfrm>
            <a:off x="6889479" y="2229680"/>
            <a:ext cx="2016528" cy="1069384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يوفر الطاقة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8AE5B59-3E7E-BD10-251F-F6CD3F84B75E}"/>
              </a:ext>
            </a:extLst>
          </p:cNvPr>
          <p:cNvSpPr/>
          <p:nvPr/>
        </p:nvSpPr>
        <p:spPr>
          <a:xfrm>
            <a:off x="4969015" y="3442224"/>
            <a:ext cx="2702646" cy="158032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يشكل 60% أو 70% من جسم الانسان.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انفجار: 14 نقطة 7">
            <a:extLst>
              <a:ext uri="{FF2B5EF4-FFF2-40B4-BE49-F238E27FC236}">
                <a16:creationId xmlns:a16="http://schemas.microsoft.com/office/drawing/2014/main" id="{30B87153-2409-9742-21A6-47B67F1C5E03}"/>
              </a:ext>
            </a:extLst>
          </p:cNvPr>
          <p:cNvSpPr/>
          <p:nvPr/>
        </p:nvSpPr>
        <p:spPr>
          <a:xfrm>
            <a:off x="236636" y="2298949"/>
            <a:ext cx="4330871" cy="283312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المياه المعدنية تعتبر مخلوط لاحتوائها على املاح معدنية.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624F9CCA-450A-D036-221A-CC735B7B79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37" t="16462" r="41112" b="28075"/>
          <a:stretch/>
        </p:blipFill>
        <p:spPr>
          <a:xfrm>
            <a:off x="296333" y="84668"/>
            <a:ext cx="8703734" cy="49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5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F62CA-26C0-33F9-8CFA-8D39E1572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40267C-2AE7-09C6-F217-29D5F364DE13}"/>
              </a:ext>
            </a:extLst>
          </p:cNvPr>
          <p:cNvSpPr txBox="1"/>
          <p:nvPr/>
        </p:nvSpPr>
        <p:spPr>
          <a:xfrm>
            <a:off x="1140243" y="356037"/>
            <a:ext cx="7084714" cy="523220"/>
          </a:xfrm>
          <a:prstGeom prst="rect">
            <a:avLst/>
          </a:prstGeom>
          <a:solidFill>
            <a:srgbClr val="60A5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نشاط 4 – 1 اختبار احتواء الغذاء على كربوهيدرات</a:t>
            </a:r>
            <a:endParaRPr lang="ar-OM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5FFA3F2-F7E9-3848-0ED0-FD478098A3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92" t="36104" r="67130" b="39015"/>
          <a:stretch/>
        </p:blipFill>
        <p:spPr>
          <a:xfrm>
            <a:off x="51445" y="1116137"/>
            <a:ext cx="1972734" cy="2347475"/>
          </a:xfrm>
          <a:prstGeom prst="rect">
            <a:avLst/>
          </a:prstGeom>
        </p:spPr>
      </p:pic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F0F613F9-B6C2-93C4-0842-2CD877158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233276"/>
              </p:ext>
            </p:extLst>
          </p:nvPr>
        </p:nvGraphicFramePr>
        <p:xfrm>
          <a:off x="2116667" y="2149073"/>
          <a:ext cx="6798734" cy="1737360"/>
        </p:xfrm>
        <a:graphic>
          <a:graphicData uri="http://schemas.openxmlformats.org/drawingml/2006/table">
            <a:tbl>
              <a:tblPr firstRow="1" bandRow="1">
                <a:tableStyleId>{57CE62DC-8483-4DFD-B2DC-388FC3A679E1}</a:tableStyleId>
              </a:tblPr>
              <a:tblGrid>
                <a:gridCol w="1359747">
                  <a:extLst>
                    <a:ext uri="{9D8B030D-6E8A-4147-A177-3AD203B41FA5}">
                      <a16:colId xmlns:a16="http://schemas.microsoft.com/office/drawing/2014/main" val="3537364775"/>
                    </a:ext>
                  </a:extLst>
                </a:gridCol>
                <a:gridCol w="1717303">
                  <a:extLst>
                    <a:ext uri="{9D8B030D-6E8A-4147-A177-3AD203B41FA5}">
                      <a16:colId xmlns:a16="http://schemas.microsoft.com/office/drawing/2014/main" val="2954634142"/>
                    </a:ext>
                  </a:extLst>
                </a:gridCol>
                <a:gridCol w="1014222">
                  <a:extLst>
                    <a:ext uri="{9D8B030D-6E8A-4147-A177-3AD203B41FA5}">
                      <a16:colId xmlns:a16="http://schemas.microsoft.com/office/drawing/2014/main" val="890460292"/>
                    </a:ext>
                  </a:extLst>
                </a:gridCol>
                <a:gridCol w="1572905">
                  <a:extLst>
                    <a:ext uri="{9D8B030D-6E8A-4147-A177-3AD203B41FA5}">
                      <a16:colId xmlns:a16="http://schemas.microsoft.com/office/drawing/2014/main" val="3167511904"/>
                    </a:ext>
                  </a:extLst>
                </a:gridCol>
                <a:gridCol w="1134557">
                  <a:extLst>
                    <a:ext uri="{9D8B030D-6E8A-4147-A177-3AD203B41FA5}">
                      <a16:colId xmlns:a16="http://schemas.microsoft.com/office/drawing/2014/main" val="318042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/>
                        <a:t>وجود سكر الجلوكوز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/>
                        <a:t>اللون بعد إضافة محلول </a:t>
                      </a:r>
                      <a:r>
                        <a:rPr lang="ar-EG" sz="2000" b="1" dirty="0" err="1"/>
                        <a:t>بندكت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/>
                        <a:t>وجود النشا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/>
                        <a:t>اللون بعد إضافة اليود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/>
                        <a:t>الغذاء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76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3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371968"/>
                  </a:ext>
                </a:extLst>
              </a:tr>
            </a:tbl>
          </a:graphicData>
        </a:graphic>
      </p:graphicFrame>
      <p:sp>
        <p:nvSpPr>
          <p:cNvPr id="8" name="TextBox 2">
            <a:extLst>
              <a:ext uri="{FF2B5EF4-FFF2-40B4-BE49-F238E27FC236}">
                <a16:creationId xmlns:a16="http://schemas.microsoft.com/office/drawing/2014/main" id="{7D4B24A3-A10D-6B2D-591F-424B03F15E82}"/>
              </a:ext>
            </a:extLst>
          </p:cNvPr>
          <p:cNvSpPr txBox="1"/>
          <p:nvPr/>
        </p:nvSpPr>
        <p:spPr>
          <a:xfrm>
            <a:off x="7808612" y="2894399"/>
            <a:ext cx="105833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الخبز</a:t>
            </a:r>
            <a:endParaRPr lang="ar-OM" sz="24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2AF0245A-3FDC-2767-73E2-D5B035B10436}"/>
              </a:ext>
            </a:extLst>
          </p:cNvPr>
          <p:cNvSpPr txBox="1"/>
          <p:nvPr/>
        </p:nvSpPr>
        <p:spPr>
          <a:xfrm>
            <a:off x="6345766" y="2879730"/>
            <a:ext cx="136313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أزرق</a:t>
            </a:r>
            <a:endParaRPr lang="ar-OM" sz="24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C8110AE-9C2C-7E07-0698-115184A86336}"/>
              </a:ext>
            </a:extLst>
          </p:cNvPr>
          <p:cNvSpPr txBox="1"/>
          <p:nvPr/>
        </p:nvSpPr>
        <p:spPr>
          <a:xfrm>
            <a:off x="5202258" y="2879770"/>
            <a:ext cx="99906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يوجد</a:t>
            </a:r>
            <a:endParaRPr lang="ar-OM" sz="24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5465BBE2-64CE-E31F-5093-1B8CC9C0177F}"/>
              </a:ext>
            </a:extLst>
          </p:cNvPr>
          <p:cNvSpPr txBox="1"/>
          <p:nvPr/>
        </p:nvSpPr>
        <p:spPr>
          <a:xfrm>
            <a:off x="7814730" y="3441582"/>
            <a:ext cx="105833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الجلوكوز</a:t>
            </a:r>
            <a:endParaRPr lang="ar-OM" sz="20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A8BB1C04-C4AF-25CD-B68A-BFA67F2DE6F9}"/>
              </a:ext>
            </a:extLst>
          </p:cNvPr>
          <p:cNvSpPr txBox="1"/>
          <p:nvPr/>
        </p:nvSpPr>
        <p:spPr>
          <a:xfrm>
            <a:off x="3586647" y="3396350"/>
            <a:ext cx="150706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برتقالى</a:t>
            </a:r>
            <a:endParaRPr lang="ar-OM" sz="24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A3CAACB6-1E53-FED9-80A2-50187781747D}"/>
              </a:ext>
            </a:extLst>
          </p:cNvPr>
          <p:cNvSpPr txBox="1"/>
          <p:nvPr/>
        </p:nvSpPr>
        <p:spPr>
          <a:xfrm>
            <a:off x="2201332" y="3405384"/>
            <a:ext cx="121072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يوجد</a:t>
            </a:r>
            <a:endParaRPr lang="ar-OM" sz="24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6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537BF-4E26-D0C0-C19E-7E041D7E7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B08E7F-6303-CF76-00F6-8A18A25F002D}"/>
              </a:ext>
            </a:extLst>
          </p:cNvPr>
          <p:cNvSpPr txBox="1"/>
          <p:nvPr/>
        </p:nvSpPr>
        <p:spPr>
          <a:xfrm>
            <a:off x="2700456" y="211328"/>
            <a:ext cx="3010670" cy="584775"/>
          </a:xfrm>
          <a:prstGeom prst="rect">
            <a:avLst/>
          </a:prstGeom>
          <a:solidFill>
            <a:srgbClr val="60A5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EG" sz="32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ملخص الدرس:</a:t>
            </a:r>
            <a:endParaRPr lang="ar-OM" sz="32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2281D4D-A5C4-7635-B456-68DA9432A237}"/>
              </a:ext>
            </a:extLst>
          </p:cNvPr>
          <p:cNvSpPr txBox="1"/>
          <p:nvPr/>
        </p:nvSpPr>
        <p:spPr>
          <a:xfrm>
            <a:off x="4818482" y="1243238"/>
            <a:ext cx="4074650" cy="370216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endParaRPr lang="ar-EG" sz="12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تحتاج لتناول أنواع مختلفة من المجموعات الغذائية مثل: الكربوهيدرات والدهون والبروتينات والفيتامينات والاملاح المعدنية والالياف والماء.</a:t>
            </a:r>
          </a:p>
          <a:p>
            <a:pPr algn="ctr" rtl="1">
              <a:lnSpc>
                <a:spcPct val="150000"/>
              </a:lnSpc>
            </a:pPr>
            <a:endParaRPr lang="ar-OM" sz="5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A821919-606D-89A4-10AB-8C176E2A5E6A}"/>
              </a:ext>
            </a:extLst>
          </p:cNvPr>
          <p:cNvSpPr txBox="1"/>
          <p:nvPr/>
        </p:nvSpPr>
        <p:spPr>
          <a:xfrm>
            <a:off x="681993" y="1833943"/>
            <a:ext cx="3502045" cy="25207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endParaRPr lang="ar-EG" sz="12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تحتوى الأنواع المختلفة من الغذاء على مجموعات غذائية مختلفة</a:t>
            </a:r>
          </a:p>
          <a:p>
            <a:pPr algn="ctr" rtl="1">
              <a:lnSpc>
                <a:spcPct val="150000"/>
              </a:lnSpc>
            </a:pPr>
            <a:endParaRPr lang="ar-OM" sz="105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2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076622" cy="51435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justLow" rtl="1"/>
            <a:r>
              <a:rPr lang="ar-QA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378" y="862649"/>
            <a:ext cx="8922618" cy="33016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>
                <a:latin typeface="Arial" panose="020B0604020202020204" pitchFamily="34" charset="0"/>
                <a:cs typeface="Arial" panose="020B0604020202020204" pitchFamily="34" charset="0"/>
              </a:rPr>
              <a:t>1) اشرح الفرق بين الغذاء والمجموعات الغذائية؟</a:t>
            </a:r>
            <a:endParaRPr lang="ar-Q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 algn="justLow" rtl="1">
              <a:buAutoNum type="arabicParenR" startAt="4"/>
            </a:pPr>
            <a:endParaRPr lang="ar-QA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Low" rtl="1">
              <a:lnSpc>
                <a:spcPct val="200000"/>
              </a:lnSpc>
            </a:pPr>
            <a:r>
              <a:rPr lang="ar-EG" sz="2400" b="1" dirty="0">
                <a:latin typeface="Arial" panose="020B0604020202020204" pitchFamily="34" charset="0"/>
                <a:cs typeface="Arial" panose="020B0604020202020204" pitchFamily="34" charset="0"/>
              </a:rPr>
              <a:t>2) تحتوى العناوين الواردة في الصفحة السابقة على أنواع مختلفة من المجموعات الغذائية. اذكرها كلها.</a:t>
            </a:r>
          </a:p>
          <a:p>
            <a:pPr algn="justLow" rtl="1">
              <a:lnSpc>
                <a:spcPct val="200000"/>
              </a:lnSpc>
            </a:pPr>
            <a:r>
              <a:rPr lang="ar-EG" sz="2400" b="1" dirty="0">
                <a:latin typeface="Arial" panose="020B0604020202020204" pitchFamily="34" charset="0"/>
                <a:cs typeface="Arial" panose="020B0604020202020204" pitchFamily="34" charset="0"/>
              </a:rPr>
              <a:t>3) ما المجموعات الغذائية الثلاث التي تمد الجسم بالطاقة؟</a:t>
            </a:r>
            <a:r>
              <a:rPr lang="ar-DZ" sz="2400" b="1" dirty="0">
                <a:latin typeface="Arial" panose="020B0604020202020204" pitchFamily="34" charset="0"/>
                <a:cs typeface="Arial" panose="020B0604020202020204" pitchFamily="34" charset="0"/>
              </a:rPr>
              <a:t> في شرحك.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FDDFD3F4-D3D6-9175-64ED-2DB0F9883B45}"/>
              </a:ext>
            </a:extLst>
          </p:cNvPr>
          <p:cNvSpPr/>
          <p:nvPr/>
        </p:nvSpPr>
        <p:spPr>
          <a:xfrm>
            <a:off x="5659654" y="104977"/>
            <a:ext cx="3397718" cy="6160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أسئلة كتاب الطالب ص 69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E518280-73DA-C0FD-6131-3A85C8817CB3}"/>
              </a:ext>
            </a:extLst>
          </p:cNvPr>
          <p:cNvSpPr/>
          <p:nvPr/>
        </p:nvSpPr>
        <p:spPr>
          <a:xfrm>
            <a:off x="154005" y="1307806"/>
            <a:ext cx="8681652" cy="9462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>
                <a:srgbClr val="FF0000"/>
              </a:buClr>
            </a:pPr>
            <a:r>
              <a:rPr lang="ar-D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الغذاء هو </a:t>
            </a:r>
            <a:r>
              <a:rPr lang="ar-D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شيء تأكله</a:t>
            </a:r>
            <a:r>
              <a:rPr lang="ar-D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أمّا المجموعة الغذائية </a:t>
            </a:r>
            <a:r>
              <a:rPr lang="ar-D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هي المواد الموجودة في الغذاء</a:t>
            </a:r>
            <a:r>
              <a:rPr lang="ar-D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D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يحتاج</a:t>
            </a:r>
            <a:r>
              <a:rPr lang="ar-EG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إليها الجسم.</a:t>
            </a:r>
            <a:endParaRPr lang="ar-QA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209A387-A5F1-F103-00C2-E508FAE7E686}"/>
              </a:ext>
            </a:extLst>
          </p:cNvPr>
          <p:cNvSpPr/>
          <p:nvPr/>
        </p:nvSpPr>
        <p:spPr>
          <a:xfrm>
            <a:off x="212647" y="2718368"/>
            <a:ext cx="6332410" cy="8393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>
                <a:srgbClr val="FF0000"/>
              </a:buClr>
            </a:pPr>
            <a:r>
              <a:rPr lang="ar-E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البروتينات والكربوهيدرات والدهون والفيتامينات والأملاح المعدنية والألياف والماء</a:t>
            </a:r>
            <a:endParaRPr lang="ar-DZ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346EA2B-F1AA-1A89-464B-2D4286458168}"/>
              </a:ext>
            </a:extLst>
          </p:cNvPr>
          <p:cNvSpPr/>
          <p:nvPr/>
        </p:nvSpPr>
        <p:spPr>
          <a:xfrm>
            <a:off x="754910" y="4199653"/>
            <a:ext cx="5613991" cy="6593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>
                <a:srgbClr val="FF0000"/>
              </a:buClr>
            </a:pPr>
            <a:r>
              <a:rPr lang="ar-E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البروتينات والكربوهيدرات والدهون</a:t>
            </a:r>
            <a:endParaRPr lang="ar-DZ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ar-Q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تمرين </a:t>
            </a:r>
            <a:r>
              <a:rPr lang="ar-E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4 - 1</a:t>
            </a:r>
            <a:r>
              <a:rPr lang="ar-Q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الالياف في الغذاء      كتاب النشاط ص 49</a:t>
            </a:r>
            <a:endParaRPr lang="ar-D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8B16297-DEDB-B0FD-2E9E-EEF7D01C59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512" t="16345" r="27907" b="13891"/>
          <a:stretch/>
        </p:blipFill>
        <p:spPr>
          <a:xfrm>
            <a:off x="0" y="420987"/>
            <a:ext cx="9058940" cy="4722513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3D72C3C-28D1-B1FC-92EC-2028455A3614}"/>
              </a:ext>
            </a:extLst>
          </p:cNvPr>
          <p:cNvSpPr/>
          <p:nvPr/>
        </p:nvSpPr>
        <p:spPr>
          <a:xfrm>
            <a:off x="106325" y="2041450"/>
            <a:ext cx="8718698" cy="2020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849445D-A13D-7FD2-EB6B-825E6FE467E8}"/>
              </a:ext>
            </a:extLst>
          </p:cNvPr>
          <p:cNvSpPr/>
          <p:nvPr/>
        </p:nvSpPr>
        <p:spPr>
          <a:xfrm>
            <a:off x="109863" y="2682950"/>
            <a:ext cx="8718698" cy="2020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7080D49-8C31-3F86-BEA7-8CA706D63ABC}"/>
              </a:ext>
            </a:extLst>
          </p:cNvPr>
          <p:cNvSpPr/>
          <p:nvPr/>
        </p:nvSpPr>
        <p:spPr>
          <a:xfrm>
            <a:off x="120496" y="2884973"/>
            <a:ext cx="8718698" cy="2020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440E41A-6E25-21F2-7AA8-DE574418BB17}"/>
              </a:ext>
            </a:extLst>
          </p:cNvPr>
          <p:cNvSpPr/>
          <p:nvPr/>
        </p:nvSpPr>
        <p:spPr>
          <a:xfrm>
            <a:off x="131131" y="3320893"/>
            <a:ext cx="8718698" cy="2020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noFill/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ar-QA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6292" y="855433"/>
            <a:ext cx="56829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justLow" rtl="1"/>
            <a:r>
              <a:rPr lang="ar-EG" sz="28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ar-DZ" sz="2800" b="1" dirty="0">
                <a:latin typeface="Arial" panose="020B0604020202020204" pitchFamily="34" charset="0"/>
                <a:cs typeface="Arial" panose="020B0604020202020204" pitchFamily="34" charset="0"/>
              </a:rPr>
              <a:t>اشرح لماذا نحتاج إلى الألياف في غذائنا.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4318" y="1962876"/>
            <a:ext cx="6174606" cy="820417"/>
          </a:xfrm>
          <a:prstGeom prst="rect">
            <a:avLst/>
          </a:prstGeom>
          <a:solidFill>
            <a:schemeClr val="bg1"/>
          </a:solidFill>
        </p:spPr>
        <p:txBody>
          <a:bodyPr wrap="square" rtlCol="1" anchor="t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ar-EG" sz="2800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ar-DZ" sz="2800" b="1" dirty="0">
                <a:latin typeface="Arial" panose="020B0604020202020204" pitchFamily="34" charset="0"/>
                <a:cs typeface="Arial" panose="020B0604020202020204" pitchFamily="34" charset="0"/>
              </a:rPr>
              <a:t>ما أنواع الغذاء التي لا تحتوي على أيّ ألياف؟</a:t>
            </a:r>
            <a:endParaRPr lang="ar-D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65B87C6-7F27-207B-8221-61F09922678D}"/>
              </a:ext>
            </a:extLst>
          </p:cNvPr>
          <p:cNvSpPr txBox="1"/>
          <p:nvPr/>
        </p:nvSpPr>
        <p:spPr>
          <a:xfrm>
            <a:off x="1935126" y="171984"/>
            <a:ext cx="6930867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2400" b="1" dirty="0">
                <a:latin typeface="Arial" panose="020B0604020202020204" pitchFamily="34" charset="0"/>
                <a:cs typeface="Arial" panose="020B0604020202020204" pitchFamily="34" charset="0"/>
              </a:rPr>
              <a:t>تمرين </a:t>
            </a:r>
            <a:r>
              <a:rPr lang="ar-EG" sz="2400" b="1" dirty="0">
                <a:latin typeface="Arial" panose="020B0604020202020204" pitchFamily="34" charset="0"/>
                <a:cs typeface="Arial" panose="020B0604020202020204" pitchFamily="34" charset="0"/>
              </a:rPr>
              <a:t>4 - 1</a:t>
            </a:r>
            <a:r>
              <a:rPr lang="ar-Q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2400" b="1" dirty="0">
                <a:latin typeface="Arial" panose="020B0604020202020204" pitchFamily="34" charset="0"/>
                <a:cs typeface="Arial" panose="020B0604020202020204" pitchFamily="34" charset="0"/>
              </a:rPr>
              <a:t>الالياف في الغذاء      كتاب النشاط ص 49</a:t>
            </a:r>
            <a:endParaRPr lang="ar-D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id="{6C2B8889-8015-444B-9468-688BFB3EA398}"/>
              </a:ext>
            </a:extLst>
          </p:cNvPr>
          <p:cNvSpPr txBox="1"/>
          <p:nvPr/>
        </p:nvSpPr>
        <p:spPr>
          <a:xfrm>
            <a:off x="206342" y="1469331"/>
            <a:ext cx="729483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D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تساعد الألياف على تسهيل حركة الغذاء عبر القناة الهضمية.</a:t>
            </a:r>
            <a:endParaRPr lang="ar-OM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40">
            <a:extLst>
              <a:ext uri="{FF2B5EF4-FFF2-40B4-BE49-F238E27FC236}">
                <a16:creationId xmlns:a16="http://schemas.microsoft.com/office/drawing/2014/main" id="{B600BBFC-B833-A8E3-37EC-DE353DC3EE68}"/>
              </a:ext>
            </a:extLst>
          </p:cNvPr>
          <p:cNvSpPr txBox="1"/>
          <p:nvPr/>
        </p:nvSpPr>
        <p:spPr>
          <a:xfrm>
            <a:off x="243198" y="2887150"/>
            <a:ext cx="690927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D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اللحوم والبيض والسمك، أنواع لأغذية من مصادر حيوانيّة.</a:t>
            </a:r>
            <a:endParaRPr lang="ar-OM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8F07A53-C55B-DA10-5BB5-3ACB2CA4F388}"/>
              </a:ext>
            </a:extLst>
          </p:cNvPr>
          <p:cNvSpPr txBox="1"/>
          <p:nvPr/>
        </p:nvSpPr>
        <p:spPr>
          <a:xfrm>
            <a:off x="63794" y="3469347"/>
            <a:ext cx="897387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EG" sz="2400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احسب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إجمالي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كميّة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الألياف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وجبة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تحتوي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lang="ar-EG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 200 </a:t>
            </a:r>
            <a:r>
              <a:rPr lang="ar-EG" sz="2400" b="1" dirty="0">
                <a:latin typeface="Arial" panose="020B0604020202020204" pitchFamily="34" charset="0"/>
                <a:cs typeface="Arial" panose="020B0604020202020204" pitchFamily="34" charset="0"/>
              </a:rPr>
              <a:t> من الأرز و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 200 </a:t>
            </a:r>
            <a:r>
              <a:rPr lang="ar-EG" sz="2400" b="1" dirty="0">
                <a:latin typeface="Arial" panose="020B0604020202020204" pitchFamily="34" charset="0"/>
                <a:cs typeface="Arial" panose="020B0604020202020204" pitchFamily="34" charset="0"/>
              </a:rPr>
              <a:t> من الدجاج و100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ar-EG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السبانخ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40">
            <a:extLst>
              <a:ext uri="{FF2B5EF4-FFF2-40B4-BE49-F238E27FC236}">
                <a16:creationId xmlns:a16="http://schemas.microsoft.com/office/drawing/2014/main" id="{022342D7-3796-F203-B678-D95363074D6F}"/>
              </a:ext>
            </a:extLst>
          </p:cNvPr>
          <p:cNvSpPr txBox="1"/>
          <p:nvPr/>
        </p:nvSpPr>
        <p:spPr>
          <a:xfrm>
            <a:off x="1132819" y="4386335"/>
            <a:ext cx="22398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D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ar-OM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2DEA4-8277-9B99-87E3-1D265A255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1D5842-40FB-B288-6160-65D9DF106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noFill/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ar-QA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A1ED0-74EE-2664-25EB-CF55E525A7FC}"/>
              </a:ext>
            </a:extLst>
          </p:cNvPr>
          <p:cNvSpPr txBox="1"/>
          <p:nvPr/>
        </p:nvSpPr>
        <p:spPr>
          <a:xfrm>
            <a:off x="138347" y="640973"/>
            <a:ext cx="8899325" cy="113184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EG" sz="2400" b="1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ar-DZ" sz="2400" b="1" dirty="0">
                <a:latin typeface="Arial" panose="020B0604020202020204" pitchFamily="34" charset="0"/>
                <a:cs typeface="Arial" panose="020B0604020202020204" pitchFamily="34" charset="0"/>
              </a:rPr>
              <a:t>اختر أيّ عشرة أغذية من الجدول وارسم تمثيلً بيانيًّا بالأعمدة لتوضيح كميّة الألياف في كلّ منها.</a:t>
            </a:r>
            <a:r>
              <a:rPr lang="ar-EG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DZ" sz="2400" b="1" dirty="0">
                <a:latin typeface="Arial" panose="020B0604020202020204" pitchFamily="34" charset="0"/>
                <a:cs typeface="Arial" panose="020B0604020202020204" pitchFamily="34" charset="0"/>
              </a:rPr>
              <a:t>فكّر في ترتيب مناسب للأغذية المختلفة. تذكّر أن تسمّي كلّ محور.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303C2FF-A8FF-5115-A5D3-BEA6E36C1815}"/>
              </a:ext>
            </a:extLst>
          </p:cNvPr>
          <p:cNvSpPr txBox="1"/>
          <p:nvPr/>
        </p:nvSpPr>
        <p:spPr>
          <a:xfrm>
            <a:off x="1558089" y="158767"/>
            <a:ext cx="6714041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2400" b="1" dirty="0">
                <a:latin typeface="Arial" panose="020B0604020202020204" pitchFamily="34" charset="0"/>
                <a:cs typeface="Arial" panose="020B0604020202020204" pitchFamily="34" charset="0"/>
              </a:rPr>
              <a:t>تمرين </a:t>
            </a:r>
            <a:r>
              <a:rPr lang="ar-EG" sz="2400" b="1" dirty="0">
                <a:latin typeface="Arial" panose="020B0604020202020204" pitchFamily="34" charset="0"/>
                <a:cs typeface="Arial" panose="020B0604020202020204" pitchFamily="34" charset="0"/>
              </a:rPr>
              <a:t>4 - 1</a:t>
            </a:r>
            <a:r>
              <a:rPr lang="ar-Q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2400" b="1" dirty="0">
                <a:latin typeface="Arial" panose="020B0604020202020204" pitchFamily="34" charset="0"/>
                <a:cs typeface="Arial" panose="020B0604020202020204" pitchFamily="34" charset="0"/>
              </a:rPr>
              <a:t>الالياف في الغذاء      كتاب النشاط ص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ar-D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A63481B-B55A-DFFB-F509-5C40F87A35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89" t="26915" r="25349" b="7272"/>
          <a:stretch/>
        </p:blipFill>
        <p:spPr>
          <a:xfrm>
            <a:off x="648586" y="1783454"/>
            <a:ext cx="7910623" cy="336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4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A1C45B-573B-4D74-BCF5-BBC16673E504}"/>
              </a:ext>
            </a:extLst>
          </p:cNvPr>
          <p:cNvSpPr txBox="1"/>
          <p:nvPr/>
        </p:nvSpPr>
        <p:spPr>
          <a:xfrm>
            <a:off x="2379175" y="2214062"/>
            <a:ext cx="45560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انتهى الدرس تمنياتي لكم بالتوفيق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>
            <a:off x="8048393" y="1543989"/>
            <a:ext cx="543611" cy="459641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68" name="Google Shape;268;p44"/>
          <p:cNvSpPr/>
          <p:nvPr/>
        </p:nvSpPr>
        <p:spPr>
          <a:xfrm>
            <a:off x="7056990" y="2608474"/>
            <a:ext cx="543611" cy="459641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69" name="Google Shape;269;p44"/>
          <p:cNvSpPr/>
          <p:nvPr/>
        </p:nvSpPr>
        <p:spPr>
          <a:xfrm>
            <a:off x="8001799" y="3384123"/>
            <a:ext cx="543611" cy="459641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272" name="Google Shape;272;p44"/>
          <p:cNvSpPr txBox="1">
            <a:spLocks noGrp="1"/>
          </p:cNvSpPr>
          <p:nvPr>
            <p:ph type="title"/>
          </p:nvPr>
        </p:nvSpPr>
        <p:spPr>
          <a:xfrm>
            <a:off x="7851908" y="1548045"/>
            <a:ext cx="919538" cy="4957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</a:rPr>
              <a:t>01</a:t>
            </a: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275" name="Google Shape;275;p44"/>
          <p:cNvSpPr txBox="1">
            <a:spLocks noGrp="1"/>
          </p:cNvSpPr>
          <p:nvPr>
            <p:ph type="title" idx="2"/>
          </p:nvPr>
        </p:nvSpPr>
        <p:spPr>
          <a:xfrm>
            <a:off x="6881103" y="2637572"/>
            <a:ext cx="914726" cy="4014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</a:rPr>
              <a:t>02</a:t>
            </a: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278" name="Google Shape;278;p44"/>
          <p:cNvSpPr txBox="1">
            <a:spLocks noGrp="1"/>
          </p:cNvSpPr>
          <p:nvPr>
            <p:ph type="title" idx="3"/>
          </p:nvPr>
        </p:nvSpPr>
        <p:spPr>
          <a:xfrm>
            <a:off x="7838252" y="3433705"/>
            <a:ext cx="914726" cy="4014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03</a:t>
            </a:r>
            <a:endParaRPr sz="1600" b="1" dirty="0"/>
          </a:p>
        </p:txBody>
      </p:sp>
      <p:sp>
        <p:nvSpPr>
          <p:cNvPr id="284" name="Google Shape;284;p44"/>
          <p:cNvSpPr/>
          <p:nvPr/>
        </p:nvSpPr>
        <p:spPr>
          <a:xfrm>
            <a:off x="8181663" y="297604"/>
            <a:ext cx="494472" cy="474780"/>
          </a:xfrm>
          <a:custGeom>
            <a:avLst/>
            <a:gdLst/>
            <a:ahLst/>
            <a:cxnLst/>
            <a:rect l="l" t="t" r="r" b="b"/>
            <a:pathLst>
              <a:path w="17766" h="17060" extrusionOk="0">
                <a:moveTo>
                  <a:pt x="9052" y="0"/>
                </a:moveTo>
                <a:cubicBezTo>
                  <a:pt x="9020" y="0"/>
                  <a:pt x="8987" y="1"/>
                  <a:pt x="8955" y="3"/>
                </a:cubicBezTo>
                <a:cubicBezTo>
                  <a:pt x="8026" y="50"/>
                  <a:pt x="7288" y="788"/>
                  <a:pt x="7216" y="1705"/>
                </a:cubicBezTo>
                <a:cubicBezTo>
                  <a:pt x="7169" y="2301"/>
                  <a:pt x="7431" y="2884"/>
                  <a:pt x="7895" y="3265"/>
                </a:cubicBezTo>
                <a:cubicBezTo>
                  <a:pt x="8252" y="3563"/>
                  <a:pt x="8467" y="4015"/>
                  <a:pt x="8455" y="4491"/>
                </a:cubicBezTo>
                <a:lnTo>
                  <a:pt x="8455" y="7623"/>
                </a:lnTo>
                <a:lnTo>
                  <a:pt x="5942" y="5611"/>
                </a:lnTo>
                <a:cubicBezTo>
                  <a:pt x="5573" y="5313"/>
                  <a:pt x="5359" y="4860"/>
                  <a:pt x="5359" y="4396"/>
                </a:cubicBezTo>
                <a:cubicBezTo>
                  <a:pt x="5337" y="3288"/>
                  <a:pt x="4434" y="2604"/>
                  <a:pt x="3512" y="2604"/>
                </a:cubicBezTo>
                <a:cubicBezTo>
                  <a:pt x="2968" y="2604"/>
                  <a:pt x="2417" y="2842"/>
                  <a:pt x="2037" y="3372"/>
                </a:cubicBezTo>
                <a:cubicBezTo>
                  <a:pt x="1144" y="4614"/>
                  <a:pt x="2085" y="6274"/>
                  <a:pt x="3509" y="6274"/>
                </a:cubicBezTo>
                <a:cubicBezTo>
                  <a:pt x="3642" y="6274"/>
                  <a:pt x="3779" y="6260"/>
                  <a:pt x="3918" y="6230"/>
                </a:cubicBezTo>
                <a:cubicBezTo>
                  <a:pt x="4024" y="6208"/>
                  <a:pt x="4130" y="6197"/>
                  <a:pt x="4236" y="6197"/>
                </a:cubicBezTo>
                <a:cubicBezTo>
                  <a:pt x="4598" y="6197"/>
                  <a:pt x="4955" y="6321"/>
                  <a:pt x="5240" y="6551"/>
                </a:cubicBezTo>
                <a:lnTo>
                  <a:pt x="7681" y="8504"/>
                </a:lnTo>
                <a:lnTo>
                  <a:pt x="4538" y="9218"/>
                </a:lnTo>
                <a:cubicBezTo>
                  <a:pt x="4427" y="9241"/>
                  <a:pt x="4315" y="9252"/>
                  <a:pt x="4205" y="9252"/>
                </a:cubicBezTo>
                <a:cubicBezTo>
                  <a:pt x="3852" y="9252"/>
                  <a:pt x="3509" y="9138"/>
                  <a:pt x="3228" y="8920"/>
                </a:cubicBezTo>
                <a:cubicBezTo>
                  <a:pt x="2878" y="8653"/>
                  <a:pt x="2494" y="8536"/>
                  <a:pt x="2123" y="8536"/>
                </a:cubicBezTo>
                <a:cubicBezTo>
                  <a:pt x="1006" y="8536"/>
                  <a:pt x="1" y="9604"/>
                  <a:pt x="358" y="10873"/>
                </a:cubicBezTo>
                <a:cubicBezTo>
                  <a:pt x="603" y="11749"/>
                  <a:pt x="1363" y="12210"/>
                  <a:pt x="2126" y="12210"/>
                </a:cubicBezTo>
                <a:cubicBezTo>
                  <a:pt x="2774" y="12210"/>
                  <a:pt x="3425" y="11877"/>
                  <a:pt x="3764" y="11183"/>
                </a:cubicBezTo>
                <a:cubicBezTo>
                  <a:pt x="3978" y="10754"/>
                  <a:pt x="4371" y="10456"/>
                  <a:pt x="4835" y="10361"/>
                </a:cubicBezTo>
                <a:lnTo>
                  <a:pt x="7883" y="9659"/>
                </a:lnTo>
                <a:lnTo>
                  <a:pt x="6478" y="12564"/>
                </a:lnTo>
                <a:cubicBezTo>
                  <a:pt x="6264" y="12980"/>
                  <a:pt x="5871" y="13290"/>
                  <a:pt x="5419" y="13397"/>
                </a:cubicBezTo>
                <a:cubicBezTo>
                  <a:pt x="3752" y="13814"/>
                  <a:pt x="3526" y="16100"/>
                  <a:pt x="5085" y="16826"/>
                </a:cubicBezTo>
                <a:cubicBezTo>
                  <a:pt x="5353" y="16953"/>
                  <a:pt x="5623" y="17010"/>
                  <a:pt x="5882" y="17010"/>
                </a:cubicBezTo>
                <a:cubicBezTo>
                  <a:pt x="7131" y="17010"/>
                  <a:pt x="8137" y="15677"/>
                  <a:pt x="7526" y="14385"/>
                </a:cubicBezTo>
                <a:cubicBezTo>
                  <a:pt x="7336" y="13957"/>
                  <a:pt x="7336" y="13457"/>
                  <a:pt x="7550" y="13040"/>
                </a:cubicBezTo>
                <a:lnTo>
                  <a:pt x="8907" y="10218"/>
                </a:lnTo>
                <a:lnTo>
                  <a:pt x="10300" y="13123"/>
                </a:lnTo>
                <a:cubicBezTo>
                  <a:pt x="10503" y="13552"/>
                  <a:pt x="10503" y="14040"/>
                  <a:pt x="10300" y="14469"/>
                </a:cubicBezTo>
                <a:cubicBezTo>
                  <a:pt x="9712" y="15760"/>
                  <a:pt x="10731" y="17059"/>
                  <a:pt x="11962" y="17059"/>
                </a:cubicBezTo>
                <a:cubicBezTo>
                  <a:pt x="12252" y="17059"/>
                  <a:pt x="12553" y="16987"/>
                  <a:pt x="12848" y="16826"/>
                </a:cubicBezTo>
                <a:cubicBezTo>
                  <a:pt x="13658" y="16386"/>
                  <a:pt x="14015" y="15397"/>
                  <a:pt x="13682" y="14540"/>
                </a:cubicBezTo>
                <a:cubicBezTo>
                  <a:pt x="13455" y="13981"/>
                  <a:pt x="12979" y="13576"/>
                  <a:pt x="12396" y="13433"/>
                </a:cubicBezTo>
                <a:cubicBezTo>
                  <a:pt x="11931" y="13314"/>
                  <a:pt x="11550" y="13004"/>
                  <a:pt x="11348" y="12576"/>
                </a:cubicBezTo>
                <a:lnTo>
                  <a:pt x="10003" y="9754"/>
                </a:lnTo>
                <a:lnTo>
                  <a:pt x="13134" y="10480"/>
                </a:lnTo>
                <a:cubicBezTo>
                  <a:pt x="13598" y="10587"/>
                  <a:pt x="13979" y="10897"/>
                  <a:pt x="14182" y="11314"/>
                </a:cubicBezTo>
                <a:cubicBezTo>
                  <a:pt x="14528" y="11997"/>
                  <a:pt x="15166" y="12316"/>
                  <a:pt x="15801" y="12316"/>
                </a:cubicBezTo>
                <a:cubicBezTo>
                  <a:pt x="16626" y="12316"/>
                  <a:pt x="17448" y="11777"/>
                  <a:pt x="17623" y="10802"/>
                </a:cubicBezTo>
                <a:cubicBezTo>
                  <a:pt x="17765" y="9897"/>
                  <a:pt x="17230" y="9004"/>
                  <a:pt x="16349" y="8730"/>
                </a:cubicBezTo>
                <a:cubicBezTo>
                  <a:pt x="16175" y="8679"/>
                  <a:pt x="15996" y="8654"/>
                  <a:pt x="15819" y="8654"/>
                </a:cubicBezTo>
                <a:cubicBezTo>
                  <a:pt x="15413" y="8654"/>
                  <a:pt x="15013" y="8786"/>
                  <a:pt x="14682" y="9051"/>
                </a:cubicBezTo>
                <a:cubicBezTo>
                  <a:pt x="14411" y="9261"/>
                  <a:pt x="14076" y="9368"/>
                  <a:pt x="13734" y="9368"/>
                </a:cubicBezTo>
                <a:cubicBezTo>
                  <a:pt x="13610" y="9368"/>
                  <a:pt x="13484" y="9354"/>
                  <a:pt x="13360" y="9325"/>
                </a:cubicBezTo>
                <a:lnTo>
                  <a:pt x="10312" y="8623"/>
                </a:lnTo>
                <a:lnTo>
                  <a:pt x="12836" y="6623"/>
                </a:lnTo>
                <a:cubicBezTo>
                  <a:pt x="13115" y="6407"/>
                  <a:pt x="13455" y="6286"/>
                  <a:pt x="13805" y="6286"/>
                </a:cubicBezTo>
                <a:cubicBezTo>
                  <a:pt x="13918" y="6286"/>
                  <a:pt x="14032" y="6299"/>
                  <a:pt x="14146" y="6325"/>
                </a:cubicBezTo>
                <a:cubicBezTo>
                  <a:pt x="14275" y="6350"/>
                  <a:pt x="14400" y="6363"/>
                  <a:pt x="14523" y="6363"/>
                </a:cubicBezTo>
                <a:cubicBezTo>
                  <a:pt x="15994" y="6363"/>
                  <a:pt x="16932" y="4603"/>
                  <a:pt x="15932" y="3372"/>
                </a:cubicBezTo>
                <a:cubicBezTo>
                  <a:pt x="15549" y="2901"/>
                  <a:pt x="15033" y="2690"/>
                  <a:pt x="14525" y="2690"/>
                </a:cubicBezTo>
                <a:cubicBezTo>
                  <a:pt x="13594" y="2690"/>
                  <a:pt x="12689" y="3398"/>
                  <a:pt x="12681" y="4515"/>
                </a:cubicBezTo>
                <a:cubicBezTo>
                  <a:pt x="12670" y="4991"/>
                  <a:pt x="12443" y="5432"/>
                  <a:pt x="12074" y="5718"/>
                </a:cubicBezTo>
                <a:lnTo>
                  <a:pt x="9622" y="7670"/>
                </a:lnTo>
                <a:lnTo>
                  <a:pt x="9622" y="4456"/>
                </a:lnTo>
                <a:cubicBezTo>
                  <a:pt x="9633" y="3979"/>
                  <a:pt x="9860" y="3539"/>
                  <a:pt x="10217" y="3241"/>
                </a:cubicBezTo>
                <a:cubicBezTo>
                  <a:pt x="11549" y="2131"/>
                  <a:pt x="10748" y="0"/>
                  <a:pt x="90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4"/>
          <p:cNvSpPr/>
          <p:nvPr/>
        </p:nvSpPr>
        <p:spPr>
          <a:xfrm>
            <a:off x="8676125" y="772372"/>
            <a:ext cx="354654" cy="340560"/>
          </a:xfrm>
          <a:custGeom>
            <a:avLst/>
            <a:gdLst/>
            <a:ahLst/>
            <a:cxnLst/>
            <a:rect l="l" t="t" r="r" b="b"/>
            <a:pathLst>
              <a:path w="17766" h="17060" extrusionOk="0">
                <a:moveTo>
                  <a:pt x="9052" y="0"/>
                </a:moveTo>
                <a:cubicBezTo>
                  <a:pt x="9020" y="0"/>
                  <a:pt x="8987" y="1"/>
                  <a:pt x="8955" y="3"/>
                </a:cubicBezTo>
                <a:cubicBezTo>
                  <a:pt x="8026" y="50"/>
                  <a:pt x="7288" y="788"/>
                  <a:pt x="7216" y="1705"/>
                </a:cubicBezTo>
                <a:cubicBezTo>
                  <a:pt x="7169" y="2301"/>
                  <a:pt x="7431" y="2884"/>
                  <a:pt x="7895" y="3265"/>
                </a:cubicBezTo>
                <a:cubicBezTo>
                  <a:pt x="8252" y="3563"/>
                  <a:pt x="8467" y="4015"/>
                  <a:pt x="8455" y="4491"/>
                </a:cubicBezTo>
                <a:lnTo>
                  <a:pt x="8455" y="7623"/>
                </a:lnTo>
                <a:lnTo>
                  <a:pt x="5942" y="5611"/>
                </a:lnTo>
                <a:cubicBezTo>
                  <a:pt x="5573" y="5313"/>
                  <a:pt x="5359" y="4860"/>
                  <a:pt x="5359" y="4396"/>
                </a:cubicBezTo>
                <a:cubicBezTo>
                  <a:pt x="5337" y="3288"/>
                  <a:pt x="4434" y="2604"/>
                  <a:pt x="3512" y="2604"/>
                </a:cubicBezTo>
                <a:cubicBezTo>
                  <a:pt x="2968" y="2604"/>
                  <a:pt x="2417" y="2842"/>
                  <a:pt x="2037" y="3372"/>
                </a:cubicBezTo>
                <a:cubicBezTo>
                  <a:pt x="1144" y="4614"/>
                  <a:pt x="2085" y="6274"/>
                  <a:pt x="3509" y="6274"/>
                </a:cubicBezTo>
                <a:cubicBezTo>
                  <a:pt x="3642" y="6274"/>
                  <a:pt x="3779" y="6260"/>
                  <a:pt x="3918" y="6230"/>
                </a:cubicBezTo>
                <a:cubicBezTo>
                  <a:pt x="4024" y="6208"/>
                  <a:pt x="4130" y="6197"/>
                  <a:pt x="4236" y="6197"/>
                </a:cubicBezTo>
                <a:cubicBezTo>
                  <a:pt x="4598" y="6197"/>
                  <a:pt x="4955" y="6321"/>
                  <a:pt x="5240" y="6551"/>
                </a:cubicBezTo>
                <a:lnTo>
                  <a:pt x="7681" y="8504"/>
                </a:lnTo>
                <a:lnTo>
                  <a:pt x="4538" y="9218"/>
                </a:lnTo>
                <a:cubicBezTo>
                  <a:pt x="4427" y="9241"/>
                  <a:pt x="4315" y="9252"/>
                  <a:pt x="4205" y="9252"/>
                </a:cubicBezTo>
                <a:cubicBezTo>
                  <a:pt x="3852" y="9252"/>
                  <a:pt x="3509" y="9138"/>
                  <a:pt x="3228" y="8920"/>
                </a:cubicBezTo>
                <a:cubicBezTo>
                  <a:pt x="2878" y="8653"/>
                  <a:pt x="2494" y="8536"/>
                  <a:pt x="2123" y="8536"/>
                </a:cubicBezTo>
                <a:cubicBezTo>
                  <a:pt x="1006" y="8536"/>
                  <a:pt x="1" y="9604"/>
                  <a:pt x="358" y="10873"/>
                </a:cubicBezTo>
                <a:cubicBezTo>
                  <a:pt x="603" y="11749"/>
                  <a:pt x="1363" y="12210"/>
                  <a:pt x="2126" y="12210"/>
                </a:cubicBezTo>
                <a:cubicBezTo>
                  <a:pt x="2774" y="12210"/>
                  <a:pt x="3425" y="11877"/>
                  <a:pt x="3764" y="11183"/>
                </a:cubicBezTo>
                <a:cubicBezTo>
                  <a:pt x="3978" y="10754"/>
                  <a:pt x="4371" y="10456"/>
                  <a:pt x="4835" y="10361"/>
                </a:cubicBezTo>
                <a:lnTo>
                  <a:pt x="7883" y="9659"/>
                </a:lnTo>
                <a:lnTo>
                  <a:pt x="6478" y="12564"/>
                </a:lnTo>
                <a:cubicBezTo>
                  <a:pt x="6264" y="12980"/>
                  <a:pt x="5871" y="13290"/>
                  <a:pt x="5419" y="13397"/>
                </a:cubicBezTo>
                <a:cubicBezTo>
                  <a:pt x="3752" y="13814"/>
                  <a:pt x="3526" y="16100"/>
                  <a:pt x="5085" y="16826"/>
                </a:cubicBezTo>
                <a:cubicBezTo>
                  <a:pt x="5353" y="16953"/>
                  <a:pt x="5623" y="17010"/>
                  <a:pt x="5882" y="17010"/>
                </a:cubicBezTo>
                <a:cubicBezTo>
                  <a:pt x="7131" y="17010"/>
                  <a:pt x="8137" y="15677"/>
                  <a:pt x="7526" y="14385"/>
                </a:cubicBezTo>
                <a:cubicBezTo>
                  <a:pt x="7336" y="13957"/>
                  <a:pt x="7336" y="13457"/>
                  <a:pt x="7550" y="13040"/>
                </a:cubicBezTo>
                <a:lnTo>
                  <a:pt x="8907" y="10218"/>
                </a:lnTo>
                <a:lnTo>
                  <a:pt x="10300" y="13123"/>
                </a:lnTo>
                <a:cubicBezTo>
                  <a:pt x="10503" y="13552"/>
                  <a:pt x="10503" y="14040"/>
                  <a:pt x="10300" y="14469"/>
                </a:cubicBezTo>
                <a:cubicBezTo>
                  <a:pt x="9712" y="15760"/>
                  <a:pt x="10731" y="17059"/>
                  <a:pt x="11962" y="17059"/>
                </a:cubicBezTo>
                <a:cubicBezTo>
                  <a:pt x="12252" y="17059"/>
                  <a:pt x="12553" y="16987"/>
                  <a:pt x="12848" y="16826"/>
                </a:cubicBezTo>
                <a:cubicBezTo>
                  <a:pt x="13658" y="16386"/>
                  <a:pt x="14015" y="15397"/>
                  <a:pt x="13682" y="14540"/>
                </a:cubicBezTo>
                <a:cubicBezTo>
                  <a:pt x="13455" y="13981"/>
                  <a:pt x="12979" y="13576"/>
                  <a:pt x="12396" y="13433"/>
                </a:cubicBezTo>
                <a:cubicBezTo>
                  <a:pt x="11931" y="13314"/>
                  <a:pt x="11550" y="13004"/>
                  <a:pt x="11348" y="12576"/>
                </a:cubicBezTo>
                <a:lnTo>
                  <a:pt x="10003" y="9754"/>
                </a:lnTo>
                <a:lnTo>
                  <a:pt x="13134" y="10480"/>
                </a:lnTo>
                <a:cubicBezTo>
                  <a:pt x="13598" y="10587"/>
                  <a:pt x="13979" y="10897"/>
                  <a:pt x="14182" y="11314"/>
                </a:cubicBezTo>
                <a:cubicBezTo>
                  <a:pt x="14528" y="11997"/>
                  <a:pt x="15166" y="12316"/>
                  <a:pt x="15801" y="12316"/>
                </a:cubicBezTo>
                <a:cubicBezTo>
                  <a:pt x="16626" y="12316"/>
                  <a:pt x="17448" y="11777"/>
                  <a:pt x="17623" y="10802"/>
                </a:cubicBezTo>
                <a:cubicBezTo>
                  <a:pt x="17765" y="9897"/>
                  <a:pt x="17230" y="9004"/>
                  <a:pt x="16349" y="8730"/>
                </a:cubicBezTo>
                <a:cubicBezTo>
                  <a:pt x="16175" y="8679"/>
                  <a:pt x="15996" y="8654"/>
                  <a:pt x="15819" y="8654"/>
                </a:cubicBezTo>
                <a:cubicBezTo>
                  <a:pt x="15413" y="8654"/>
                  <a:pt x="15013" y="8786"/>
                  <a:pt x="14682" y="9051"/>
                </a:cubicBezTo>
                <a:cubicBezTo>
                  <a:pt x="14411" y="9261"/>
                  <a:pt x="14076" y="9368"/>
                  <a:pt x="13734" y="9368"/>
                </a:cubicBezTo>
                <a:cubicBezTo>
                  <a:pt x="13610" y="9368"/>
                  <a:pt x="13484" y="9354"/>
                  <a:pt x="13360" y="9325"/>
                </a:cubicBezTo>
                <a:lnTo>
                  <a:pt x="10312" y="8623"/>
                </a:lnTo>
                <a:lnTo>
                  <a:pt x="12836" y="6623"/>
                </a:lnTo>
                <a:cubicBezTo>
                  <a:pt x="13115" y="6407"/>
                  <a:pt x="13455" y="6286"/>
                  <a:pt x="13805" y="6286"/>
                </a:cubicBezTo>
                <a:cubicBezTo>
                  <a:pt x="13918" y="6286"/>
                  <a:pt x="14032" y="6299"/>
                  <a:pt x="14146" y="6325"/>
                </a:cubicBezTo>
                <a:cubicBezTo>
                  <a:pt x="14275" y="6350"/>
                  <a:pt x="14400" y="6363"/>
                  <a:pt x="14523" y="6363"/>
                </a:cubicBezTo>
                <a:cubicBezTo>
                  <a:pt x="15994" y="6363"/>
                  <a:pt x="16932" y="4603"/>
                  <a:pt x="15932" y="3372"/>
                </a:cubicBezTo>
                <a:cubicBezTo>
                  <a:pt x="15549" y="2901"/>
                  <a:pt x="15033" y="2690"/>
                  <a:pt x="14525" y="2690"/>
                </a:cubicBezTo>
                <a:cubicBezTo>
                  <a:pt x="13594" y="2690"/>
                  <a:pt x="12689" y="3398"/>
                  <a:pt x="12681" y="4515"/>
                </a:cubicBezTo>
                <a:cubicBezTo>
                  <a:pt x="12670" y="4991"/>
                  <a:pt x="12443" y="5432"/>
                  <a:pt x="12074" y="5718"/>
                </a:cubicBezTo>
                <a:lnTo>
                  <a:pt x="9622" y="7670"/>
                </a:lnTo>
                <a:lnTo>
                  <a:pt x="9622" y="4456"/>
                </a:lnTo>
                <a:cubicBezTo>
                  <a:pt x="9633" y="3979"/>
                  <a:pt x="9860" y="3539"/>
                  <a:pt x="10217" y="3241"/>
                </a:cubicBezTo>
                <a:cubicBezTo>
                  <a:pt x="11549" y="2131"/>
                  <a:pt x="10748" y="0"/>
                  <a:pt x="9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05B9D4-07BB-490F-86BB-590F2DA71BCB}"/>
              </a:ext>
            </a:extLst>
          </p:cNvPr>
          <p:cNvSpPr txBox="1"/>
          <p:nvPr/>
        </p:nvSpPr>
        <p:spPr>
          <a:xfrm>
            <a:off x="5448926" y="373040"/>
            <a:ext cx="2485506" cy="769441"/>
          </a:xfrm>
          <a:prstGeom prst="rect">
            <a:avLst/>
          </a:prstGeom>
          <a:solidFill>
            <a:srgbClr val="60A5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 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E71ED4-94C5-4494-98D8-4724E2DBDA7D}"/>
              </a:ext>
            </a:extLst>
          </p:cNvPr>
          <p:cNvSpPr txBox="1"/>
          <p:nvPr/>
        </p:nvSpPr>
        <p:spPr>
          <a:xfrm>
            <a:off x="139386" y="3383943"/>
            <a:ext cx="76548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defRPr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rtl="1"/>
            <a:r>
              <a:rPr lang="ar-EG" sz="4000" b="1" dirty="0"/>
              <a:t>اُحد</a:t>
            </a:r>
            <a:r>
              <a:rPr lang="ar-DZ" sz="4000" b="1" dirty="0"/>
              <a:t>د مكونات النظام الغذائي المتوازن</a:t>
            </a:r>
            <a:r>
              <a:rPr lang="ar-EG" sz="4000" b="1" dirty="0"/>
              <a:t>.</a:t>
            </a:r>
            <a:endParaRPr lang="ar-DZ" sz="4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88C813-225D-4BB5-A272-CD7D5231338F}"/>
              </a:ext>
            </a:extLst>
          </p:cNvPr>
          <p:cNvSpPr txBox="1"/>
          <p:nvPr/>
        </p:nvSpPr>
        <p:spPr>
          <a:xfrm>
            <a:off x="391022" y="2521438"/>
            <a:ext cx="6608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rtl="1"/>
            <a:r>
              <a:rPr lang="ar-EG" sz="4400" b="1" dirty="0"/>
              <a:t>أذكر أهمية كل</a:t>
            </a:r>
            <a:r>
              <a:rPr lang="ar-DZ" sz="4400" b="1" dirty="0"/>
              <a:t> </a:t>
            </a:r>
            <a:r>
              <a:rPr lang="ar-EG" sz="4400" b="1" dirty="0"/>
              <a:t>مجموعة من </a:t>
            </a:r>
            <a:r>
              <a:rPr lang="ar-DZ" sz="4400" b="1" dirty="0"/>
              <a:t>المجموعات الغذائية المتنوعة</a:t>
            </a:r>
            <a:r>
              <a:rPr lang="ar-EG" sz="4400" b="1" dirty="0"/>
              <a:t>.</a:t>
            </a:r>
            <a:endParaRPr lang="ar-OM" sz="4400" b="1" dirty="0"/>
          </a:p>
        </p:txBody>
      </p:sp>
      <p:sp>
        <p:nvSpPr>
          <p:cNvPr id="2" name="TextBox 40">
            <a:extLst>
              <a:ext uri="{FF2B5EF4-FFF2-40B4-BE49-F238E27FC236}">
                <a16:creationId xmlns:a16="http://schemas.microsoft.com/office/drawing/2014/main" id="{C972EDC5-D358-8D0B-121F-37ACC7796F01}"/>
              </a:ext>
            </a:extLst>
          </p:cNvPr>
          <p:cNvSpPr txBox="1"/>
          <p:nvPr/>
        </p:nvSpPr>
        <p:spPr>
          <a:xfrm>
            <a:off x="1847473" y="757760"/>
            <a:ext cx="1916005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أستطيع أن:</a:t>
            </a:r>
            <a:endParaRPr lang="ar-OM" sz="36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A6286F0F-978A-5330-E871-8BA9B6BF2811}"/>
              </a:ext>
            </a:extLst>
          </p:cNvPr>
          <p:cNvSpPr txBox="1"/>
          <p:nvPr/>
        </p:nvSpPr>
        <p:spPr>
          <a:xfrm>
            <a:off x="291786" y="1486155"/>
            <a:ext cx="75024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defRPr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rtl="1"/>
            <a:r>
              <a:rPr lang="ar-EG" sz="4000" b="1" dirty="0"/>
              <a:t>اشرح مفهوم المجموعات الغذائية.</a:t>
            </a:r>
            <a:endParaRPr lang="ar-D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/>
          <p:nvPr/>
        </p:nvSpPr>
        <p:spPr>
          <a:xfrm>
            <a:off x="8251575" y="4438222"/>
            <a:ext cx="354654" cy="340560"/>
          </a:xfrm>
          <a:custGeom>
            <a:avLst/>
            <a:gdLst/>
            <a:ahLst/>
            <a:cxnLst/>
            <a:rect l="l" t="t" r="r" b="b"/>
            <a:pathLst>
              <a:path w="17766" h="17060" extrusionOk="0">
                <a:moveTo>
                  <a:pt x="9052" y="0"/>
                </a:moveTo>
                <a:cubicBezTo>
                  <a:pt x="9020" y="0"/>
                  <a:pt x="8987" y="1"/>
                  <a:pt x="8955" y="3"/>
                </a:cubicBezTo>
                <a:cubicBezTo>
                  <a:pt x="8026" y="50"/>
                  <a:pt x="7288" y="788"/>
                  <a:pt x="7216" y="1705"/>
                </a:cubicBezTo>
                <a:cubicBezTo>
                  <a:pt x="7169" y="2301"/>
                  <a:pt x="7431" y="2884"/>
                  <a:pt x="7895" y="3265"/>
                </a:cubicBezTo>
                <a:cubicBezTo>
                  <a:pt x="8252" y="3563"/>
                  <a:pt x="8467" y="4015"/>
                  <a:pt x="8455" y="4491"/>
                </a:cubicBezTo>
                <a:lnTo>
                  <a:pt x="8455" y="7623"/>
                </a:lnTo>
                <a:lnTo>
                  <a:pt x="5942" y="5611"/>
                </a:lnTo>
                <a:cubicBezTo>
                  <a:pt x="5573" y="5313"/>
                  <a:pt x="5359" y="4860"/>
                  <a:pt x="5359" y="4396"/>
                </a:cubicBezTo>
                <a:cubicBezTo>
                  <a:pt x="5337" y="3288"/>
                  <a:pt x="4434" y="2604"/>
                  <a:pt x="3512" y="2604"/>
                </a:cubicBezTo>
                <a:cubicBezTo>
                  <a:pt x="2968" y="2604"/>
                  <a:pt x="2417" y="2842"/>
                  <a:pt x="2037" y="3372"/>
                </a:cubicBezTo>
                <a:cubicBezTo>
                  <a:pt x="1144" y="4614"/>
                  <a:pt x="2085" y="6274"/>
                  <a:pt x="3509" y="6274"/>
                </a:cubicBezTo>
                <a:cubicBezTo>
                  <a:pt x="3642" y="6274"/>
                  <a:pt x="3779" y="6260"/>
                  <a:pt x="3918" y="6230"/>
                </a:cubicBezTo>
                <a:cubicBezTo>
                  <a:pt x="4024" y="6208"/>
                  <a:pt x="4130" y="6197"/>
                  <a:pt x="4236" y="6197"/>
                </a:cubicBezTo>
                <a:cubicBezTo>
                  <a:pt x="4598" y="6197"/>
                  <a:pt x="4955" y="6321"/>
                  <a:pt x="5240" y="6551"/>
                </a:cubicBezTo>
                <a:lnTo>
                  <a:pt x="7681" y="8504"/>
                </a:lnTo>
                <a:lnTo>
                  <a:pt x="4538" y="9218"/>
                </a:lnTo>
                <a:cubicBezTo>
                  <a:pt x="4427" y="9241"/>
                  <a:pt x="4315" y="9252"/>
                  <a:pt x="4205" y="9252"/>
                </a:cubicBezTo>
                <a:cubicBezTo>
                  <a:pt x="3852" y="9252"/>
                  <a:pt x="3509" y="9138"/>
                  <a:pt x="3228" y="8920"/>
                </a:cubicBezTo>
                <a:cubicBezTo>
                  <a:pt x="2878" y="8653"/>
                  <a:pt x="2494" y="8536"/>
                  <a:pt x="2123" y="8536"/>
                </a:cubicBezTo>
                <a:cubicBezTo>
                  <a:pt x="1006" y="8536"/>
                  <a:pt x="1" y="9604"/>
                  <a:pt x="358" y="10873"/>
                </a:cubicBezTo>
                <a:cubicBezTo>
                  <a:pt x="603" y="11749"/>
                  <a:pt x="1363" y="12210"/>
                  <a:pt x="2126" y="12210"/>
                </a:cubicBezTo>
                <a:cubicBezTo>
                  <a:pt x="2774" y="12210"/>
                  <a:pt x="3425" y="11877"/>
                  <a:pt x="3764" y="11183"/>
                </a:cubicBezTo>
                <a:cubicBezTo>
                  <a:pt x="3978" y="10754"/>
                  <a:pt x="4371" y="10456"/>
                  <a:pt x="4835" y="10361"/>
                </a:cubicBezTo>
                <a:lnTo>
                  <a:pt x="7883" y="9659"/>
                </a:lnTo>
                <a:lnTo>
                  <a:pt x="6478" y="12564"/>
                </a:lnTo>
                <a:cubicBezTo>
                  <a:pt x="6264" y="12980"/>
                  <a:pt x="5871" y="13290"/>
                  <a:pt x="5419" y="13397"/>
                </a:cubicBezTo>
                <a:cubicBezTo>
                  <a:pt x="3752" y="13814"/>
                  <a:pt x="3526" y="16100"/>
                  <a:pt x="5085" y="16826"/>
                </a:cubicBezTo>
                <a:cubicBezTo>
                  <a:pt x="5353" y="16953"/>
                  <a:pt x="5623" y="17010"/>
                  <a:pt x="5882" y="17010"/>
                </a:cubicBezTo>
                <a:cubicBezTo>
                  <a:pt x="7131" y="17010"/>
                  <a:pt x="8137" y="15677"/>
                  <a:pt x="7526" y="14385"/>
                </a:cubicBezTo>
                <a:cubicBezTo>
                  <a:pt x="7336" y="13957"/>
                  <a:pt x="7336" y="13457"/>
                  <a:pt x="7550" y="13040"/>
                </a:cubicBezTo>
                <a:lnTo>
                  <a:pt x="8907" y="10218"/>
                </a:lnTo>
                <a:lnTo>
                  <a:pt x="10300" y="13123"/>
                </a:lnTo>
                <a:cubicBezTo>
                  <a:pt x="10503" y="13552"/>
                  <a:pt x="10503" y="14040"/>
                  <a:pt x="10300" y="14469"/>
                </a:cubicBezTo>
                <a:cubicBezTo>
                  <a:pt x="9712" y="15760"/>
                  <a:pt x="10731" y="17059"/>
                  <a:pt x="11962" y="17059"/>
                </a:cubicBezTo>
                <a:cubicBezTo>
                  <a:pt x="12252" y="17059"/>
                  <a:pt x="12553" y="16987"/>
                  <a:pt x="12848" y="16826"/>
                </a:cubicBezTo>
                <a:cubicBezTo>
                  <a:pt x="13658" y="16386"/>
                  <a:pt x="14015" y="15397"/>
                  <a:pt x="13682" y="14540"/>
                </a:cubicBezTo>
                <a:cubicBezTo>
                  <a:pt x="13455" y="13981"/>
                  <a:pt x="12979" y="13576"/>
                  <a:pt x="12396" y="13433"/>
                </a:cubicBezTo>
                <a:cubicBezTo>
                  <a:pt x="11931" y="13314"/>
                  <a:pt x="11550" y="13004"/>
                  <a:pt x="11348" y="12576"/>
                </a:cubicBezTo>
                <a:lnTo>
                  <a:pt x="10003" y="9754"/>
                </a:lnTo>
                <a:lnTo>
                  <a:pt x="13134" y="10480"/>
                </a:lnTo>
                <a:cubicBezTo>
                  <a:pt x="13598" y="10587"/>
                  <a:pt x="13979" y="10897"/>
                  <a:pt x="14182" y="11314"/>
                </a:cubicBezTo>
                <a:cubicBezTo>
                  <a:pt x="14528" y="11997"/>
                  <a:pt x="15166" y="12316"/>
                  <a:pt x="15801" y="12316"/>
                </a:cubicBezTo>
                <a:cubicBezTo>
                  <a:pt x="16626" y="12316"/>
                  <a:pt x="17448" y="11777"/>
                  <a:pt x="17623" y="10802"/>
                </a:cubicBezTo>
                <a:cubicBezTo>
                  <a:pt x="17765" y="9897"/>
                  <a:pt x="17230" y="9004"/>
                  <a:pt x="16349" y="8730"/>
                </a:cubicBezTo>
                <a:cubicBezTo>
                  <a:pt x="16175" y="8679"/>
                  <a:pt x="15996" y="8654"/>
                  <a:pt x="15819" y="8654"/>
                </a:cubicBezTo>
                <a:cubicBezTo>
                  <a:pt x="15413" y="8654"/>
                  <a:pt x="15013" y="8786"/>
                  <a:pt x="14682" y="9051"/>
                </a:cubicBezTo>
                <a:cubicBezTo>
                  <a:pt x="14411" y="9261"/>
                  <a:pt x="14076" y="9368"/>
                  <a:pt x="13734" y="9368"/>
                </a:cubicBezTo>
                <a:cubicBezTo>
                  <a:pt x="13610" y="9368"/>
                  <a:pt x="13484" y="9354"/>
                  <a:pt x="13360" y="9325"/>
                </a:cubicBezTo>
                <a:lnTo>
                  <a:pt x="10312" y="8623"/>
                </a:lnTo>
                <a:lnTo>
                  <a:pt x="12836" y="6623"/>
                </a:lnTo>
                <a:cubicBezTo>
                  <a:pt x="13115" y="6407"/>
                  <a:pt x="13455" y="6286"/>
                  <a:pt x="13805" y="6286"/>
                </a:cubicBezTo>
                <a:cubicBezTo>
                  <a:pt x="13918" y="6286"/>
                  <a:pt x="14032" y="6299"/>
                  <a:pt x="14146" y="6325"/>
                </a:cubicBezTo>
                <a:cubicBezTo>
                  <a:pt x="14275" y="6350"/>
                  <a:pt x="14400" y="6363"/>
                  <a:pt x="14523" y="6363"/>
                </a:cubicBezTo>
                <a:cubicBezTo>
                  <a:pt x="15994" y="6363"/>
                  <a:pt x="16932" y="4603"/>
                  <a:pt x="15932" y="3372"/>
                </a:cubicBezTo>
                <a:cubicBezTo>
                  <a:pt x="15549" y="2901"/>
                  <a:pt x="15033" y="2690"/>
                  <a:pt x="14525" y="2690"/>
                </a:cubicBezTo>
                <a:cubicBezTo>
                  <a:pt x="13594" y="2690"/>
                  <a:pt x="12689" y="3398"/>
                  <a:pt x="12681" y="4515"/>
                </a:cubicBezTo>
                <a:cubicBezTo>
                  <a:pt x="12670" y="4991"/>
                  <a:pt x="12443" y="5432"/>
                  <a:pt x="12074" y="5718"/>
                </a:cubicBezTo>
                <a:lnTo>
                  <a:pt x="9622" y="7670"/>
                </a:lnTo>
                <a:lnTo>
                  <a:pt x="9622" y="4456"/>
                </a:lnTo>
                <a:cubicBezTo>
                  <a:pt x="9633" y="3979"/>
                  <a:pt x="9860" y="3539"/>
                  <a:pt x="10217" y="3241"/>
                </a:cubicBezTo>
                <a:cubicBezTo>
                  <a:pt x="11549" y="2131"/>
                  <a:pt x="10748" y="0"/>
                  <a:pt x="9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9E137-9BCA-4B4B-B6C9-4DCA59595D1B}"/>
              </a:ext>
            </a:extLst>
          </p:cNvPr>
          <p:cNvSpPr txBox="1"/>
          <p:nvPr/>
        </p:nvSpPr>
        <p:spPr>
          <a:xfrm>
            <a:off x="7113069" y="119136"/>
            <a:ext cx="187416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OM" sz="3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التمهيد</a:t>
            </a:r>
            <a:r>
              <a:rPr lang="ar-OM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F537A-BD0E-4A73-A6D1-58A0C3127E7D}"/>
              </a:ext>
            </a:extLst>
          </p:cNvPr>
          <p:cNvSpPr txBox="1"/>
          <p:nvPr/>
        </p:nvSpPr>
        <p:spPr>
          <a:xfrm>
            <a:off x="2521819" y="4183378"/>
            <a:ext cx="427634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يمدنا الغذاء بالمجموعات الغذائية:</a:t>
            </a:r>
            <a:endParaRPr lang="ar-OM" sz="48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8F98724-6CB6-C5B4-8F75-19DF6B324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62" y="982420"/>
            <a:ext cx="2990692" cy="2925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918F089-89FB-068C-D128-E8CAEFBA7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439" y="1261898"/>
            <a:ext cx="3588053" cy="2854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7E874630-A222-704C-4008-6D875868306D}"/>
              </a:ext>
            </a:extLst>
          </p:cNvPr>
          <p:cNvSpPr txBox="1"/>
          <p:nvPr/>
        </p:nvSpPr>
        <p:spPr>
          <a:xfrm>
            <a:off x="2711960" y="381169"/>
            <a:ext cx="3046832" cy="63094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 rtl="1"/>
            <a:endParaRPr lang="ar-EG" sz="6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ما </a:t>
            </a:r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أهمية الغذاء للإنسان</a:t>
            </a:r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ar-EG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ar-OM" sz="1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>
          <a:extLst>
            <a:ext uri="{FF2B5EF4-FFF2-40B4-BE49-F238E27FC236}">
              <a16:creationId xmlns:a16="http://schemas.microsoft.com/office/drawing/2014/main" id="{D52CE0BF-E61E-76E9-831B-7181EAA21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>
            <a:extLst>
              <a:ext uri="{FF2B5EF4-FFF2-40B4-BE49-F238E27FC236}">
                <a16:creationId xmlns:a16="http://schemas.microsoft.com/office/drawing/2014/main" id="{6AD07FD7-F383-5DC7-B930-1454F3D6FEC9}"/>
              </a:ext>
            </a:extLst>
          </p:cNvPr>
          <p:cNvSpPr/>
          <p:nvPr/>
        </p:nvSpPr>
        <p:spPr>
          <a:xfrm>
            <a:off x="8251575" y="4438222"/>
            <a:ext cx="354654" cy="340560"/>
          </a:xfrm>
          <a:custGeom>
            <a:avLst/>
            <a:gdLst/>
            <a:ahLst/>
            <a:cxnLst/>
            <a:rect l="l" t="t" r="r" b="b"/>
            <a:pathLst>
              <a:path w="17766" h="17060" extrusionOk="0">
                <a:moveTo>
                  <a:pt x="9052" y="0"/>
                </a:moveTo>
                <a:cubicBezTo>
                  <a:pt x="9020" y="0"/>
                  <a:pt x="8987" y="1"/>
                  <a:pt x="8955" y="3"/>
                </a:cubicBezTo>
                <a:cubicBezTo>
                  <a:pt x="8026" y="50"/>
                  <a:pt x="7288" y="788"/>
                  <a:pt x="7216" y="1705"/>
                </a:cubicBezTo>
                <a:cubicBezTo>
                  <a:pt x="7169" y="2301"/>
                  <a:pt x="7431" y="2884"/>
                  <a:pt x="7895" y="3265"/>
                </a:cubicBezTo>
                <a:cubicBezTo>
                  <a:pt x="8252" y="3563"/>
                  <a:pt x="8467" y="4015"/>
                  <a:pt x="8455" y="4491"/>
                </a:cubicBezTo>
                <a:lnTo>
                  <a:pt x="8455" y="7623"/>
                </a:lnTo>
                <a:lnTo>
                  <a:pt x="5942" y="5611"/>
                </a:lnTo>
                <a:cubicBezTo>
                  <a:pt x="5573" y="5313"/>
                  <a:pt x="5359" y="4860"/>
                  <a:pt x="5359" y="4396"/>
                </a:cubicBezTo>
                <a:cubicBezTo>
                  <a:pt x="5337" y="3288"/>
                  <a:pt x="4434" y="2604"/>
                  <a:pt x="3512" y="2604"/>
                </a:cubicBezTo>
                <a:cubicBezTo>
                  <a:pt x="2968" y="2604"/>
                  <a:pt x="2417" y="2842"/>
                  <a:pt x="2037" y="3372"/>
                </a:cubicBezTo>
                <a:cubicBezTo>
                  <a:pt x="1144" y="4614"/>
                  <a:pt x="2085" y="6274"/>
                  <a:pt x="3509" y="6274"/>
                </a:cubicBezTo>
                <a:cubicBezTo>
                  <a:pt x="3642" y="6274"/>
                  <a:pt x="3779" y="6260"/>
                  <a:pt x="3918" y="6230"/>
                </a:cubicBezTo>
                <a:cubicBezTo>
                  <a:pt x="4024" y="6208"/>
                  <a:pt x="4130" y="6197"/>
                  <a:pt x="4236" y="6197"/>
                </a:cubicBezTo>
                <a:cubicBezTo>
                  <a:pt x="4598" y="6197"/>
                  <a:pt x="4955" y="6321"/>
                  <a:pt x="5240" y="6551"/>
                </a:cubicBezTo>
                <a:lnTo>
                  <a:pt x="7681" y="8504"/>
                </a:lnTo>
                <a:lnTo>
                  <a:pt x="4538" y="9218"/>
                </a:lnTo>
                <a:cubicBezTo>
                  <a:pt x="4427" y="9241"/>
                  <a:pt x="4315" y="9252"/>
                  <a:pt x="4205" y="9252"/>
                </a:cubicBezTo>
                <a:cubicBezTo>
                  <a:pt x="3852" y="9252"/>
                  <a:pt x="3509" y="9138"/>
                  <a:pt x="3228" y="8920"/>
                </a:cubicBezTo>
                <a:cubicBezTo>
                  <a:pt x="2878" y="8653"/>
                  <a:pt x="2494" y="8536"/>
                  <a:pt x="2123" y="8536"/>
                </a:cubicBezTo>
                <a:cubicBezTo>
                  <a:pt x="1006" y="8536"/>
                  <a:pt x="1" y="9604"/>
                  <a:pt x="358" y="10873"/>
                </a:cubicBezTo>
                <a:cubicBezTo>
                  <a:pt x="603" y="11749"/>
                  <a:pt x="1363" y="12210"/>
                  <a:pt x="2126" y="12210"/>
                </a:cubicBezTo>
                <a:cubicBezTo>
                  <a:pt x="2774" y="12210"/>
                  <a:pt x="3425" y="11877"/>
                  <a:pt x="3764" y="11183"/>
                </a:cubicBezTo>
                <a:cubicBezTo>
                  <a:pt x="3978" y="10754"/>
                  <a:pt x="4371" y="10456"/>
                  <a:pt x="4835" y="10361"/>
                </a:cubicBezTo>
                <a:lnTo>
                  <a:pt x="7883" y="9659"/>
                </a:lnTo>
                <a:lnTo>
                  <a:pt x="6478" y="12564"/>
                </a:lnTo>
                <a:cubicBezTo>
                  <a:pt x="6264" y="12980"/>
                  <a:pt x="5871" y="13290"/>
                  <a:pt x="5419" y="13397"/>
                </a:cubicBezTo>
                <a:cubicBezTo>
                  <a:pt x="3752" y="13814"/>
                  <a:pt x="3526" y="16100"/>
                  <a:pt x="5085" y="16826"/>
                </a:cubicBezTo>
                <a:cubicBezTo>
                  <a:pt x="5353" y="16953"/>
                  <a:pt x="5623" y="17010"/>
                  <a:pt x="5882" y="17010"/>
                </a:cubicBezTo>
                <a:cubicBezTo>
                  <a:pt x="7131" y="17010"/>
                  <a:pt x="8137" y="15677"/>
                  <a:pt x="7526" y="14385"/>
                </a:cubicBezTo>
                <a:cubicBezTo>
                  <a:pt x="7336" y="13957"/>
                  <a:pt x="7336" y="13457"/>
                  <a:pt x="7550" y="13040"/>
                </a:cubicBezTo>
                <a:lnTo>
                  <a:pt x="8907" y="10218"/>
                </a:lnTo>
                <a:lnTo>
                  <a:pt x="10300" y="13123"/>
                </a:lnTo>
                <a:cubicBezTo>
                  <a:pt x="10503" y="13552"/>
                  <a:pt x="10503" y="14040"/>
                  <a:pt x="10300" y="14469"/>
                </a:cubicBezTo>
                <a:cubicBezTo>
                  <a:pt x="9712" y="15760"/>
                  <a:pt x="10731" y="17059"/>
                  <a:pt x="11962" y="17059"/>
                </a:cubicBezTo>
                <a:cubicBezTo>
                  <a:pt x="12252" y="17059"/>
                  <a:pt x="12553" y="16987"/>
                  <a:pt x="12848" y="16826"/>
                </a:cubicBezTo>
                <a:cubicBezTo>
                  <a:pt x="13658" y="16386"/>
                  <a:pt x="14015" y="15397"/>
                  <a:pt x="13682" y="14540"/>
                </a:cubicBezTo>
                <a:cubicBezTo>
                  <a:pt x="13455" y="13981"/>
                  <a:pt x="12979" y="13576"/>
                  <a:pt x="12396" y="13433"/>
                </a:cubicBezTo>
                <a:cubicBezTo>
                  <a:pt x="11931" y="13314"/>
                  <a:pt x="11550" y="13004"/>
                  <a:pt x="11348" y="12576"/>
                </a:cubicBezTo>
                <a:lnTo>
                  <a:pt x="10003" y="9754"/>
                </a:lnTo>
                <a:lnTo>
                  <a:pt x="13134" y="10480"/>
                </a:lnTo>
                <a:cubicBezTo>
                  <a:pt x="13598" y="10587"/>
                  <a:pt x="13979" y="10897"/>
                  <a:pt x="14182" y="11314"/>
                </a:cubicBezTo>
                <a:cubicBezTo>
                  <a:pt x="14528" y="11997"/>
                  <a:pt x="15166" y="12316"/>
                  <a:pt x="15801" y="12316"/>
                </a:cubicBezTo>
                <a:cubicBezTo>
                  <a:pt x="16626" y="12316"/>
                  <a:pt x="17448" y="11777"/>
                  <a:pt x="17623" y="10802"/>
                </a:cubicBezTo>
                <a:cubicBezTo>
                  <a:pt x="17765" y="9897"/>
                  <a:pt x="17230" y="9004"/>
                  <a:pt x="16349" y="8730"/>
                </a:cubicBezTo>
                <a:cubicBezTo>
                  <a:pt x="16175" y="8679"/>
                  <a:pt x="15996" y="8654"/>
                  <a:pt x="15819" y="8654"/>
                </a:cubicBezTo>
                <a:cubicBezTo>
                  <a:pt x="15413" y="8654"/>
                  <a:pt x="15013" y="8786"/>
                  <a:pt x="14682" y="9051"/>
                </a:cubicBezTo>
                <a:cubicBezTo>
                  <a:pt x="14411" y="9261"/>
                  <a:pt x="14076" y="9368"/>
                  <a:pt x="13734" y="9368"/>
                </a:cubicBezTo>
                <a:cubicBezTo>
                  <a:pt x="13610" y="9368"/>
                  <a:pt x="13484" y="9354"/>
                  <a:pt x="13360" y="9325"/>
                </a:cubicBezTo>
                <a:lnTo>
                  <a:pt x="10312" y="8623"/>
                </a:lnTo>
                <a:lnTo>
                  <a:pt x="12836" y="6623"/>
                </a:lnTo>
                <a:cubicBezTo>
                  <a:pt x="13115" y="6407"/>
                  <a:pt x="13455" y="6286"/>
                  <a:pt x="13805" y="6286"/>
                </a:cubicBezTo>
                <a:cubicBezTo>
                  <a:pt x="13918" y="6286"/>
                  <a:pt x="14032" y="6299"/>
                  <a:pt x="14146" y="6325"/>
                </a:cubicBezTo>
                <a:cubicBezTo>
                  <a:pt x="14275" y="6350"/>
                  <a:pt x="14400" y="6363"/>
                  <a:pt x="14523" y="6363"/>
                </a:cubicBezTo>
                <a:cubicBezTo>
                  <a:pt x="15994" y="6363"/>
                  <a:pt x="16932" y="4603"/>
                  <a:pt x="15932" y="3372"/>
                </a:cubicBezTo>
                <a:cubicBezTo>
                  <a:pt x="15549" y="2901"/>
                  <a:pt x="15033" y="2690"/>
                  <a:pt x="14525" y="2690"/>
                </a:cubicBezTo>
                <a:cubicBezTo>
                  <a:pt x="13594" y="2690"/>
                  <a:pt x="12689" y="3398"/>
                  <a:pt x="12681" y="4515"/>
                </a:cubicBezTo>
                <a:cubicBezTo>
                  <a:pt x="12670" y="4991"/>
                  <a:pt x="12443" y="5432"/>
                  <a:pt x="12074" y="5718"/>
                </a:cubicBezTo>
                <a:lnTo>
                  <a:pt x="9622" y="7670"/>
                </a:lnTo>
                <a:lnTo>
                  <a:pt x="9622" y="4456"/>
                </a:lnTo>
                <a:cubicBezTo>
                  <a:pt x="9633" y="3979"/>
                  <a:pt x="9860" y="3539"/>
                  <a:pt x="10217" y="3241"/>
                </a:cubicBezTo>
                <a:cubicBezTo>
                  <a:pt x="11549" y="2131"/>
                  <a:pt x="10748" y="0"/>
                  <a:pt x="9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831DA-7128-44BE-6825-B56DFB91F066}"/>
              </a:ext>
            </a:extLst>
          </p:cNvPr>
          <p:cNvSpPr txBox="1"/>
          <p:nvPr/>
        </p:nvSpPr>
        <p:spPr>
          <a:xfrm>
            <a:off x="5399722" y="205762"/>
            <a:ext cx="3587509" cy="646331"/>
          </a:xfrm>
          <a:prstGeom prst="rect">
            <a:avLst/>
          </a:prstGeom>
          <a:solidFill>
            <a:srgbClr val="7CEB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المجموعات الغذائية:</a:t>
            </a:r>
            <a:endParaRPr lang="ar-OM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47D89269-E65B-91F1-1405-281179CAD22A}"/>
              </a:ext>
            </a:extLst>
          </p:cNvPr>
          <p:cNvSpPr txBox="1"/>
          <p:nvPr/>
        </p:nvSpPr>
        <p:spPr>
          <a:xfrm>
            <a:off x="4572000" y="2631367"/>
            <a:ext cx="3587509" cy="523220"/>
          </a:xfrm>
          <a:prstGeom prst="rect">
            <a:avLst/>
          </a:prstGeom>
          <a:solidFill>
            <a:srgbClr val="FFC6C6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توفر الطاقة </a:t>
            </a:r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للجسم.</a:t>
            </a:r>
            <a:endParaRPr lang="ar-OM" sz="20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4D9CAEF-67FC-C03D-7722-D0CE9AE45204}"/>
              </a:ext>
            </a:extLst>
          </p:cNvPr>
          <p:cNvSpPr txBox="1"/>
          <p:nvPr/>
        </p:nvSpPr>
        <p:spPr>
          <a:xfrm>
            <a:off x="3966723" y="3484115"/>
            <a:ext cx="4192786" cy="954107"/>
          </a:xfrm>
          <a:prstGeom prst="rect">
            <a:avLst/>
          </a:prstGeom>
          <a:solidFill>
            <a:srgbClr val="FFC6C6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ضرورية </a:t>
            </a:r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لنمو الخلايا</a:t>
            </a:r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وأجزاء الجسم المختلفة.</a:t>
            </a:r>
            <a:endParaRPr lang="ar-OM" sz="20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72BDF4E4-8384-05FE-4A8D-B3BEE443B004}"/>
              </a:ext>
            </a:extLst>
          </p:cNvPr>
          <p:cNvSpPr txBox="1"/>
          <p:nvPr/>
        </p:nvSpPr>
        <p:spPr>
          <a:xfrm>
            <a:off x="1432746" y="430488"/>
            <a:ext cx="3587509" cy="1061829"/>
          </a:xfrm>
          <a:prstGeom prst="rect">
            <a:avLst/>
          </a:prstGeom>
          <a:solidFill>
            <a:srgbClr val="FFC6C6"/>
          </a:solidFill>
        </p:spPr>
        <p:txBody>
          <a:bodyPr wrap="square" rtlCol="1">
            <a:spAutoFit/>
          </a:bodyPr>
          <a:lstStyle/>
          <a:p>
            <a:pPr algn="ctr" rtl="1"/>
            <a:endParaRPr lang="ar-EG" sz="6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هي المواد الموجودة في الغذاء ويحتاجها الجسم.</a:t>
            </a:r>
          </a:p>
          <a:p>
            <a:pPr algn="ctr"/>
            <a:endParaRPr lang="ar-OM" sz="1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604B3D66-BDE9-2F41-CA2F-54A3D79A1AC1}"/>
              </a:ext>
            </a:extLst>
          </p:cNvPr>
          <p:cNvSpPr txBox="1"/>
          <p:nvPr/>
        </p:nvSpPr>
        <p:spPr>
          <a:xfrm>
            <a:off x="4386020" y="1717064"/>
            <a:ext cx="4321247" cy="584775"/>
          </a:xfrm>
          <a:prstGeom prst="rect">
            <a:avLst/>
          </a:prstGeom>
          <a:solidFill>
            <a:srgbClr val="7CEB99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EG" sz="32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ما أهمية المجموعات الغذائية</a:t>
            </a:r>
            <a:r>
              <a:rPr lang="ar-EG" sz="3200" b="1" dirty="0">
                <a:ln w="6600">
                  <a:solidFill>
                    <a:srgbClr val="00206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ar-OM" sz="24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عنصر نائب للمحتوى 4" descr="صورة تحتوي على قصاصة فنية, رسم, توضيح, الرسوم المتحركة&#10;&#10;تم إنشاء الوصف تلقائياً">
            <a:extLst>
              <a:ext uri="{FF2B5EF4-FFF2-40B4-BE49-F238E27FC236}">
                <a16:creationId xmlns:a16="http://schemas.microsoft.com/office/drawing/2014/main" id="{7E0E591C-B7EA-8722-2CD1-EAB586764A2A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2" y="1717064"/>
            <a:ext cx="2700014" cy="307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4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FD50D6AA-265C-44B2-49C5-EC4C3168DD11}"/>
              </a:ext>
            </a:extLst>
          </p:cNvPr>
          <p:cNvSpPr/>
          <p:nvPr/>
        </p:nvSpPr>
        <p:spPr>
          <a:xfrm>
            <a:off x="3564610" y="1824962"/>
            <a:ext cx="1875295" cy="1542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المجموعات الغذائية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4D4969B-A191-CEF6-2902-E633E1C5E235}"/>
              </a:ext>
            </a:extLst>
          </p:cNvPr>
          <p:cNvSpPr/>
          <p:nvPr/>
        </p:nvSpPr>
        <p:spPr>
          <a:xfrm>
            <a:off x="6581617" y="1700978"/>
            <a:ext cx="2158122" cy="1069384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الكربوهيدرات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B4AEC3EB-F965-D468-EF70-7373762D8522}"/>
              </a:ext>
            </a:extLst>
          </p:cNvPr>
          <p:cNvSpPr/>
          <p:nvPr/>
        </p:nvSpPr>
        <p:spPr>
          <a:xfrm>
            <a:off x="5283632" y="306052"/>
            <a:ext cx="1397432" cy="106938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الدهون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4AE4ED4A-5E70-BC7B-F428-F8EA41282652}"/>
              </a:ext>
            </a:extLst>
          </p:cNvPr>
          <p:cNvSpPr/>
          <p:nvPr/>
        </p:nvSpPr>
        <p:spPr>
          <a:xfrm>
            <a:off x="2018397" y="383272"/>
            <a:ext cx="1543630" cy="106938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البروتينات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A2E388FE-B96E-3EDF-4293-B39D400B2D0C}"/>
              </a:ext>
            </a:extLst>
          </p:cNvPr>
          <p:cNvSpPr/>
          <p:nvPr/>
        </p:nvSpPr>
        <p:spPr>
          <a:xfrm>
            <a:off x="975623" y="1866208"/>
            <a:ext cx="1762155" cy="1069384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الفيتامينات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9672ED3B-48A1-3470-F27D-A84AD6C5BA10}"/>
              </a:ext>
            </a:extLst>
          </p:cNvPr>
          <p:cNvSpPr/>
          <p:nvPr/>
        </p:nvSpPr>
        <p:spPr>
          <a:xfrm>
            <a:off x="2286004" y="3645731"/>
            <a:ext cx="1423260" cy="106938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الاملاح المعدنية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C4E55F49-BA87-E493-B24A-80CAE6C6697C}"/>
              </a:ext>
            </a:extLst>
          </p:cNvPr>
          <p:cNvSpPr/>
          <p:nvPr/>
        </p:nvSpPr>
        <p:spPr>
          <a:xfrm>
            <a:off x="6010756" y="3204390"/>
            <a:ext cx="1211452" cy="10693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الالياف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6EF4B7A-14E6-21C4-4A2D-F7A4E7F993FA}"/>
              </a:ext>
            </a:extLst>
          </p:cNvPr>
          <p:cNvSpPr/>
          <p:nvPr/>
        </p:nvSpPr>
        <p:spPr>
          <a:xfrm>
            <a:off x="4275605" y="4031327"/>
            <a:ext cx="1288943" cy="10693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الماء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868E6F60-930D-31A7-D479-E240B3428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237" y="243790"/>
            <a:ext cx="1585986" cy="1418443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B98E8116-5036-5840-52BB-040B08CE4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605" y="-21221"/>
            <a:ext cx="1585986" cy="1567497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9DB47230-4913-AD14-8A80-7699D7875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34" y="143719"/>
            <a:ext cx="1762156" cy="1681243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A9F0C2C0-1802-05AE-8B24-35EA4DF18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8" y="2928215"/>
            <a:ext cx="1955368" cy="1980705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FC83114-A9AF-A806-6A8B-42423A257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078" y="2896847"/>
            <a:ext cx="1722894" cy="181826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A056B1C4-7368-CAC5-2BF6-BE19E1B041B6}"/>
              </a:ext>
            </a:extLst>
          </p:cNvPr>
          <p:cNvCxnSpPr>
            <a:cxnSpLocks/>
          </p:cNvCxnSpPr>
          <p:nvPr/>
        </p:nvCxnSpPr>
        <p:spPr>
          <a:xfrm>
            <a:off x="5252636" y="3068664"/>
            <a:ext cx="758120" cy="4417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98F61B56-D8C5-E07A-1639-517648472946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5436032" y="2235670"/>
            <a:ext cx="1145585" cy="2182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C74742ED-7E51-5DB6-E91F-44AE7F4A6792}"/>
              </a:ext>
            </a:extLst>
          </p:cNvPr>
          <p:cNvCxnSpPr>
            <a:cxnSpLocks/>
          </p:cNvCxnSpPr>
          <p:nvPr/>
        </p:nvCxnSpPr>
        <p:spPr>
          <a:xfrm flipV="1">
            <a:off x="5056972" y="1304001"/>
            <a:ext cx="559226" cy="6991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B2FC5CB6-F86D-3353-342C-85EA2D65E4A7}"/>
              </a:ext>
            </a:extLst>
          </p:cNvPr>
          <p:cNvCxnSpPr>
            <a:cxnSpLocks/>
          </p:cNvCxnSpPr>
          <p:nvPr/>
        </p:nvCxnSpPr>
        <p:spPr>
          <a:xfrm>
            <a:off x="4707614" y="3323834"/>
            <a:ext cx="91690" cy="7074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C165C121-E413-E590-BA74-449214CAFFAF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3360292" y="3141212"/>
            <a:ext cx="478949" cy="597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78C14B87-03DF-1B6A-6D77-DE2F717A29EB}"/>
              </a:ext>
            </a:extLst>
          </p:cNvPr>
          <p:cNvCxnSpPr>
            <a:cxnSpLocks/>
          </p:cNvCxnSpPr>
          <p:nvPr/>
        </p:nvCxnSpPr>
        <p:spPr>
          <a:xfrm flipH="1">
            <a:off x="2762316" y="2536604"/>
            <a:ext cx="7861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CE7E71AD-1AC7-1CEC-73E3-6B8D7B042CE6}"/>
              </a:ext>
            </a:extLst>
          </p:cNvPr>
          <p:cNvCxnSpPr>
            <a:cxnSpLocks/>
          </p:cNvCxnSpPr>
          <p:nvPr/>
        </p:nvCxnSpPr>
        <p:spPr>
          <a:xfrm flipH="1" flipV="1">
            <a:off x="3138799" y="1368871"/>
            <a:ext cx="597587" cy="766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2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C22E24-F2C0-4CCE-ACB1-7A7ECFAB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113" y="166408"/>
            <a:ext cx="3697067" cy="679302"/>
          </a:xfrm>
          <a:custGeom>
            <a:avLst/>
            <a:gdLst>
              <a:gd name="connsiteX0" fmla="*/ 0 w 7320342"/>
              <a:gd name="connsiteY0" fmla="*/ 0 h 1325563"/>
              <a:gd name="connsiteX1" fmla="*/ 7320342 w 7320342"/>
              <a:gd name="connsiteY1" fmla="*/ 0 h 1325563"/>
              <a:gd name="connsiteX2" fmla="*/ 7320342 w 7320342"/>
              <a:gd name="connsiteY2" fmla="*/ 1325563 h 1325563"/>
              <a:gd name="connsiteX3" fmla="*/ 0 w 7320342"/>
              <a:gd name="connsiteY3" fmla="*/ 1325563 h 1325563"/>
              <a:gd name="connsiteX4" fmla="*/ 0 w 7320342"/>
              <a:gd name="connsiteY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0342" h="1325563" fill="none" extrusionOk="0">
                <a:moveTo>
                  <a:pt x="0" y="0"/>
                </a:moveTo>
                <a:cubicBezTo>
                  <a:pt x="2264953" y="98419"/>
                  <a:pt x="5121096" y="-139069"/>
                  <a:pt x="7320342" y="0"/>
                </a:cubicBezTo>
                <a:cubicBezTo>
                  <a:pt x="7264295" y="649436"/>
                  <a:pt x="7284218" y="732089"/>
                  <a:pt x="7320342" y="1325563"/>
                </a:cubicBezTo>
                <a:cubicBezTo>
                  <a:pt x="6009288" y="1265813"/>
                  <a:pt x="3137790" y="1299040"/>
                  <a:pt x="0" y="1325563"/>
                </a:cubicBezTo>
                <a:cubicBezTo>
                  <a:pt x="51970" y="770650"/>
                  <a:pt x="-80093" y="412172"/>
                  <a:pt x="0" y="0"/>
                </a:cubicBezTo>
                <a:close/>
              </a:path>
              <a:path w="7320342" h="1325563" stroke="0" extrusionOk="0">
                <a:moveTo>
                  <a:pt x="0" y="0"/>
                </a:moveTo>
                <a:cubicBezTo>
                  <a:pt x="3455191" y="-15440"/>
                  <a:pt x="6371190" y="-104960"/>
                  <a:pt x="7320342" y="0"/>
                </a:cubicBezTo>
                <a:cubicBezTo>
                  <a:pt x="7274719" y="491506"/>
                  <a:pt x="7225798" y="1080871"/>
                  <a:pt x="7320342" y="1325563"/>
                </a:cubicBezTo>
                <a:cubicBezTo>
                  <a:pt x="5713832" y="1239285"/>
                  <a:pt x="1010538" y="1474969"/>
                  <a:pt x="0" y="1325563"/>
                </a:cubicBezTo>
                <a:cubicBezTo>
                  <a:pt x="101358" y="846186"/>
                  <a:pt x="43246" y="483495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93628342">
                  <a:custGeom>
                    <a:avLst/>
                    <a:gdLst>
                      <a:gd name="connsiteX0" fmla="*/ 0 w 3697067"/>
                      <a:gd name="connsiteY0" fmla="*/ 0 h 679302"/>
                      <a:gd name="connsiteX1" fmla="*/ 3697066 w 3697067"/>
                      <a:gd name="connsiteY1" fmla="*/ 0 h 679302"/>
                      <a:gd name="connsiteX2" fmla="*/ 3697066 w 3697067"/>
                      <a:gd name="connsiteY2" fmla="*/ 679302 h 679302"/>
                      <a:gd name="connsiteX3" fmla="*/ 0 w 3697067"/>
                      <a:gd name="connsiteY3" fmla="*/ 679302 h 679302"/>
                      <a:gd name="connsiteX4" fmla="*/ 0 w 3697067"/>
                      <a:gd name="connsiteY4" fmla="*/ 0 h 679302"/>
                      <a:gd name="connsiteX0" fmla="*/ 0 w 3697067"/>
                      <a:gd name="connsiteY0" fmla="*/ 0 h 679302"/>
                      <a:gd name="connsiteX1" fmla="*/ 3697066 w 3697067"/>
                      <a:gd name="connsiteY1" fmla="*/ 0 h 679302"/>
                      <a:gd name="connsiteX2" fmla="*/ 3697066 w 3697067"/>
                      <a:gd name="connsiteY2" fmla="*/ 679302 h 679302"/>
                      <a:gd name="connsiteX3" fmla="*/ 0 w 3697067"/>
                      <a:gd name="connsiteY3" fmla="*/ 679302 h 679302"/>
                      <a:gd name="connsiteX4" fmla="*/ 0 w 3697067"/>
                      <a:gd name="connsiteY4" fmla="*/ 0 h 679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7067" h="679302" fill="none" extrusionOk="0">
                        <a:moveTo>
                          <a:pt x="0" y="0"/>
                        </a:moveTo>
                        <a:cubicBezTo>
                          <a:pt x="1217461" y="-304"/>
                          <a:pt x="2471073" y="-10391"/>
                          <a:pt x="3697066" y="0"/>
                        </a:cubicBezTo>
                        <a:cubicBezTo>
                          <a:pt x="3673328" y="334146"/>
                          <a:pt x="3676960" y="376793"/>
                          <a:pt x="3697066" y="679302"/>
                        </a:cubicBezTo>
                        <a:cubicBezTo>
                          <a:pt x="3026996" y="521401"/>
                          <a:pt x="1615909" y="615134"/>
                          <a:pt x="0" y="679302"/>
                        </a:cubicBezTo>
                        <a:cubicBezTo>
                          <a:pt x="24920" y="397408"/>
                          <a:pt x="-20130" y="197859"/>
                          <a:pt x="0" y="0"/>
                        </a:cubicBezTo>
                        <a:close/>
                      </a:path>
                      <a:path w="3697067" h="679302" stroke="0" extrusionOk="0">
                        <a:moveTo>
                          <a:pt x="0" y="0"/>
                        </a:moveTo>
                        <a:cubicBezTo>
                          <a:pt x="1794851" y="-17046"/>
                          <a:pt x="3232792" y="-111977"/>
                          <a:pt x="3697066" y="0"/>
                        </a:cubicBezTo>
                        <a:cubicBezTo>
                          <a:pt x="3673793" y="250144"/>
                          <a:pt x="3653076" y="548912"/>
                          <a:pt x="3697066" y="679302"/>
                        </a:cubicBezTo>
                        <a:cubicBezTo>
                          <a:pt x="2795739" y="620841"/>
                          <a:pt x="438598" y="827999"/>
                          <a:pt x="0" y="679302"/>
                        </a:cubicBezTo>
                        <a:cubicBezTo>
                          <a:pt x="61203" y="413599"/>
                          <a:pt x="9158" y="243380"/>
                          <a:pt x="0" y="0"/>
                        </a:cubicBezTo>
                        <a:close/>
                      </a:path>
                      <a:path w="3697067" h="679302" fill="none" stroke="0" extrusionOk="0">
                        <a:moveTo>
                          <a:pt x="0" y="0"/>
                        </a:moveTo>
                        <a:cubicBezTo>
                          <a:pt x="1350574" y="18657"/>
                          <a:pt x="2412133" y="62792"/>
                          <a:pt x="3697066" y="0"/>
                        </a:cubicBezTo>
                        <a:cubicBezTo>
                          <a:pt x="3669211" y="335150"/>
                          <a:pt x="3676076" y="377631"/>
                          <a:pt x="3697066" y="679302"/>
                        </a:cubicBezTo>
                        <a:cubicBezTo>
                          <a:pt x="3009801" y="743477"/>
                          <a:pt x="1585346" y="900233"/>
                          <a:pt x="0" y="679302"/>
                        </a:cubicBezTo>
                        <a:cubicBezTo>
                          <a:pt x="6885" y="407179"/>
                          <a:pt x="-22747" y="2101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 rtl="1"/>
            <a:r>
              <a:rPr lang="ar-EG" sz="3200" b="1" dirty="0">
                <a:latin typeface="Arial" panose="020B0604020202020204" pitchFamily="34" charset="0"/>
                <a:cs typeface="Arial" panose="020B0604020202020204" pitchFamily="34" charset="0"/>
              </a:rPr>
              <a:t>المجموعات الغذائية:</a:t>
            </a:r>
            <a:endParaRPr lang="ar-OM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872C8A3C-D953-3804-8E0D-33F9A31EE9AB}"/>
              </a:ext>
            </a:extLst>
          </p:cNvPr>
          <p:cNvSpPr txBox="1">
            <a:spLocks/>
          </p:cNvSpPr>
          <p:nvPr/>
        </p:nvSpPr>
        <p:spPr>
          <a:xfrm>
            <a:off x="6271218" y="785849"/>
            <a:ext cx="2634789" cy="666403"/>
          </a:xfrm>
          <a:custGeom>
            <a:avLst/>
            <a:gdLst>
              <a:gd name="connsiteX0" fmla="*/ 0 w 7320342"/>
              <a:gd name="connsiteY0" fmla="*/ 0 h 1325563"/>
              <a:gd name="connsiteX1" fmla="*/ 7320342 w 7320342"/>
              <a:gd name="connsiteY1" fmla="*/ 0 h 1325563"/>
              <a:gd name="connsiteX2" fmla="*/ 7320342 w 7320342"/>
              <a:gd name="connsiteY2" fmla="*/ 1325563 h 1325563"/>
              <a:gd name="connsiteX3" fmla="*/ 0 w 7320342"/>
              <a:gd name="connsiteY3" fmla="*/ 1325563 h 1325563"/>
              <a:gd name="connsiteX4" fmla="*/ 0 w 7320342"/>
              <a:gd name="connsiteY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0342" h="1325563" fill="none" extrusionOk="0">
                <a:moveTo>
                  <a:pt x="0" y="0"/>
                </a:moveTo>
                <a:cubicBezTo>
                  <a:pt x="2264953" y="98419"/>
                  <a:pt x="5121096" y="-139069"/>
                  <a:pt x="7320342" y="0"/>
                </a:cubicBezTo>
                <a:cubicBezTo>
                  <a:pt x="7264295" y="649436"/>
                  <a:pt x="7284218" y="732089"/>
                  <a:pt x="7320342" y="1325563"/>
                </a:cubicBezTo>
                <a:cubicBezTo>
                  <a:pt x="6009288" y="1265813"/>
                  <a:pt x="3137790" y="1299040"/>
                  <a:pt x="0" y="1325563"/>
                </a:cubicBezTo>
                <a:cubicBezTo>
                  <a:pt x="51970" y="770650"/>
                  <a:pt x="-80093" y="412172"/>
                  <a:pt x="0" y="0"/>
                </a:cubicBezTo>
                <a:close/>
              </a:path>
              <a:path w="7320342" h="1325563" stroke="0" extrusionOk="0">
                <a:moveTo>
                  <a:pt x="0" y="0"/>
                </a:moveTo>
                <a:cubicBezTo>
                  <a:pt x="3455191" y="-15440"/>
                  <a:pt x="6371190" y="-104960"/>
                  <a:pt x="7320342" y="0"/>
                </a:cubicBezTo>
                <a:cubicBezTo>
                  <a:pt x="7274719" y="491506"/>
                  <a:pt x="7225798" y="1080871"/>
                  <a:pt x="7320342" y="1325563"/>
                </a:cubicBezTo>
                <a:cubicBezTo>
                  <a:pt x="5713832" y="1239285"/>
                  <a:pt x="1010538" y="1474969"/>
                  <a:pt x="0" y="1325563"/>
                </a:cubicBezTo>
                <a:cubicBezTo>
                  <a:pt x="101358" y="846186"/>
                  <a:pt x="43246" y="483495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93628342">
                  <a:custGeom>
                    <a:avLst/>
                    <a:gdLst>
                      <a:gd name="connsiteX0" fmla="*/ 0 w 2634789"/>
                      <a:gd name="connsiteY0" fmla="*/ 0 h 666403"/>
                      <a:gd name="connsiteX1" fmla="*/ 2634789 w 2634789"/>
                      <a:gd name="connsiteY1" fmla="*/ 0 h 666403"/>
                      <a:gd name="connsiteX2" fmla="*/ 2634789 w 2634789"/>
                      <a:gd name="connsiteY2" fmla="*/ 666403 h 666403"/>
                      <a:gd name="connsiteX3" fmla="*/ 0 w 2634789"/>
                      <a:gd name="connsiteY3" fmla="*/ 666403 h 666403"/>
                      <a:gd name="connsiteX4" fmla="*/ 0 w 2634789"/>
                      <a:gd name="connsiteY4" fmla="*/ 0 h 666403"/>
                      <a:gd name="connsiteX0" fmla="*/ 0 w 2634789"/>
                      <a:gd name="connsiteY0" fmla="*/ 0 h 666403"/>
                      <a:gd name="connsiteX1" fmla="*/ 2634789 w 2634789"/>
                      <a:gd name="connsiteY1" fmla="*/ 0 h 666403"/>
                      <a:gd name="connsiteX2" fmla="*/ 2634789 w 2634789"/>
                      <a:gd name="connsiteY2" fmla="*/ 666403 h 666403"/>
                      <a:gd name="connsiteX3" fmla="*/ 0 w 2634789"/>
                      <a:gd name="connsiteY3" fmla="*/ 666403 h 666403"/>
                      <a:gd name="connsiteX4" fmla="*/ 0 w 2634789"/>
                      <a:gd name="connsiteY4" fmla="*/ 0 h 666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4789" h="666403" fill="none" extrusionOk="0">
                        <a:moveTo>
                          <a:pt x="0" y="0"/>
                        </a:moveTo>
                        <a:cubicBezTo>
                          <a:pt x="898144" y="-7717"/>
                          <a:pt x="1743175" y="-17086"/>
                          <a:pt x="2634789" y="0"/>
                        </a:cubicBezTo>
                        <a:cubicBezTo>
                          <a:pt x="2615678" y="326802"/>
                          <a:pt x="2617799" y="371523"/>
                          <a:pt x="2634789" y="666403"/>
                        </a:cubicBezTo>
                        <a:cubicBezTo>
                          <a:pt x="2161785" y="618402"/>
                          <a:pt x="1226381" y="495818"/>
                          <a:pt x="0" y="666403"/>
                        </a:cubicBezTo>
                        <a:cubicBezTo>
                          <a:pt x="7490" y="408404"/>
                          <a:pt x="-25986" y="205343"/>
                          <a:pt x="0" y="0"/>
                        </a:cubicBezTo>
                        <a:close/>
                      </a:path>
                      <a:path w="2634789" h="666403" stroke="0" extrusionOk="0">
                        <a:moveTo>
                          <a:pt x="0" y="0"/>
                        </a:moveTo>
                        <a:cubicBezTo>
                          <a:pt x="1262282" y="-11183"/>
                          <a:pt x="2296369" y="-65135"/>
                          <a:pt x="2634789" y="0"/>
                        </a:cubicBezTo>
                        <a:cubicBezTo>
                          <a:pt x="2616050" y="229743"/>
                          <a:pt x="2607898" y="533903"/>
                          <a:pt x="2634789" y="666403"/>
                        </a:cubicBezTo>
                        <a:cubicBezTo>
                          <a:pt x="1992403" y="612869"/>
                          <a:pt x="357480" y="747785"/>
                          <a:pt x="0" y="666403"/>
                        </a:cubicBezTo>
                        <a:cubicBezTo>
                          <a:pt x="45361" y="407634"/>
                          <a:pt x="-15956" y="232150"/>
                          <a:pt x="0" y="0"/>
                        </a:cubicBezTo>
                        <a:close/>
                      </a:path>
                      <a:path w="2634789" h="666403" fill="none" stroke="0" extrusionOk="0">
                        <a:moveTo>
                          <a:pt x="0" y="0"/>
                        </a:moveTo>
                        <a:cubicBezTo>
                          <a:pt x="828639" y="47414"/>
                          <a:pt x="1819467" y="-51638"/>
                          <a:pt x="2634789" y="0"/>
                        </a:cubicBezTo>
                        <a:cubicBezTo>
                          <a:pt x="2615928" y="333322"/>
                          <a:pt x="2620085" y="369570"/>
                          <a:pt x="2634789" y="666403"/>
                        </a:cubicBezTo>
                        <a:cubicBezTo>
                          <a:pt x="2111159" y="831551"/>
                          <a:pt x="1129547" y="716370"/>
                          <a:pt x="0" y="666403"/>
                        </a:cubicBezTo>
                        <a:cubicBezTo>
                          <a:pt x="-10328" y="405800"/>
                          <a:pt x="-23525" y="2068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 rtl="1"/>
            <a:r>
              <a:rPr lang="ar-EG" sz="2800" b="1" dirty="0">
                <a:latin typeface="Arial" panose="020B0604020202020204" pitchFamily="34" charset="0"/>
                <a:cs typeface="Arial" panose="020B0604020202020204" pitchFamily="34" charset="0"/>
              </a:rPr>
              <a:t>(1) الكربوهيدرات:</a:t>
            </a:r>
            <a:endParaRPr lang="ar-OM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4D0F730-6FF1-FC28-721D-B439427BE58E}"/>
              </a:ext>
            </a:extLst>
          </p:cNvPr>
          <p:cNvSpPr txBox="1"/>
          <p:nvPr/>
        </p:nvSpPr>
        <p:spPr>
          <a:xfrm>
            <a:off x="3256797" y="1527747"/>
            <a:ext cx="338989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أهم أنواع الكربوهيدرات:</a:t>
            </a:r>
            <a:endParaRPr lang="ar-OM" sz="24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جدول 22">
            <a:extLst>
              <a:ext uri="{FF2B5EF4-FFF2-40B4-BE49-F238E27FC236}">
                <a16:creationId xmlns:a16="http://schemas.microsoft.com/office/drawing/2014/main" id="{BD8B44F4-F01B-554A-AB1B-B26D6F010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413979"/>
              </p:ext>
            </p:extLst>
          </p:nvPr>
        </p:nvGraphicFramePr>
        <p:xfrm>
          <a:off x="2985307" y="2027383"/>
          <a:ext cx="5920700" cy="1615440"/>
        </p:xfrm>
        <a:graphic>
          <a:graphicData uri="http://schemas.openxmlformats.org/drawingml/2006/table">
            <a:tbl>
              <a:tblPr firstRow="1" bandRow="1">
                <a:tableStyleId>{57CE62DC-8483-4DFD-B2DC-388FC3A679E1}</a:tableStyleId>
              </a:tblPr>
              <a:tblGrid>
                <a:gridCol w="2960350">
                  <a:extLst>
                    <a:ext uri="{9D8B030D-6E8A-4147-A177-3AD203B41FA5}">
                      <a16:colId xmlns:a16="http://schemas.microsoft.com/office/drawing/2014/main" val="3531344420"/>
                    </a:ext>
                  </a:extLst>
                </a:gridCol>
                <a:gridCol w="2960350">
                  <a:extLst>
                    <a:ext uri="{9D8B030D-6E8A-4147-A177-3AD203B41FA5}">
                      <a16:colId xmlns:a16="http://schemas.microsoft.com/office/drawing/2014/main" val="2002007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النشا</a:t>
                      </a:r>
                      <a:endParaRPr lang="en-US" sz="28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سكر الجلوكوز</a:t>
                      </a:r>
                      <a:endParaRPr lang="en-US" sz="28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2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EG" sz="2800" b="1" dirty="0"/>
                    </a:p>
                    <a:p>
                      <a:pPr algn="ctr"/>
                      <a:endParaRPr lang="ar-EG" sz="1400" b="1" dirty="0"/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730584"/>
                  </a:ext>
                </a:extLst>
              </a:tr>
            </a:tbl>
          </a:graphicData>
        </a:graphic>
      </p:graphicFrame>
      <p:sp>
        <p:nvSpPr>
          <p:cNvPr id="24" name="TextBox 2">
            <a:extLst>
              <a:ext uri="{FF2B5EF4-FFF2-40B4-BE49-F238E27FC236}">
                <a16:creationId xmlns:a16="http://schemas.microsoft.com/office/drawing/2014/main" id="{E75A4216-F2DC-8501-2CE5-8BBEA8035398}"/>
              </a:ext>
            </a:extLst>
          </p:cNvPr>
          <p:cNvSpPr txBox="1"/>
          <p:nvPr/>
        </p:nvSpPr>
        <p:spPr>
          <a:xfrm>
            <a:off x="3008236" y="2583764"/>
            <a:ext cx="286695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جزيئات كبيرة الحجم</a:t>
            </a:r>
            <a:endParaRPr lang="ar-OM" sz="24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0F090AF3-EC43-73DA-CE82-AEDC7526096E}"/>
              </a:ext>
            </a:extLst>
          </p:cNvPr>
          <p:cNvSpPr txBox="1"/>
          <p:nvPr/>
        </p:nvSpPr>
        <p:spPr>
          <a:xfrm>
            <a:off x="5975188" y="3141937"/>
            <a:ext cx="286695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يذوب في الماء</a:t>
            </a:r>
            <a:endParaRPr lang="ar-OM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B879E839-9CD5-4AD2-150C-463325EC0A9C}"/>
              </a:ext>
            </a:extLst>
          </p:cNvPr>
          <p:cNvSpPr txBox="1"/>
          <p:nvPr/>
        </p:nvSpPr>
        <p:spPr>
          <a:xfrm>
            <a:off x="2980803" y="3152434"/>
            <a:ext cx="2866953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يذوب في الماء</a:t>
            </a:r>
            <a:endParaRPr lang="ar-OM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CB539698-7AF6-7644-164C-F2F5483BAB1B}"/>
              </a:ext>
            </a:extLst>
          </p:cNvPr>
          <p:cNvSpPr txBox="1"/>
          <p:nvPr/>
        </p:nvSpPr>
        <p:spPr>
          <a:xfrm>
            <a:off x="5618715" y="3822655"/>
            <a:ext cx="309551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أهمية الكربوهيدرات:</a:t>
            </a:r>
            <a:endParaRPr lang="ar-OM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F6E7F9A4-9AFB-D6D8-A043-00D5175ECA82}"/>
              </a:ext>
            </a:extLst>
          </p:cNvPr>
          <p:cNvSpPr txBox="1"/>
          <p:nvPr/>
        </p:nvSpPr>
        <p:spPr>
          <a:xfrm>
            <a:off x="3539710" y="4453056"/>
            <a:ext cx="338988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توفير الطاقة للجسم.</a:t>
            </a:r>
            <a:endParaRPr lang="ar-OM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9535B6D1-CB3E-5FB5-6D88-8D8D0AF1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0" y="1452252"/>
            <a:ext cx="2676465" cy="2764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">
            <a:extLst>
              <a:ext uri="{FF2B5EF4-FFF2-40B4-BE49-F238E27FC236}">
                <a16:creationId xmlns:a16="http://schemas.microsoft.com/office/drawing/2014/main" id="{E7B2A0FB-15C7-4BB9-9557-5AC456CC3D1E}"/>
              </a:ext>
            </a:extLst>
          </p:cNvPr>
          <p:cNvSpPr txBox="1"/>
          <p:nvPr/>
        </p:nvSpPr>
        <p:spPr>
          <a:xfrm>
            <a:off x="5971624" y="2587739"/>
            <a:ext cx="286695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جزيئات صغيرة الحجم</a:t>
            </a:r>
            <a:endParaRPr lang="ar-OM" sz="24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1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157A7-B829-7394-E1C5-1584821C9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D3A003-50BA-5D25-F2C8-6673026C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113" y="166408"/>
            <a:ext cx="3697067" cy="679302"/>
          </a:xfrm>
          <a:custGeom>
            <a:avLst/>
            <a:gdLst>
              <a:gd name="connsiteX0" fmla="*/ 0 w 7320342"/>
              <a:gd name="connsiteY0" fmla="*/ 0 h 1325563"/>
              <a:gd name="connsiteX1" fmla="*/ 7320342 w 7320342"/>
              <a:gd name="connsiteY1" fmla="*/ 0 h 1325563"/>
              <a:gd name="connsiteX2" fmla="*/ 7320342 w 7320342"/>
              <a:gd name="connsiteY2" fmla="*/ 1325563 h 1325563"/>
              <a:gd name="connsiteX3" fmla="*/ 0 w 7320342"/>
              <a:gd name="connsiteY3" fmla="*/ 1325563 h 1325563"/>
              <a:gd name="connsiteX4" fmla="*/ 0 w 7320342"/>
              <a:gd name="connsiteY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0342" h="1325563" fill="none" extrusionOk="0">
                <a:moveTo>
                  <a:pt x="0" y="0"/>
                </a:moveTo>
                <a:cubicBezTo>
                  <a:pt x="2264953" y="98419"/>
                  <a:pt x="5121096" y="-139069"/>
                  <a:pt x="7320342" y="0"/>
                </a:cubicBezTo>
                <a:cubicBezTo>
                  <a:pt x="7264295" y="649436"/>
                  <a:pt x="7284218" y="732089"/>
                  <a:pt x="7320342" y="1325563"/>
                </a:cubicBezTo>
                <a:cubicBezTo>
                  <a:pt x="6009288" y="1265813"/>
                  <a:pt x="3137790" y="1299040"/>
                  <a:pt x="0" y="1325563"/>
                </a:cubicBezTo>
                <a:cubicBezTo>
                  <a:pt x="51970" y="770650"/>
                  <a:pt x="-80093" y="412172"/>
                  <a:pt x="0" y="0"/>
                </a:cubicBezTo>
                <a:close/>
              </a:path>
              <a:path w="7320342" h="1325563" stroke="0" extrusionOk="0">
                <a:moveTo>
                  <a:pt x="0" y="0"/>
                </a:moveTo>
                <a:cubicBezTo>
                  <a:pt x="3455191" y="-15440"/>
                  <a:pt x="6371190" y="-104960"/>
                  <a:pt x="7320342" y="0"/>
                </a:cubicBezTo>
                <a:cubicBezTo>
                  <a:pt x="7274719" y="491506"/>
                  <a:pt x="7225798" y="1080871"/>
                  <a:pt x="7320342" y="1325563"/>
                </a:cubicBezTo>
                <a:cubicBezTo>
                  <a:pt x="5713832" y="1239285"/>
                  <a:pt x="1010538" y="1474969"/>
                  <a:pt x="0" y="1325563"/>
                </a:cubicBezTo>
                <a:cubicBezTo>
                  <a:pt x="101358" y="846186"/>
                  <a:pt x="43246" y="483495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93628342">
                  <a:custGeom>
                    <a:avLst/>
                    <a:gdLst>
                      <a:gd name="connsiteX0" fmla="*/ 0 w 3697067"/>
                      <a:gd name="connsiteY0" fmla="*/ 0 h 679302"/>
                      <a:gd name="connsiteX1" fmla="*/ 3697066 w 3697067"/>
                      <a:gd name="connsiteY1" fmla="*/ 0 h 679302"/>
                      <a:gd name="connsiteX2" fmla="*/ 3697066 w 3697067"/>
                      <a:gd name="connsiteY2" fmla="*/ 679302 h 679302"/>
                      <a:gd name="connsiteX3" fmla="*/ 0 w 3697067"/>
                      <a:gd name="connsiteY3" fmla="*/ 679302 h 679302"/>
                      <a:gd name="connsiteX4" fmla="*/ 0 w 3697067"/>
                      <a:gd name="connsiteY4" fmla="*/ 0 h 679302"/>
                      <a:gd name="connsiteX0" fmla="*/ 0 w 3697067"/>
                      <a:gd name="connsiteY0" fmla="*/ 0 h 679302"/>
                      <a:gd name="connsiteX1" fmla="*/ 3697066 w 3697067"/>
                      <a:gd name="connsiteY1" fmla="*/ 0 h 679302"/>
                      <a:gd name="connsiteX2" fmla="*/ 3697066 w 3697067"/>
                      <a:gd name="connsiteY2" fmla="*/ 679302 h 679302"/>
                      <a:gd name="connsiteX3" fmla="*/ 0 w 3697067"/>
                      <a:gd name="connsiteY3" fmla="*/ 679302 h 679302"/>
                      <a:gd name="connsiteX4" fmla="*/ 0 w 3697067"/>
                      <a:gd name="connsiteY4" fmla="*/ 0 h 679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7067" h="679302" fill="none" extrusionOk="0">
                        <a:moveTo>
                          <a:pt x="0" y="0"/>
                        </a:moveTo>
                        <a:cubicBezTo>
                          <a:pt x="1217461" y="-304"/>
                          <a:pt x="2471073" y="-10391"/>
                          <a:pt x="3697066" y="0"/>
                        </a:cubicBezTo>
                        <a:cubicBezTo>
                          <a:pt x="3673328" y="334146"/>
                          <a:pt x="3676960" y="376793"/>
                          <a:pt x="3697066" y="679302"/>
                        </a:cubicBezTo>
                        <a:cubicBezTo>
                          <a:pt x="3026996" y="521401"/>
                          <a:pt x="1615909" y="615134"/>
                          <a:pt x="0" y="679302"/>
                        </a:cubicBezTo>
                        <a:cubicBezTo>
                          <a:pt x="24920" y="397408"/>
                          <a:pt x="-20130" y="197859"/>
                          <a:pt x="0" y="0"/>
                        </a:cubicBezTo>
                        <a:close/>
                      </a:path>
                      <a:path w="3697067" h="679302" stroke="0" extrusionOk="0">
                        <a:moveTo>
                          <a:pt x="0" y="0"/>
                        </a:moveTo>
                        <a:cubicBezTo>
                          <a:pt x="1794851" y="-17046"/>
                          <a:pt x="3232792" y="-111977"/>
                          <a:pt x="3697066" y="0"/>
                        </a:cubicBezTo>
                        <a:cubicBezTo>
                          <a:pt x="3673793" y="250144"/>
                          <a:pt x="3653076" y="548912"/>
                          <a:pt x="3697066" y="679302"/>
                        </a:cubicBezTo>
                        <a:cubicBezTo>
                          <a:pt x="2795739" y="620841"/>
                          <a:pt x="438598" y="827999"/>
                          <a:pt x="0" y="679302"/>
                        </a:cubicBezTo>
                        <a:cubicBezTo>
                          <a:pt x="61203" y="413599"/>
                          <a:pt x="9158" y="243380"/>
                          <a:pt x="0" y="0"/>
                        </a:cubicBezTo>
                        <a:close/>
                      </a:path>
                      <a:path w="3697067" h="679302" fill="none" stroke="0" extrusionOk="0">
                        <a:moveTo>
                          <a:pt x="0" y="0"/>
                        </a:moveTo>
                        <a:cubicBezTo>
                          <a:pt x="1350574" y="18657"/>
                          <a:pt x="2412133" y="62792"/>
                          <a:pt x="3697066" y="0"/>
                        </a:cubicBezTo>
                        <a:cubicBezTo>
                          <a:pt x="3669211" y="335150"/>
                          <a:pt x="3676076" y="377631"/>
                          <a:pt x="3697066" y="679302"/>
                        </a:cubicBezTo>
                        <a:cubicBezTo>
                          <a:pt x="3009801" y="743477"/>
                          <a:pt x="1585346" y="900233"/>
                          <a:pt x="0" y="679302"/>
                        </a:cubicBezTo>
                        <a:cubicBezTo>
                          <a:pt x="6885" y="407179"/>
                          <a:pt x="-22747" y="2101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 rtl="1"/>
            <a:r>
              <a:rPr lang="ar-EG" sz="3200" b="1" dirty="0">
                <a:latin typeface="Arial" panose="020B0604020202020204" pitchFamily="34" charset="0"/>
                <a:cs typeface="Arial" panose="020B0604020202020204" pitchFamily="34" charset="0"/>
              </a:rPr>
              <a:t>المجموعات الغذائية:</a:t>
            </a:r>
            <a:endParaRPr lang="ar-OM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15C5E87C-8C93-03F6-CB67-B4E12F16631C}"/>
              </a:ext>
            </a:extLst>
          </p:cNvPr>
          <p:cNvSpPr txBox="1">
            <a:spLocks/>
          </p:cNvSpPr>
          <p:nvPr/>
        </p:nvSpPr>
        <p:spPr>
          <a:xfrm>
            <a:off x="6271218" y="785849"/>
            <a:ext cx="2634789" cy="666403"/>
          </a:xfrm>
          <a:custGeom>
            <a:avLst/>
            <a:gdLst>
              <a:gd name="connsiteX0" fmla="*/ 0 w 7320342"/>
              <a:gd name="connsiteY0" fmla="*/ 0 h 1325563"/>
              <a:gd name="connsiteX1" fmla="*/ 7320342 w 7320342"/>
              <a:gd name="connsiteY1" fmla="*/ 0 h 1325563"/>
              <a:gd name="connsiteX2" fmla="*/ 7320342 w 7320342"/>
              <a:gd name="connsiteY2" fmla="*/ 1325563 h 1325563"/>
              <a:gd name="connsiteX3" fmla="*/ 0 w 7320342"/>
              <a:gd name="connsiteY3" fmla="*/ 1325563 h 1325563"/>
              <a:gd name="connsiteX4" fmla="*/ 0 w 7320342"/>
              <a:gd name="connsiteY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0342" h="1325563" fill="none" extrusionOk="0">
                <a:moveTo>
                  <a:pt x="0" y="0"/>
                </a:moveTo>
                <a:cubicBezTo>
                  <a:pt x="2264953" y="98419"/>
                  <a:pt x="5121096" y="-139069"/>
                  <a:pt x="7320342" y="0"/>
                </a:cubicBezTo>
                <a:cubicBezTo>
                  <a:pt x="7264295" y="649436"/>
                  <a:pt x="7284218" y="732089"/>
                  <a:pt x="7320342" y="1325563"/>
                </a:cubicBezTo>
                <a:cubicBezTo>
                  <a:pt x="6009288" y="1265813"/>
                  <a:pt x="3137790" y="1299040"/>
                  <a:pt x="0" y="1325563"/>
                </a:cubicBezTo>
                <a:cubicBezTo>
                  <a:pt x="51970" y="770650"/>
                  <a:pt x="-80093" y="412172"/>
                  <a:pt x="0" y="0"/>
                </a:cubicBezTo>
                <a:close/>
              </a:path>
              <a:path w="7320342" h="1325563" stroke="0" extrusionOk="0">
                <a:moveTo>
                  <a:pt x="0" y="0"/>
                </a:moveTo>
                <a:cubicBezTo>
                  <a:pt x="3455191" y="-15440"/>
                  <a:pt x="6371190" y="-104960"/>
                  <a:pt x="7320342" y="0"/>
                </a:cubicBezTo>
                <a:cubicBezTo>
                  <a:pt x="7274719" y="491506"/>
                  <a:pt x="7225798" y="1080871"/>
                  <a:pt x="7320342" y="1325563"/>
                </a:cubicBezTo>
                <a:cubicBezTo>
                  <a:pt x="5713832" y="1239285"/>
                  <a:pt x="1010538" y="1474969"/>
                  <a:pt x="0" y="1325563"/>
                </a:cubicBezTo>
                <a:cubicBezTo>
                  <a:pt x="101358" y="846186"/>
                  <a:pt x="43246" y="483495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93628342">
                  <a:custGeom>
                    <a:avLst/>
                    <a:gdLst>
                      <a:gd name="connsiteX0" fmla="*/ 0 w 2634789"/>
                      <a:gd name="connsiteY0" fmla="*/ 0 h 666403"/>
                      <a:gd name="connsiteX1" fmla="*/ 2634789 w 2634789"/>
                      <a:gd name="connsiteY1" fmla="*/ 0 h 666403"/>
                      <a:gd name="connsiteX2" fmla="*/ 2634789 w 2634789"/>
                      <a:gd name="connsiteY2" fmla="*/ 666403 h 666403"/>
                      <a:gd name="connsiteX3" fmla="*/ 0 w 2634789"/>
                      <a:gd name="connsiteY3" fmla="*/ 666403 h 666403"/>
                      <a:gd name="connsiteX4" fmla="*/ 0 w 2634789"/>
                      <a:gd name="connsiteY4" fmla="*/ 0 h 666403"/>
                      <a:gd name="connsiteX0" fmla="*/ 0 w 2634789"/>
                      <a:gd name="connsiteY0" fmla="*/ 0 h 666403"/>
                      <a:gd name="connsiteX1" fmla="*/ 2634789 w 2634789"/>
                      <a:gd name="connsiteY1" fmla="*/ 0 h 666403"/>
                      <a:gd name="connsiteX2" fmla="*/ 2634789 w 2634789"/>
                      <a:gd name="connsiteY2" fmla="*/ 666403 h 666403"/>
                      <a:gd name="connsiteX3" fmla="*/ 0 w 2634789"/>
                      <a:gd name="connsiteY3" fmla="*/ 666403 h 666403"/>
                      <a:gd name="connsiteX4" fmla="*/ 0 w 2634789"/>
                      <a:gd name="connsiteY4" fmla="*/ 0 h 666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4789" h="666403" fill="none" extrusionOk="0">
                        <a:moveTo>
                          <a:pt x="0" y="0"/>
                        </a:moveTo>
                        <a:cubicBezTo>
                          <a:pt x="898144" y="-7717"/>
                          <a:pt x="1743175" y="-17086"/>
                          <a:pt x="2634789" y="0"/>
                        </a:cubicBezTo>
                        <a:cubicBezTo>
                          <a:pt x="2615678" y="326802"/>
                          <a:pt x="2617799" y="371523"/>
                          <a:pt x="2634789" y="666403"/>
                        </a:cubicBezTo>
                        <a:cubicBezTo>
                          <a:pt x="2161785" y="618402"/>
                          <a:pt x="1226381" y="495818"/>
                          <a:pt x="0" y="666403"/>
                        </a:cubicBezTo>
                        <a:cubicBezTo>
                          <a:pt x="7490" y="408404"/>
                          <a:pt x="-25986" y="205343"/>
                          <a:pt x="0" y="0"/>
                        </a:cubicBezTo>
                        <a:close/>
                      </a:path>
                      <a:path w="2634789" h="666403" stroke="0" extrusionOk="0">
                        <a:moveTo>
                          <a:pt x="0" y="0"/>
                        </a:moveTo>
                        <a:cubicBezTo>
                          <a:pt x="1262282" y="-11183"/>
                          <a:pt x="2296369" y="-65135"/>
                          <a:pt x="2634789" y="0"/>
                        </a:cubicBezTo>
                        <a:cubicBezTo>
                          <a:pt x="2616050" y="229743"/>
                          <a:pt x="2607898" y="533903"/>
                          <a:pt x="2634789" y="666403"/>
                        </a:cubicBezTo>
                        <a:cubicBezTo>
                          <a:pt x="1992403" y="612869"/>
                          <a:pt x="357480" y="747785"/>
                          <a:pt x="0" y="666403"/>
                        </a:cubicBezTo>
                        <a:cubicBezTo>
                          <a:pt x="45361" y="407634"/>
                          <a:pt x="-15956" y="232150"/>
                          <a:pt x="0" y="0"/>
                        </a:cubicBezTo>
                        <a:close/>
                      </a:path>
                      <a:path w="2634789" h="666403" fill="none" stroke="0" extrusionOk="0">
                        <a:moveTo>
                          <a:pt x="0" y="0"/>
                        </a:moveTo>
                        <a:cubicBezTo>
                          <a:pt x="828639" y="47414"/>
                          <a:pt x="1819467" y="-51638"/>
                          <a:pt x="2634789" y="0"/>
                        </a:cubicBezTo>
                        <a:cubicBezTo>
                          <a:pt x="2615928" y="333322"/>
                          <a:pt x="2620085" y="369570"/>
                          <a:pt x="2634789" y="666403"/>
                        </a:cubicBezTo>
                        <a:cubicBezTo>
                          <a:pt x="2111159" y="831551"/>
                          <a:pt x="1129547" y="716370"/>
                          <a:pt x="0" y="666403"/>
                        </a:cubicBezTo>
                        <a:cubicBezTo>
                          <a:pt x="-10328" y="405800"/>
                          <a:pt x="-23525" y="2068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 rtl="1"/>
            <a:r>
              <a:rPr lang="ar-EG" sz="2800" b="1" dirty="0">
                <a:latin typeface="Arial" panose="020B0604020202020204" pitchFamily="34" charset="0"/>
                <a:cs typeface="Arial" panose="020B0604020202020204" pitchFamily="34" charset="0"/>
              </a:rPr>
              <a:t>(2) الدهون:</a:t>
            </a:r>
            <a:endParaRPr lang="ar-OM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353753BA-A418-1DE7-60E0-A9076871C855}"/>
              </a:ext>
            </a:extLst>
          </p:cNvPr>
          <p:cNvSpPr txBox="1"/>
          <p:nvPr/>
        </p:nvSpPr>
        <p:spPr>
          <a:xfrm>
            <a:off x="3342977" y="1543431"/>
            <a:ext cx="201943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أهمية الدهون:</a:t>
            </a:r>
            <a:endParaRPr lang="ar-OM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92AAC5B-FAAD-7AAE-4017-9246585FA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0" y="1117345"/>
            <a:ext cx="2997141" cy="2378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D71BC2C8-E8B1-4A26-89CB-E916D233ABEC}"/>
              </a:ext>
            </a:extLst>
          </p:cNvPr>
          <p:cNvSpPr/>
          <p:nvPr/>
        </p:nvSpPr>
        <p:spPr>
          <a:xfrm>
            <a:off x="6652910" y="2098913"/>
            <a:ext cx="2158122" cy="1069384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توفير الطاقة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E3A7855C-3559-9592-C311-966259469BE6}"/>
              </a:ext>
            </a:extLst>
          </p:cNvPr>
          <p:cNvSpPr/>
          <p:nvPr/>
        </p:nvSpPr>
        <p:spPr>
          <a:xfrm>
            <a:off x="6754508" y="3464920"/>
            <a:ext cx="2158122" cy="1500749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تكوين </a:t>
            </a:r>
            <a:r>
              <a:rPr lang="ar-E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أغشية الخلايا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4C1D36F-E1CC-70EA-2CA0-DC278A017B39}"/>
              </a:ext>
            </a:extLst>
          </p:cNvPr>
          <p:cNvSpPr/>
          <p:nvPr/>
        </p:nvSpPr>
        <p:spPr>
          <a:xfrm>
            <a:off x="3905571" y="2378136"/>
            <a:ext cx="2509161" cy="172116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تُخزن تحت الجلد وتعمل كطبقة عازلة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انفجار: 14 نقطة 7">
            <a:extLst>
              <a:ext uri="{FF2B5EF4-FFF2-40B4-BE49-F238E27FC236}">
                <a16:creationId xmlns:a16="http://schemas.microsoft.com/office/drawing/2014/main" id="{5CF69D68-E34A-EB28-1F89-2A42E9064102}"/>
              </a:ext>
            </a:extLst>
          </p:cNvPr>
          <p:cNvSpPr/>
          <p:nvPr/>
        </p:nvSpPr>
        <p:spPr>
          <a:xfrm>
            <a:off x="-162731" y="3794269"/>
            <a:ext cx="4912962" cy="129538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كثرة الدهون تسبب امراض القلب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D6F1D-286C-BEBC-0CDF-11CEB2929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133409-307E-284D-E504-30A9E9A3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113" y="166408"/>
            <a:ext cx="3697067" cy="679302"/>
          </a:xfrm>
          <a:custGeom>
            <a:avLst/>
            <a:gdLst>
              <a:gd name="connsiteX0" fmla="*/ 0 w 7320342"/>
              <a:gd name="connsiteY0" fmla="*/ 0 h 1325563"/>
              <a:gd name="connsiteX1" fmla="*/ 7320342 w 7320342"/>
              <a:gd name="connsiteY1" fmla="*/ 0 h 1325563"/>
              <a:gd name="connsiteX2" fmla="*/ 7320342 w 7320342"/>
              <a:gd name="connsiteY2" fmla="*/ 1325563 h 1325563"/>
              <a:gd name="connsiteX3" fmla="*/ 0 w 7320342"/>
              <a:gd name="connsiteY3" fmla="*/ 1325563 h 1325563"/>
              <a:gd name="connsiteX4" fmla="*/ 0 w 7320342"/>
              <a:gd name="connsiteY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0342" h="1325563" fill="none" extrusionOk="0">
                <a:moveTo>
                  <a:pt x="0" y="0"/>
                </a:moveTo>
                <a:cubicBezTo>
                  <a:pt x="2264953" y="98419"/>
                  <a:pt x="5121096" y="-139069"/>
                  <a:pt x="7320342" y="0"/>
                </a:cubicBezTo>
                <a:cubicBezTo>
                  <a:pt x="7264295" y="649436"/>
                  <a:pt x="7284218" y="732089"/>
                  <a:pt x="7320342" y="1325563"/>
                </a:cubicBezTo>
                <a:cubicBezTo>
                  <a:pt x="6009288" y="1265813"/>
                  <a:pt x="3137790" y="1299040"/>
                  <a:pt x="0" y="1325563"/>
                </a:cubicBezTo>
                <a:cubicBezTo>
                  <a:pt x="51970" y="770650"/>
                  <a:pt x="-80093" y="412172"/>
                  <a:pt x="0" y="0"/>
                </a:cubicBezTo>
                <a:close/>
              </a:path>
              <a:path w="7320342" h="1325563" stroke="0" extrusionOk="0">
                <a:moveTo>
                  <a:pt x="0" y="0"/>
                </a:moveTo>
                <a:cubicBezTo>
                  <a:pt x="3455191" y="-15440"/>
                  <a:pt x="6371190" y="-104960"/>
                  <a:pt x="7320342" y="0"/>
                </a:cubicBezTo>
                <a:cubicBezTo>
                  <a:pt x="7274719" y="491506"/>
                  <a:pt x="7225798" y="1080871"/>
                  <a:pt x="7320342" y="1325563"/>
                </a:cubicBezTo>
                <a:cubicBezTo>
                  <a:pt x="5713832" y="1239285"/>
                  <a:pt x="1010538" y="1474969"/>
                  <a:pt x="0" y="1325563"/>
                </a:cubicBezTo>
                <a:cubicBezTo>
                  <a:pt x="101358" y="846186"/>
                  <a:pt x="43246" y="483495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93628342">
                  <a:custGeom>
                    <a:avLst/>
                    <a:gdLst>
                      <a:gd name="connsiteX0" fmla="*/ 0 w 3697067"/>
                      <a:gd name="connsiteY0" fmla="*/ 0 h 679302"/>
                      <a:gd name="connsiteX1" fmla="*/ 3697066 w 3697067"/>
                      <a:gd name="connsiteY1" fmla="*/ 0 h 679302"/>
                      <a:gd name="connsiteX2" fmla="*/ 3697066 w 3697067"/>
                      <a:gd name="connsiteY2" fmla="*/ 679302 h 679302"/>
                      <a:gd name="connsiteX3" fmla="*/ 0 w 3697067"/>
                      <a:gd name="connsiteY3" fmla="*/ 679302 h 679302"/>
                      <a:gd name="connsiteX4" fmla="*/ 0 w 3697067"/>
                      <a:gd name="connsiteY4" fmla="*/ 0 h 679302"/>
                      <a:gd name="connsiteX0" fmla="*/ 0 w 3697067"/>
                      <a:gd name="connsiteY0" fmla="*/ 0 h 679302"/>
                      <a:gd name="connsiteX1" fmla="*/ 3697066 w 3697067"/>
                      <a:gd name="connsiteY1" fmla="*/ 0 h 679302"/>
                      <a:gd name="connsiteX2" fmla="*/ 3697066 w 3697067"/>
                      <a:gd name="connsiteY2" fmla="*/ 679302 h 679302"/>
                      <a:gd name="connsiteX3" fmla="*/ 0 w 3697067"/>
                      <a:gd name="connsiteY3" fmla="*/ 679302 h 679302"/>
                      <a:gd name="connsiteX4" fmla="*/ 0 w 3697067"/>
                      <a:gd name="connsiteY4" fmla="*/ 0 h 679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7067" h="679302" fill="none" extrusionOk="0">
                        <a:moveTo>
                          <a:pt x="0" y="0"/>
                        </a:moveTo>
                        <a:cubicBezTo>
                          <a:pt x="1217461" y="-304"/>
                          <a:pt x="2471073" y="-10391"/>
                          <a:pt x="3697066" y="0"/>
                        </a:cubicBezTo>
                        <a:cubicBezTo>
                          <a:pt x="3673328" y="334146"/>
                          <a:pt x="3676960" y="376793"/>
                          <a:pt x="3697066" y="679302"/>
                        </a:cubicBezTo>
                        <a:cubicBezTo>
                          <a:pt x="3026996" y="521401"/>
                          <a:pt x="1615909" y="615134"/>
                          <a:pt x="0" y="679302"/>
                        </a:cubicBezTo>
                        <a:cubicBezTo>
                          <a:pt x="24920" y="397408"/>
                          <a:pt x="-20130" y="197859"/>
                          <a:pt x="0" y="0"/>
                        </a:cubicBezTo>
                        <a:close/>
                      </a:path>
                      <a:path w="3697067" h="679302" stroke="0" extrusionOk="0">
                        <a:moveTo>
                          <a:pt x="0" y="0"/>
                        </a:moveTo>
                        <a:cubicBezTo>
                          <a:pt x="1794851" y="-17046"/>
                          <a:pt x="3232792" y="-111977"/>
                          <a:pt x="3697066" y="0"/>
                        </a:cubicBezTo>
                        <a:cubicBezTo>
                          <a:pt x="3673793" y="250144"/>
                          <a:pt x="3653076" y="548912"/>
                          <a:pt x="3697066" y="679302"/>
                        </a:cubicBezTo>
                        <a:cubicBezTo>
                          <a:pt x="2795739" y="620841"/>
                          <a:pt x="438598" y="827999"/>
                          <a:pt x="0" y="679302"/>
                        </a:cubicBezTo>
                        <a:cubicBezTo>
                          <a:pt x="61203" y="413599"/>
                          <a:pt x="9158" y="243380"/>
                          <a:pt x="0" y="0"/>
                        </a:cubicBezTo>
                        <a:close/>
                      </a:path>
                      <a:path w="3697067" h="679302" fill="none" stroke="0" extrusionOk="0">
                        <a:moveTo>
                          <a:pt x="0" y="0"/>
                        </a:moveTo>
                        <a:cubicBezTo>
                          <a:pt x="1350574" y="18657"/>
                          <a:pt x="2412133" y="62792"/>
                          <a:pt x="3697066" y="0"/>
                        </a:cubicBezTo>
                        <a:cubicBezTo>
                          <a:pt x="3669211" y="335150"/>
                          <a:pt x="3676076" y="377631"/>
                          <a:pt x="3697066" y="679302"/>
                        </a:cubicBezTo>
                        <a:cubicBezTo>
                          <a:pt x="3009801" y="743477"/>
                          <a:pt x="1585346" y="900233"/>
                          <a:pt x="0" y="679302"/>
                        </a:cubicBezTo>
                        <a:cubicBezTo>
                          <a:pt x="6885" y="407179"/>
                          <a:pt x="-22747" y="2101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 rtl="1"/>
            <a:r>
              <a:rPr lang="ar-EG" sz="3200" b="1" dirty="0">
                <a:latin typeface="Arial" panose="020B0604020202020204" pitchFamily="34" charset="0"/>
                <a:cs typeface="Arial" panose="020B0604020202020204" pitchFamily="34" charset="0"/>
              </a:rPr>
              <a:t>المجموعات الغذائية:</a:t>
            </a:r>
            <a:endParaRPr lang="ar-OM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C2FFFDA8-2F91-26D5-6B82-656754C53B92}"/>
              </a:ext>
            </a:extLst>
          </p:cNvPr>
          <p:cNvSpPr txBox="1">
            <a:spLocks/>
          </p:cNvSpPr>
          <p:nvPr/>
        </p:nvSpPr>
        <p:spPr>
          <a:xfrm>
            <a:off x="6652910" y="785849"/>
            <a:ext cx="2253097" cy="666403"/>
          </a:xfrm>
          <a:custGeom>
            <a:avLst/>
            <a:gdLst>
              <a:gd name="connsiteX0" fmla="*/ 0 w 7320342"/>
              <a:gd name="connsiteY0" fmla="*/ 0 h 1325563"/>
              <a:gd name="connsiteX1" fmla="*/ 7320342 w 7320342"/>
              <a:gd name="connsiteY1" fmla="*/ 0 h 1325563"/>
              <a:gd name="connsiteX2" fmla="*/ 7320342 w 7320342"/>
              <a:gd name="connsiteY2" fmla="*/ 1325563 h 1325563"/>
              <a:gd name="connsiteX3" fmla="*/ 0 w 7320342"/>
              <a:gd name="connsiteY3" fmla="*/ 1325563 h 1325563"/>
              <a:gd name="connsiteX4" fmla="*/ 0 w 7320342"/>
              <a:gd name="connsiteY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0342" h="1325563" fill="none" extrusionOk="0">
                <a:moveTo>
                  <a:pt x="0" y="0"/>
                </a:moveTo>
                <a:cubicBezTo>
                  <a:pt x="2264953" y="98419"/>
                  <a:pt x="5121096" y="-139069"/>
                  <a:pt x="7320342" y="0"/>
                </a:cubicBezTo>
                <a:cubicBezTo>
                  <a:pt x="7264295" y="649436"/>
                  <a:pt x="7284218" y="732089"/>
                  <a:pt x="7320342" y="1325563"/>
                </a:cubicBezTo>
                <a:cubicBezTo>
                  <a:pt x="6009288" y="1265813"/>
                  <a:pt x="3137790" y="1299040"/>
                  <a:pt x="0" y="1325563"/>
                </a:cubicBezTo>
                <a:cubicBezTo>
                  <a:pt x="51970" y="770650"/>
                  <a:pt x="-80093" y="412172"/>
                  <a:pt x="0" y="0"/>
                </a:cubicBezTo>
                <a:close/>
              </a:path>
              <a:path w="7320342" h="1325563" stroke="0" extrusionOk="0">
                <a:moveTo>
                  <a:pt x="0" y="0"/>
                </a:moveTo>
                <a:cubicBezTo>
                  <a:pt x="3455191" y="-15440"/>
                  <a:pt x="6371190" y="-104960"/>
                  <a:pt x="7320342" y="0"/>
                </a:cubicBezTo>
                <a:cubicBezTo>
                  <a:pt x="7274719" y="491506"/>
                  <a:pt x="7225798" y="1080871"/>
                  <a:pt x="7320342" y="1325563"/>
                </a:cubicBezTo>
                <a:cubicBezTo>
                  <a:pt x="5713832" y="1239285"/>
                  <a:pt x="1010538" y="1474969"/>
                  <a:pt x="0" y="1325563"/>
                </a:cubicBezTo>
                <a:cubicBezTo>
                  <a:pt x="101358" y="846186"/>
                  <a:pt x="43246" y="483495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93628342">
                  <a:custGeom>
                    <a:avLst/>
                    <a:gdLst>
                      <a:gd name="connsiteX0" fmla="*/ 0 w 2253097"/>
                      <a:gd name="connsiteY0" fmla="*/ 0 h 666403"/>
                      <a:gd name="connsiteX1" fmla="*/ 2253097 w 2253097"/>
                      <a:gd name="connsiteY1" fmla="*/ 0 h 666403"/>
                      <a:gd name="connsiteX2" fmla="*/ 2253097 w 2253097"/>
                      <a:gd name="connsiteY2" fmla="*/ 666403 h 666403"/>
                      <a:gd name="connsiteX3" fmla="*/ 0 w 2253097"/>
                      <a:gd name="connsiteY3" fmla="*/ 666403 h 666403"/>
                      <a:gd name="connsiteX4" fmla="*/ 0 w 2253097"/>
                      <a:gd name="connsiteY4" fmla="*/ 0 h 666403"/>
                      <a:gd name="connsiteX0" fmla="*/ 0 w 2253097"/>
                      <a:gd name="connsiteY0" fmla="*/ 0 h 666403"/>
                      <a:gd name="connsiteX1" fmla="*/ 2253097 w 2253097"/>
                      <a:gd name="connsiteY1" fmla="*/ 0 h 666403"/>
                      <a:gd name="connsiteX2" fmla="*/ 2253097 w 2253097"/>
                      <a:gd name="connsiteY2" fmla="*/ 666403 h 666403"/>
                      <a:gd name="connsiteX3" fmla="*/ 0 w 2253097"/>
                      <a:gd name="connsiteY3" fmla="*/ 666403 h 666403"/>
                      <a:gd name="connsiteX4" fmla="*/ 0 w 2253097"/>
                      <a:gd name="connsiteY4" fmla="*/ 0 h 666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3097" h="666403" fill="none" extrusionOk="0">
                        <a:moveTo>
                          <a:pt x="0" y="0"/>
                        </a:moveTo>
                        <a:cubicBezTo>
                          <a:pt x="711110" y="39829"/>
                          <a:pt x="1520869" y="-40697"/>
                          <a:pt x="2253097" y="0"/>
                        </a:cubicBezTo>
                        <a:cubicBezTo>
                          <a:pt x="2236587" y="326709"/>
                          <a:pt x="2237857" y="371640"/>
                          <a:pt x="2253097" y="666403"/>
                        </a:cubicBezTo>
                        <a:cubicBezTo>
                          <a:pt x="1847055" y="595974"/>
                          <a:pt x="1042408" y="528831"/>
                          <a:pt x="0" y="666403"/>
                        </a:cubicBezTo>
                        <a:cubicBezTo>
                          <a:pt x="11424" y="395979"/>
                          <a:pt x="5672" y="187271"/>
                          <a:pt x="0" y="0"/>
                        </a:cubicBezTo>
                        <a:close/>
                      </a:path>
                      <a:path w="2253097" h="666403" stroke="0" extrusionOk="0">
                        <a:moveTo>
                          <a:pt x="0" y="0"/>
                        </a:moveTo>
                        <a:cubicBezTo>
                          <a:pt x="1067291" y="-8465"/>
                          <a:pt x="1971325" y="-92744"/>
                          <a:pt x="2253097" y="0"/>
                        </a:cubicBezTo>
                        <a:cubicBezTo>
                          <a:pt x="2235859" y="223179"/>
                          <a:pt x="2229747" y="535747"/>
                          <a:pt x="2253097" y="666403"/>
                        </a:cubicBezTo>
                        <a:cubicBezTo>
                          <a:pt x="1699519" y="613668"/>
                          <a:pt x="294158" y="758471"/>
                          <a:pt x="0" y="666403"/>
                        </a:cubicBezTo>
                        <a:cubicBezTo>
                          <a:pt x="46077" y="395624"/>
                          <a:pt x="-1607" y="237901"/>
                          <a:pt x="0" y="0"/>
                        </a:cubicBezTo>
                        <a:close/>
                      </a:path>
                      <a:path w="2253097" h="666403" fill="none" stroke="0" extrusionOk="0">
                        <a:moveTo>
                          <a:pt x="0" y="0"/>
                        </a:moveTo>
                        <a:cubicBezTo>
                          <a:pt x="809714" y="32166"/>
                          <a:pt x="1545950" y="-46639"/>
                          <a:pt x="2253097" y="0"/>
                        </a:cubicBezTo>
                        <a:cubicBezTo>
                          <a:pt x="2237214" y="333609"/>
                          <a:pt x="2240999" y="368922"/>
                          <a:pt x="2253097" y="666403"/>
                        </a:cubicBezTo>
                        <a:cubicBezTo>
                          <a:pt x="1829712" y="711281"/>
                          <a:pt x="966135" y="788688"/>
                          <a:pt x="0" y="666403"/>
                        </a:cubicBezTo>
                        <a:cubicBezTo>
                          <a:pt x="82" y="397499"/>
                          <a:pt x="-20237" y="20694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 rtl="1"/>
            <a:r>
              <a:rPr lang="ar-EG" sz="2800" b="1" dirty="0">
                <a:latin typeface="Arial" panose="020B0604020202020204" pitchFamily="34" charset="0"/>
                <a:cs typeface="Arial" panose="020B0604020202020204" pitchFamily="34" charset="0"/>
              </a:rPr>
              <a:t>(3) البروتينات:</a:t>
            </a:r>
            <a:endParaRPr lang="ar-OM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2A854871-6936-DE68-7879-BE8F69D64B94}"/>
              </a:ext>
            </a:extLst>
          </p:cNvPr>
          <p:cNvSpPr txBox="1"/>
          <p:nvPr/>
        </p:nvSpPr>
        <p:spPr>
          <a:xfrm>
            <a:off x="3444578" y="1543431"/>
            <a:ext cx="276737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أهمية البروتينات:</a:t>
            </a:r>
            <a:endParaRPr lang="ar-OM" sz="28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DED85A25-161F-231F-2B2F-E9EC32FCB1FB}"/>
              </a:ext>
            </a:extLst>
          </p:cNvPr>
          <p:cNvSpPr/>
          <p:nvPr/>
        </p:nvSpPr>
        <p:spPr>
          <a:xfrm>
            <a:off x="6652910" y="2098913"/>
            <a:ext cx="2158122" cy="1069384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توفير الطاقة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F15EEFEB-5E41-AA85-DA3B-3CDDEBCA10B7}"/>
              </a:ext>
            </a:extLst>
          </p:cNvPr>
          <p:cNvSpPr/>
          <p:nvPr/>
        </p:nvSpPr>
        <p:spPr>
          <a:xfrm>
            <a:off x="6579030" y="3440910"/>
            <a:ext cx="2372345" cy="1507067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بناء وإصلاح الانسجة </a:t>
            </a:r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الجسم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FE9AB5F-70FC-BFA6-EE06-D549A4C23AD9}"/>
              </a:ext>
            </a:extLst>
          </p:cNvPr>
          <p:cNvSpPr/>
          <p:nvPr/>
        </p:nvSpPr>
        <p:spPr>
          <a:xfrm>
            <a:off x="3656591" y="2453637"/>
            <a:ext cx="2767373" cy="215223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تكوين </a:t>
            </a:r>
            <a:r>
              <a:rPr lang="ar-E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الاجسام المضادة </a:t>
            </a:r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التي تحارب الامراض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6288038-B78F-3F7F-094E-BC6AD33EF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60" y="1266825"/>
            <a:ext cx="3098799" cy="3339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9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3B450-4139-A9ED-4B3B-3A5283825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AC2785-5291-25BD-45F2-C1C73875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113" y="166408"/>
            <a:ext cx="3697067" cy="679302"/>
          </a:xfrm>
          <a:custGeom>
            <a:avLst/>
            <a:gdLst>
              <a:gd name="connsiteX0" fmla="*/ 0 w 7320342"/>
              <a:gd name="connsiteY0" fmla="*/ 0 h 1325563"/>
              <a:gd name="connsiteX1" fmla="*/ 7320342 w 7320342"/>
              <a:gd name="connsiteY1" fmla="*/ 0 h 1325563"/>
              <a:gd name="connsiteX2" fmla="*/ 7320342 w 7320342"/>
              <a:gd name="connsiteY2" fmla="*/ 1325563 h 1325563"/>
              <a:gd name="connsiteX3" fmla="*/ 0 w 7320342"/>
              <a:gd name="connsiteY3" fmla="*/ 1325563 h 1325563"/>
              <a:gd name="connsiteX4" fmla="*/ 0 w 7320342"/>
              <a:gd name="connsiteY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0342" h="1325563" fill="none" extrusionOk="0">
                <a:moveTo>
                  <a:pt x="0" y="0"/>
                </a:moveTo>
                <a:cubicBezTo>
                  <a:pt x="2264953" y="98419"/>
                  <a:pt x="5121096" y="-139069"/>
                  <a:pt x="7320342" y="0"/>
                </a:cubicBezTo>
                <a:cubicBezTo>
                  <a:pt x="7264295" y="649436"/>
                  <a:pt x="7284218" y="732089"/>
                  <a:pt x="7320342" y="1325563"/>
                </a:cubicBezTo>
                <a:cubicBezTo>
                  <a:pt x="6009288" y="1265813"/>
                  <a:pt x="3137790" y="1299040"/>
                  <a:pt x="0" y="1325563"/>
                </a:cubicBezTo>
                <a:cubicBezTo>
                  <a:pt x="51970" y="770650"/>
                  <a:pt x="-80093" y="412172"/>
                  <a:pt x="0" y="0"/>
                </a:cubicBezTo>
                <a:close/>
              </a:path>
              <a:path w="7320342" h="1325563" stroke="0" extrusionOk="0">
                <a:moveTo>
                  <a:pt x="0" y="0"/>
                </a:moveTo>
                <a:cubicBezTo>
                  <a:pt x="3455191" y="-15440"/>
                  <a:pt x="6371190" y="-104960"/>
                  <a:pt x="7320342" y="0"/>
                </a:cubicBezTo>
                <a:cubicBezTo>
                  <a:pt x="7274719" y="491506"/>
                  <a:pt x="7225798" y="1080871"/>
                  <a:pt x="7320342" y="1325563"/>
                </a:cubicBezTo>
                <a:cubicBezTo>
                  <a:pt x="5713832" y="1239285"/>
                  <a:pt x="1010538" y="1474969"/>
                  <a:pt x="0" y="1325563"/>
                </a:cubicBezTo>
                <a:cubicBezTo>
                  <a:pt x="101358" y="846186"/>
                  <a:pt x="43246" y="483495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93628342">
                  <a:custGeom>
                    <a:avLst/>
                    <a:gdLst>
                      <a:gd name="connsiteX0" fmla="*/ 0 w 3697067"/>
                      <a:gd name="connsiteY0" fmla="*/ 0 h 679302"/>
                      <a:gd name="connsiteX1" fmla="*/ 3697066 w 3697067"/>
                      <a:gd name="connsiteY1" fmla="*/ 0 h 679302"/>
                      <a:gd name="connsiteX2" fmla="*/ 3697066 w 3697067"/>
                      <a:gd name="connsiteY2" fmla="*/ 679302 h 679302"/>
                      <a:gd name="connsiteX3" fmla="*/ 0 w 3697067"/>
                      <a:gd name="connsiteY3" fmla="*/ 679302 h 679302"/>
                      <a:gd name="connsiteX4" fmla="*/ 0 w 3697067"/>
                      <a:gd name="connsiteY4" fmla="*/ 0 h 679302"/>
                      <a:gd name="connsiteX0" fmla="*/ 0 w 3697067"/>
                      <a:gd name="connsiteY0" fmla="*/ 0 h 679302"/>
                      <a:gd name="connsiteX1" fmla="*/ 3697066 w 3697067"/>
                      <a:gd name="connsiteY1" fmla="*/ 0 h 679302"/>
                      <a:gd name="connsiteX2" fmla="*/ 3697066 w 3697067"/>
                      <a:gd name="connsiteY2" fmla="*/ 679302 h 679302"/>
                      <a:gd name="connsiteX3" fmla="*/ 0 w 3697067"/>
                      <a:gd name="connsiteY3" fmla="*/ 679302 h 679302"/>
                      <a:gd name="connsiteX4" fmla="*/ 0 w 3697067"/>
                      <a:gd name="connsiteY4" fmla="*/ 0 h 679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7067" h="679302" fill="none" extrusionOk="0">
                        <a:moveTo>
                          <a:pt x="0" y="0"/>
                        </a:moveTo>
                        <a:cubicBezTo>
                          <a:pt x="1217461" y="-304"/>
                          <a:pt x="2471073" y="-10391"/>
                          <a:pt x="3697066" y="0"/>
                        </a:cubicBezTo>
                        <a:cubicBezTo>
                          <a:pt x="3673328" y="334146"/>
                          <a:pt x="3676960" y="376793"/>
                          <a:pt x="3697066" y="679302"/>
                        </a:cubicBezTo>
                        <a:cubicBezTo>
                          <a:pt x="3026996" y="521401"/>
                          <a:pt x="1615909" y="615134"/>
                          <a:pt x="0" y="679302"/>
                        </a:cubicBezTo>
                        <a:cubicBezTo>
                          <a:pt x="24920" y="397408"/>
                          <a:pt x="-20130" y="197859"/>
                          <a:pt x="0" y="0"/>
                        </a:cubicBezTo>
                        <a:close/>
                      </a:path>
                      <a:path w="3697067" h="679302" stroke="0" extrusionOk="0">
                        <a:moveTo>
                          <a:pt x="0" y="0"/>
                        </a:moveTo>
                        <a:cubicBezTo>
                          <a:pt x="1794851" y="-17046"/>
                          <a:pt x="3232792" y="-111977"/>
                          <a:pt x="3697066" y="0"/>
                        </a:cubicBezTo>
                        <a:cubicBezTo>
                          <a:pt x="3673793" y="250144"/>
                          <a:pt x="3653076" y="548912"/>
                          <a:pt x="3697066" y="679302"/>
                        </a:cubicBezTo>
                        <a:cubicBezTo>
                          <a:pt x="2795739" y="620841"/>
                          <a:pt x="438598" y="827999"/>
                          <a:pt x="0" y="679302"/>
                        </a:cubicBezTo>
                        <a:cubicBezTo>
                          <a:pt x="61203" y="413599"/>
                          <a:pt x="9158" y="243380"/>
                          <a:pt x="0" y="0"/>
                        </a:cubicBezTo>
                        <a:close/>
                      </a:path>
                      <a:path w="3697067" h="679302" fill="none" stroke="0" extrusionOk="0">
                        <a:moveTo>
                          <a:pt x="0" y="0"/>
                        </a:moveTo>
                        <a:cubicBezTo>
                          <a:pt x="1350574" y="18657"/>
                          <a:pt x="2412133" y="62792"/>
                          <a:pt x="3697066" y="0"/>
                        </a:cubicBezTo>
                        <a:cubicBezTo>
                          <a:pt x="3669211" y="335150"/>
                          <a:pt x="3676076" y="377631"/>
                          <a:pt x="3697066" y="679302"/>
                        </a:cubicBezTo>
                        <a:cubicBezTo>
                          <a:pt x="3009801" y="743477"/>
                          <a:pt x="1585346" y="900233"/>
                          <a:pt x="0" y="679302"/>
                        </a:cubicBezTo>
                        <a:cubicBezTo>
                          <a:pt x="6885" y="407179"/>
                          <a:pt x="-22747" y="2101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 rtl="1"/>
            <a:r>
              <a:rPr lang="ar-EG" sz="3200" b="1" dirty="0">
                <a:latin typeface="Arial" panose="020B0604020202020204" pitchFamily="34" charset="0"/>
                <a:cs typeface="Arial" panose="020B0604020202020204" pitchFamily="34" charset="0"/>
              </a:rPr>
              <a:t>المجموعات الغذائية:</a:t>
            </a:r>
            <a:endParaRPr lang="ar-OM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5168C45F-218A-45C7-3FB7-6C7B35671AB6}"/>
              </a:ext>
            </a:extLst>
          </p:cNvPr>
          <p:cNvSpPr txBox="1">
            <a:spLocks/>
          </p:cNvSpPr>
          <p:nvPr/>
        </p:nvSpPr>
        <p:spPr>
          <a:xfrm>
            <a:off x="4278469" y="1104891"/>
            <a:ext cx="4765807" cy="666403"/>
          </a:xfrm>
          <a:custGeom>
            <a:avLst/>
            <a:gdLst>
              <a:gd name="connsiteX0" fmla="*/ 0 w 7320342"/>
              <a:gd name="connsiteY0" fmla="*/ 0 h 1325563"/>
              <a:gd name="connsiteX1" fmla="*/ 7320342 w 7320342"/>
              <a:gd name="connsiteY1" fmla="*/ 0 h 1325563"/>
              <a:gd name="connsiteX2" fmla="*/ 7320342 w 7320342"/>
              <a:gd name="connsiteY2" fmla="*/ 1325563 h 1325563"/>
              <a:gd name="connsiteX3" fmla="*/ 0 w 7320342"/>
              <a:gd name="connsiteY3" fmla="*/ 1325563 h 1325563"/>
              <a:gd name="connsiteX4" fmla="*/ 0 w 7320342"/>
              <a:gd name="connsiteY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0342" h="1325563" fill="none" extrusionOk="0">
                <a:moveTo>
                  <a:pt x="0" y="0"/>
                </a:moveTo>
                <a:cubicBezTo>
                  <a:pt x="2264953" y="98419"/>
                  <a:pt x="5121096" y="-139069"/>
                  <a:pt x="7320342" y="0"/>
                </a:cubicBezTo>
                <a:cubicBezTo>
                  <a:pt x="7264295" y="649436"/>
                  <a:pt x="7284218" y="732089"/>
                  <a:pt x="7320342" y="1325563"/>
                </a:cubicBezTo>
                <a:cubicBezTo>
                  <a:pt x="6009288" y="1265813"/>
                  <a:pt x="3137790" y="1299040"/>
                  <a:pt x="0" y="1325563"/>
                </a:cubicBezTo>
                <a:cubicBezTo>
                  <a:pt x="51970" y="770650"/>
                  <a:pt x="-80093" y="412172"/>
                  <a:pt x="0" y="0"/>
                </a:cubicBezTo>
                <a:close/>
              </a:path>
              <a:path w="7320342" h="1325563" stroke="0" extrusionOk="0">
                <a:moveTo>
                  <a:pt x="0" y="0"/>
                </a:moveTo>
                <a:cubicBezTo>
                  <a:pt x="3455191" y="-15440"/>
                  <a:pt x="6371190" y="-104960"/>
                  <a:pt x="7320342" y="0"/>
                </a:cubicBezTo>
                <a:cubicBezTo>
                  <a:pt x="7274719" y="491506"/>
                  <a:pt x="7225798" y="1080871"/>
                  <a:pt x="7320342" y="1325563"/>
                </a:cubicBezTo>
                <a:cubicBezTo>
                  <a:pt x="5713832" y="1239285"/>
                  <a:pt x="1010538" y="1474969"/>
                  <a:pt x="0" y="1325563"/>
                </a:cubicBezTo>
                <a:cubicBezTo>
                  <a:pt x="101358" y="846186"/>
                  <a:pt x="43246" y="483495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93628342">
                  <a:custGeom>
                    <a:avLst/>
                    <a:gdLst>
                      <a:gd name="connsiteX0" fmla="*/ 0 w 4765807"/>
                      <a:gd name="connsiteY0" fmla="*/ 0 h 666403"/>
                      <a:gd name="connsiteX1" fmla="*/ 4765807 w 4765807"/>
                      <a:gd name="connsiteY1" fmla="*/ 0 h 666403"/>
                      <a:gd name="connsiteX2" fmla="*/ 4765807 w 4765807"/>
                      <a:gd name="connsiteY2" fmla="*/ 666403 h 666403"/>
                      <a:gd name="connsiteX3" fmla="*/ 0 w 4765807"/>
                      <a:gd name="connsiteY3" fmla="*/ 666403 h 666403"/>
                      <a:gd name="connsiteX4" fmla="*/ 0 w 4765807"/>
                      <a:gd name="connsiteY4" fmla="*/ 0 h 666403"/>
                      <a:gd name="connsiteX0" fmla="*/ 0 w 4765807"/>
                      <a:gd name="connsiteY0" fmla="*/ 0 h 666403"/>
                      <a:gd name="connsiteX1" fmla="*/ 4765807 w 4765807"/>
                      <a:gd name="connsiteY1" fmla="*/ 0 h 666403"/>
                      <a:gd name="connsiteX2" fmla="*/ 4765807 w 4765807"/>
                      <a:gd name="connsiteY2" fmla="*/ 666403 h 666403"/>
                      <a:gd name="connsiteX3" fmla="*/ 0 w 4765807"/>
                      <a:gd name="connsiteY3" fmla="*/ 666403 h 666403"/>
                      <a:gd name="connsiteX4" fmla="*/ 0 w 4765807"/>
                      <a:gd name="connsiteY4" fmla="*/ 0 h 666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5807" h="666403" fill="none" extrusionOk="0">
                        <a:moveTo>
                          <a:pt x="0" y="0"/>
                        </a:moveTo>
                        <a:cubicBezTo>
                          <a:pt x="1544395" y="1317"/>
                          <a:pt x="3083368" y="62442"/>
                          <a:pt x="4765807" y="0"/>
                        </a:cubicBezTo>
                        <a:cubicBezTo>
                          <a:pt x="4729968" y="326682"/>
                          <a:pt x="4736413" y="373170"/>
                          <a:pt x="4765807" y="666403"/>
                        </a:cubicBezTo>
                        <a:cubicBezTo>
                          <a:pt x="3909658" y="594590"/>
                          <a:pt x="2237013" y="338266"/>
                          <a:pt x="0" y="666403"/>
                        </a:cubicBezTo>
                        <a:cubicBezTo>
                          <a:pt x="24558" y="404777"/>
                          <a:pt x="-23532" y="188396"/>
                          <a:pt x="0" y="0"/>
                        </a:cubicBezTo>
                        <a:close/>
                      </a:path>
                      <a:path w="4765807" h="666403" stroke="0" extrusionOk="0">
                        <a:moveTo>
                          <a:pt x="0" y="0"/>
                        </a:moveTo>
                        <a:cubicBezTo>
                          <a:pt x="2260100" y="-9714"/>
                          <a:pt x="4172639" y="-148295"/>
                          <a:pt x="4765807" y="0"/>
                        </a:cubicBezTo>
                        <a:cubicBezTo>
                          <a:pt x="4735333" y="241327"/>
                          <a:pt x="4707433" y="539164"/>
                          <a:pt x="4765807" y="666403"/>
                        </a:cubicBezTo>
                        <a:cubicBezTo>
                          <a:pt x="3685391" y="617562"/>
                          <a:pt x="635274" y="764252"/>
                          <a:pt x="0" y="666403"/>
                        </a:cubicBezTo>
                        <a:cubicBezTo>
                          <a:pt x="68174" y="421027"/>
                          <a:pt x="18209" y="239623"/>
                          <a:pt x="0" y="0"/>
                        </a:cubicBezTo>
                        <a:close/>
                      </a:path>
                      <a:path w="4765807" h="666403" fill="none" stroke="0" extrusionOk="0">
                        <a:moveTo>
                          <a:pt x="0" y="0"/>
                        </a:moveTo>
                        <a:cubicBezTo>
                          <a:pt x="1585218" y="32464"/>
                          <a:pt x="3216903" y="20201"/>
                          <a:pt x="4765807" y="0"/>
                        </a:cubicBezTo>
                        <a:cubicBezTo>
                          <a:pt x="4730914" y="334798"/>
                          <a:pt x="4737895" y="371984"/>
                          <a:pt x="4765807" y="666403"/>
                        </a:cubicBezTo>
                        <a:cubicBezTo>
                          <a:pt x="3841486" y="903338"/>
                          <a:pt x="2043499" y="905503"/>
                          <a:pt x="0" y="666403"/>
                        </a:cubicBezTo>
                        <a:cubicBezTo>
                          <a:pt x="24362" y="393423"/>
                          <a:pt x="-43610" y="20669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"/>
              <a:buNone/>
              <a:defRPr sz="3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 rtl="1"/>
            <a:r>
              <a:rPr lang="ar-EG" sz="2800" b="1" dirty="0">
                <a:latin typeface="Arial" panose="020B0604020202020204" pitchFamily="34" charset="0"/>
                <a:cs typeface="Arial" panose="020B0604020202020204" pitchFamily="34" charset="0"/>
              </a:rPr>
              <a:t>(4) الفيتامينات والاملاح المعدنية:</a:t>
            </a:r>
            <a:endParaRPr lang="ar-OM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AF62BBCA-1C45-DEC6-1570-2D666B815E81}"/>
              </a:ext>
            </a:extLst>
          </p:cNvPr>
          <p:cNvSpPr/>
          <p:nvPr/>
        </p:nvSpPr>
        <p:spPr>
          <a:xfrm>
            <a:off x="7104070" y="2098912"/>
            <a:ext cx="1706962" cy="1140233"/>
          </a:xfrm>
          <a:prstGeom prst="ellipse">
            <a:avLst/>
          </a:prstGeom>
          <a:solidFill>
            <a:srgbClr val="63A4F7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توفر الطاقة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D5BB97A5-7816-01CE-26B8-7E5AD7460131}"/>
              </a:ext>
            </a:extLst>
          </p:cNvPr>
          <p:cNvSpPr/>
          <p:nvPr/>
        </p:nvSpPr>
        <p:spPr>
          <a:xfrm>
            <a:off x="6398567" y="3495916"/>
            <a:ext cx="2514063" cy="1409298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يحتاجها الجسم بكميات قليلة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BEBC692D-6A6D-370E-9B14-7D4213F8241E}"/>
              </a:ext>
            </a:extLst>
          </p:cNvPr>
          <p:cNvSpPr/>
          <p:nvPr/>
        </p:nvSpPr>
        <p:spPr>
          <a:xfrm>
            <a:off x="4166135" y="2215507"/>
            <a:ext cx="2232432" cy="158032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توجد في الخضروات والفاكهة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انفجار: 14 نقطة 7">
            <a:extLst>
              <a:ext uri="{FF2B5EF4-FFF2-40B4-BE49-F238E27FC236}">
                <a16:creationId xmlns:a16="http://schemas.microsoft.com/office/drawing/2014/main" id="{7E5E405A-2120-1D4B-6AB5-69D6E54ABD0C}"/>
              </a:ext>
            </a:extLst>
          </p:cNvPr>
          <p:cNvSpPr/>
          <p:nvPr/>
        </p:nvSpPr>
        <p:spPr>
          <a:xfrm>
            <a:off x="389465" y="3701281"/>
            <a:ext cx="3852333" cy="129538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توفر الطاقة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E806797-8D8E-AA7B-DE65-B6C3349BA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0" y="1032933"/>
            <a:ext cx="3096030" cy="2559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8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