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image/jpeg" Extension="jpeg"/>
  <Default ContentType="application/vnd.openxmlformats-package.relationships+xml" Extension="rels"/>
  <Override ContentType="application/vnd.openxmlformats-officedocument.presentationml.tableStyles+xml" PartName="/ppt/tableStyles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>
      <a:defRPr lang="ar-SA"/>
    </a:defPPr>
    <a:lvl1pPr defTabSz="914400" eaLnBrk="1" hangingPunct="1" latinLnBrk="0" lvl="0" marL="0" rtl="1" algn="r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1" algn="r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1" algn="r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1" algn="r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1" algn="r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1" algn="r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1" algn="r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1" algn="r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1" algn="r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1.xml><?xml version="1.0" encoding="utf-8"?>
<a:tblStyleLst xmlns:a="http://schemas.openxmlformats.org/drawingml/2006/main" xmlns:r="http://schemas.openxmlformats.org/officeDocument/2006/relationships" def="{90651C3A-4460-11DB-9652-00E08161165F}">
  <a:tblStyle styleId="{5940675A-B579-460E-94D1-54222C63F5DA}" styleName="بلا نمط، شبكة جدول">
    <a:wholeTbl>
      <a:tcTxStyle>
        <a:fontRef idx="minor">
          <a:scrgbClr b="0" g="0" r="0"/>
        </a:fontRef>
        <a:schemeClr val="tx1"/>
      </a:tcTxStyle>
      <a:tcStyle>
        <a:tcBdr>
          <a:left>
            <a:ln cmpd="sng" w="12700">
              <a:solidFill>
                <a:schemeClr val="tx1"/>
              </a:solidFill>
            </a:ln>
          </a:left>
          <a:right>
            <a:ln cmpd="sng" w="12700">
              <a:solidFill>
                <a:schemeClr val="tx1"/>
              </a:solidFill>
            </a:ln>
          </a:right>
          <a:top>
            <a:ln cmpd="sng" w="12700">
              <a:solidFill>
                <a:schemeClr val="tx1"/>
              </a:solidFill>
            </a:ln>
          </a:top>
          <a:bottom>
            <a:ln cmpd="sng" w="12700">
              <a:solidFill>
                <a:schemeClr val="tx1"/>
              </a:solidFill>
            </a:ln>
          </a:bottom>
          <a:insideH>
            <a:ln cmpd="sng" w="12700">
              <a:solidFill>
                <a:schemeClr val="tx1"/>
              </a:solidFill>
            </a:ln>
          </a:insideH>
          <a:insideV>
            <a:ln cmpd="sng" w="12700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tableStyles" Target="tableStyles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E818-C082-462E-9BB3-D1A5BC9BBD11}" type="datetimeFigureOut">
              <a:rPr lang="ar-SA" smtClean="0"/>
              <a:pPr/>
              <a:t>29/03/42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74C2-CB4F-4E65-9CC4-2135E05F5F1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E818-C082-462E-9BB3-D1A5BC9BBD11}" type="datetimeFigureOut">
              <a:rPr lang="ar-SA" smtClean="0"/>
              <a:pPr/>
              <a:t>29/03/42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74C2-CB4F-4E65-9CC4-2135E05F5F1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E818-C082-462E-9BB3-D1A5BC9BBD11}" type="datetimeFigureOut">
              <a:rPr lang="ar-SA" smtClean="0"/>
              <a:pPr/>
              <a:t>29/03/42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74C2-CB4F-4E65-9CC4-2135E05F5F1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E818-C082-462E-9BB3-D1A5BC9BBD11}" type="datetimeFigureOut">
              <a:rPr lang="ar-SA" smtClean="0"/>
              <a:pPr/>
              <a:t>29/03/42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74C2-CB4F-4E65-9CC4-2135E05F5F1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E818-C082-462E-9BB3-D1A5BC9BBD11}" type="datetimeFigureOut">
              <a:rPr lang="ar-SA" smtClean="0"/>
              <a:pPr/>
              <a:t>29/03/42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74C2-CB4F-4E65-9CC4-2135E05F5F1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E818-C082-462E-9BB3-D1A5BC9BBD11}" type="datetimeFigureOut">
              <a:rPr lang="ar-SA" smtClean="0"/>
              <a:pPr/>
              <a:t>29/03/42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74C2-CB4F-4E65-9CC4-2135E05F5F1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E818-C082-462E-9BB3-D1A5BC9BBD11}" type="datetimeFigureOut">
              <a:rPr lang="ar-SA" smtClean="0"/>
              <a:pPr/>
              <a:t>29/03/42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74C2-CB4F-4E65-9CC4-2135E05F5F1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E818-C082-462E-9BB3-D1A5BC9BBD11}" type="datetimeFigureOut">
              <a:rPr lang="ar-SA" smtClean="0"/>
              <a:pPr/>
              <a:t>29/03/42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74C2-CB4F-4E65-9CC4-2135E05F5F1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E818-C082-462E-9BB3-D1A5BC9BBD11}" type="datetimeFigureOut">
              <a:rPr lang="ar-SA" smtClean="0"/>
              <a:pPr/>
              <a:t>29/03/42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74C2-CB4F-4E65-9CC4-2135E05F5F1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E818-C082-462E-9BB3-D1A5BC9BBD11}" type="datetimeFigureOut">
              <a:rPr lang="ar-SA" smtClean="0"/>
              <a:pPr/>
              <a:t>29/03/42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74C2-CB4F-4E65-9CC4-2135E05F5F1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AE818-C082-462E-9BB3-D1A5BC9BBD11}" type="datetimeFigureOut">
              <a:rPr lang="ar-SA" smtClean="0"/>
              <a:pPr/>
              <a:t>29/03/42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74C2-CB4F-4E65-9CC4-2135E05F5F1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8AE818-C082-462E-9BB3-D1A5BC9BBD11}" type="datetimeFigureOut">
              <a:rPr lang="ar-SA" smtClean="0"/>
              <a:pPr/>
              <a:t>29/03/42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B74C2-CB4F-4E65-9CC4-2135E05F5F16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&#1583;&#1585;&#1608;&#1587;%20&#1575;&#1604;&#1605;&#1606;&#1589;&#1577;\&#1575;&#1604;&#1581;&#1585;&#1608;&#1601;%20&#1575;&#1604;&#1578;&#1610;%20&#1578;&#1606;&#1591;&#1602;%20&#1608;&#1604;&#1575;%20&#1578;&#1603;&#1578;&#1576;\'&#1575;&#1604;&#1581;&#1585;&#1608;&#1601;%20&#1575;&#1604;&#1578;&#1610;%20&#1578;&#1604;&#1601;&#1592;%20&#1608;&#1604;&#1575;%20&#1578;&#1603;&#1578;&#1576;%20&#1608;&#1578;&#1603;&#1578;&#1576;%20&#1608;&#1604;&#1575;%20&#1578;&#1615;&#1604;&#1601;&#1592;%20_%20&#1575;&#1604;&#1589;&#1601;%20&#1575;&#1604;&#1585;&#1575;&#1576;&#1593;%20_%20&#1575;&#1604;&#1573;&#1605;&#1604;&#1575;&#1569;.mp4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ar-SA" sz="4800" dirty="0" smtClean="0">
                <a:solidFill>
                  <a:srgbClr val="FF0000"/>
                </a:solidFill>
              </a:rPr>
              <a:t>الحروف التي تنطق ولا تكتب</a:t>
            </a:r>
            <a:br>
              <a:rPr lang="ar-SA" sz="4800" dirty="0" smtClean="0">
                <a:solidFill>
                  <a:srgbClr val="FF0000"/>
                </a:solidFill>
              </a:rPr>
            </a:br>
            <a:r>
              <a:rPr lang="ar-SA" sz="4800" dirty="0" smtClean="0">
                <a:solidFill>
                  <a:srgbClr val="FF0000"/>
                </a:solidFill>
              </a:rPr>
              <a:t>   للصف لثامن</a:t>
            </a:r>
            <a:endParaRPr lang="ar-SA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'الحروف التي تلفظ ولا تكتب وتكتب ولا تُلفظ _ الصف الرابع _ الإملاء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043608" y="548680"/>
            <a:ext cx="6528048" cy="50297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01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467545" y="188640"/>
          <a:ext cx="6768752" cy="587706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669326"/>
                <a:gridCol w="796551"/>
                <a:gridCol w="766179"/>
                <a:gridCol w="942612"/>
                <a:gridCol w="1594084"/>
              </a:tblGrid>
              <a:tr h="674345"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أمثلةِ</a:t>
                      </a:r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الكلمة</a:t>
                      </a:r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 الكلمة</a:t>
                      </a:r>
                      <a:r>
                        <a:rPr lang="ar-SA" sz="1400" b="1" baseline="0" dirty="0" smtClean="0"/>
                        <a:t> </a:t>
                      </a:r>
                      <a:r>
                        <a:rPr lang="ar-SA" sz="1400" b="1" dirty="0" smtClean="0"/>
                        <a:t>في حالة</a:t>
                      </a:r>
                      <a:r>
                        <a:rPr lang="ar-SA" sz="1400" b="1" baseline="0" dirty="0" smtClean="0"/>
                        <a:t> النطق</a:t>
                      </a:r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الحرف المحذوف كتابة</a:t>
                      </a:r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الكلمة  في حالة الكتابة</a:t>
                      </a:r>
                      <a:endParaRPr lang="ar-SA" sz="1400" b="1" dirty="0"/>
                    </a:p>
                  </a:txBody>
                  <a:tcPr/>
                </a:tc>
              </a:tr>
              <a:tr h="674345"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ب</a:t>
                      </a:r>
                      <a:r>
                        <a:rPr lang="ar-SA" sz="1400" b="1" dirty="0" smtClean="0">
                          <a:solidFill>
                            <a:srgbClr val="FF0000"/>
                          </a:solidFill>
                        </a:rPr>
                        <a:t>سم</a:t>
                      </a:r>
                      <a:r>
                        <a:rPr lang="ar-SA" sz="1400" b="1" dirty="0" smtClean="0"/>
                        <a:t> الله الرحمن الرحيم</a:t>
                      </a:r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الله</a:t>
                      </a:r>
                    </a:p>
                    <a:p>
                      <a:pPr rtl="1"/>
                      <a:r>
                        <a:rPr lang="ar-SA" sz="1400" b="1" dirty="0" smtClean="0"/>
                        <a:t>الرحمن</a:t>
                      </a:r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اللاه- الرحمان</a:t>
                      </a:r>
                    </a:p>
                    <a:p>
                      <a:pPr rtl="1"/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الألف</a:t>
                      </a:r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الله</a:t>
                      </a:r>
                    </a:p>
                    <a:p>
                      <a:pPr rtl="1"/>
                      <a:r>
                        <a:rPr lang="ar-SA" sz="1400" b="1" dirty="0" smtClean="0"/>
                        <a:t>الرحمن</a:t>
                      </a:r>
                      <a:endParaRPr lang="ar-SA" sz="1400" b="1" dirty="0"/>
                    </a:p>
                  </a:txBody>
                  <a:tcPr/>
                </a:tc>
              </a:tr>
              <a:tr h="474539"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>
                          <a:solidFill>
                            <a:srgbClr val="FF0000"/>
                          </a:solidFill>
                        </a:rPr>
                        <a:t>أُولــئــك</a:t>
                      </a:r>
                      <a:r>
                        <a:rPr lang="ar-SA" sz="1400" b="1" dirty="0" smtClean="0"/>
                        <a:t> طلاب مجتهدون</a:t>
                      </a:r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أولئك</a:t>
                      </a:r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err="1" smtClean="0"/>
                        <a:t>أولائك</a:t>
                      </a:r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dirty="0" smtClean="0"/>
                        <a:t>الألف</a:t>
                      </a:r>
                    </a:p>
                    <a:p>
                      <a:pPr rtl="1"/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أولئك</a:t>
                      </a:r>
                      <a:endParaRPr lang="ar-SA" sz="1400" b="1" dirty="0"/>
                    </a:p>
                  </a:txBody>
                  <a:tcPr/>
                </a:tc>
              </a:tr>
              <a:tr h="474539"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>
                          <a:solidFill>
                            <a:srgbClr val="FF0000"/>
                          </a:solidFill>
                        </a:rPr>
                        <a:t>ذلك </a:t>
                      </a:r>
                      <a:r>
                        <a:rPr lang="ar-SA" sz="1400" b="1" dirty="0" smtClean="0"/>
                        <a:t>عصفورُ يطير</a:t>
                      </a:r>
                      <a:r>
                        <a:rPr lang="ar-SA" sz="1400" b="1" baseline="0" dirty="0" smtClean="0"/>
                        <a:t> في الفضاء</a:t>
                      </a:r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ذلك</a:t>
                      </a:r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ذالك</a:t>
                      </a:r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dirty="0" smtClean="0"/>
                        <a:t>الألف</a:t>
                      </a:r>
                    </a:p>
                    <a:p>
                      <a:pPr rtl="1"/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ذلك</a:t>
                      </a:r>
                      <a:endParaRPr lang="ar-SA" sz="1400" b="1" dirty="0"/>
                    </a:p>
                  </a:txBody>
                  <a:tcPr/>
                </a:tc>
              </a:tr>
              <a:tr h="474539"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>
                          <a:solidFill>
                            <a:srgbClr val="FF0000"/>
                          </a:solidFill>
                        </a:rPr>
                        <a:t>هــؤلاء</a:t>
                      </a:r>
                      <a:r>
                        <a:rPr lang="ar-SA" sz="1400" b="1" dirty="0" smtClean="0"/>
                        <a:t> طلابٌ مجتهدون</a:t>
                      </a:r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هؤلاء</a:t>
                      </a:r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err="1" smtClean="0"/>
                        <a:t>هاؤلاء</a:t>
                      </a:r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dirty="0" smtClean="0"/>
                        <a:t>الألف</a:t>
                      </a:r>
                    </a:p>
                    <a:p>
                      <a:pPr rtl="1"/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هؤلاء</a:t>
                      </a:r>
                      <a:endParaRPr lang="ar-SA" sz="1400" b="1" dirty="0"/>
                    </a:p>
                  </a:txBody>
                  <a:tcPr/>
                </a:tc>
              </a:tr>
              <a:tr h="474539"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>
                          <a:solidFill>
                            <a:srgbClr val="FF0000"/>
                          </a:solidFill>
                        </a:rPr>
                        <a:t>هــذان</a:t>
                      </a:r>
                      <a:r>
                        <a:rPr lang="ar-SA" sz="1400" b="1" baseline="0" dirty="0" smtClean="0"/>
                        <a:t> طائِـران مُـحلِّـقان.</a:t>
                      </a:r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هذان</a:t>
                      </a:r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err="1" smtClean="0"/>
                        <a:t>هاذان</a:t>
                      </a:r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dirty="0" smtClean="0"/>
                        <a:t>الألف</a:t>
                      </a:r>
                    </a:p>
                    <a:p>
                      <a:pPr rtl="1"/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هذان</a:t>
                      </a:r>
                      <a:endParaRPr lang="ar-SA" sz="1400" b="1" dirty="0"/>
                    </a:p>
                  </a:txBody>
                  <a:tcPr/>
                </a:tc>
              </a:tr>
              <a:tr h="474539"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>
                          <a:solidFill>
                            <a:srgbClr val="FF0000"/>
                          </a:solidFill>
                        </a:rPr>
                        <a:t>هَــذهِ</a:t>
                      </a:r>
                      <a:r>
                        <a:rPr lang="ar-SA" sz="1400" b="1" dirty="0" smtClean="0"/>
                        <a:t> سفينةٌ</a:t>
                      </a:r>
                      <a:r>
                        <a:rPr lang="ar-SA" sz="1400" b="1" baseline="0" dirty="0" smtClean="0"/>
                        <a:t> في  البحر.</a:t>
                      </a:r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هذه</a:t>
                      </a:r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err="1" smtClean="0">
                          <a:solidFill>
                            <a:schemeClr val="tx1"/>
                          </a:solidFill>
                        </a:rPr>
                        <a:t>هـــاذه</a:t>
                      </a:r>
                      <a:endParaRPr lang="ar-SA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dirty="0" smtClean="0"/>
                        <a:t>الألف</a:t>
                      </a:r>
                    </a:p>
                    <a:p>
                      <a:pPr rtl="1"/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هذه</a:t>
                      </a:r>
                      <a:endParaRPr lang="ar-SA" sz="1400" b="1" dirty="0"/>
                    </a:p>
                  </a:txBody>
                  <a:tcPr/>
                </a:tc>
              </a:tr>
              <a:tr h="674345"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لُــقب </a:t>
                      </a:r>
                      <a:r>
                        <a:rPr lang="ar-SA" sz="1400" b="1" dirty="0" smtClean="0">
                          <a:solidFill>
                            <a:srgbClr val="FF0000"/>
                          </a:solidFill>
                        </a:rPr>
                        <a:t>طــــه  </a:t>
                      </a:r>
                      <a:r>
                        <a:rPr lang="ar-SA" sz="1400" b="1" dirty="0" smtClean="0"/>
                        <a:t>بعميد الأدب</a:t>
                      </a:r>
                      <a:r>
                        <a:rPr lang="ar-SA" sz="1400" b="1" baseline="0" dirty="0" smtClean="0"/>
                        <a:t> العربي</a:t>
                      </a:r>
                      <a:endParaRPr lang="ar-SA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طـــه</a:t>
                      </a:r>
                    </a:p>
                    <a:p>
                      <a:pPr rtl="1"/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طــاه</a:t>
                      </a:r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dirty="0" smtClean="0"/>
                        <a:t>الألف</a:t>
                      </a:r>
                    </a:p>
                    <a:p>
                      <a:pPr rtl="1"/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طه</a:t>
                      </a:r>
                      <a:endParaRPr lang="ar-SA" sz="1400" b="1" dirty="0"/>
                    </a:p>
                  </a:txBody>
                  <a:tcPr/>
                </a:tc>
              </a:tr>
              <a:tr h="674345"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و</a:t>
                      </a:r>
                      <a:r>
                        <a:rPr lang="ar-SA" sz="1400" b="1" dirty="0" smtClean="0">
                          <a:solidFill>
                            <a:srgbClr val="FF0000"/>
                          </a:solidFill>
                        </a:rPr>
                        <a:t>لــكن</a:t>
                      </a:r>
                      <a:r>
                        <a:rPr lang="ar-SA" sz="1400" b="1" baseline="0" dirty="0" smtClean="0">
                          <a:solidFill>
                            <a:srgbClr val="FF0000"/>
                          </a:solidFill>
                        </a:rPr>
                        <a:t>ْ </a:t>
                      </a:r>
                      <a:r>
                        <a:rPr lang="ar-SA" sz="1400" b="1" baseline="0" dirty="0" smtClean="0"/>
                        <a:t>إذا حُــمَّ القضاءُ على </a:t>
                      </a:r>
                      <a:r>
                        <a:rPr lang="ar-SA" sz="1400" b="1" baseline="0" dirty="0" err="1" smtClean="0"/>
                        <a:t>امرئ***</a:t>
                      </a:r>
                      <a:endParaRPr lang="ar-SA" sz="1400" b="1" baseline="0" dirty="0" smtClean="0"/>
                    </a:p>
                    <a:p>
                      <a:pPr rtl="1"/>
                      <a:r>
                        <a:rPr lang="ar-SA" sz="1400" b="1" baseline="0" dirty="0" smtClean="0"/>
                        <a:t>                  فليس له برٌّ يقيه ولا بحر</a:t>
                      </a:r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dirty="0" smtClean="0"/>
                        <a:t>لكن</a:t>
                      </a:r>
                    </a:p>
                    <a:p>
                      <a:pPr rtl="1"/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err="1" smtClean="0"/>
                        <a:t>لاكن</a:t>
                      </a:r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الألف</a:t>
                      </a:r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لكن</a:t>
                      </a:r>
                      <a:endParaRPr lang="ar-SA" sz="1400" b="1" dirty="0"/>
                    </a:p>
                  </a:txBody>
                  <a:tcPr/>
                </a:tc>
              </a:tr>
              <a:tr h="474539"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الله نور </a:t>
                      </a:r>
                      <a:r>
                        <a:rPr lang="ar-SA" sz="1400" b="1" dirty="0" smtClean="0">
                          <a:solidFill>
                            <a:srgbClr val="FF0000"/>
                          </a:solidFill>
                        </a:rPr>
                        <a:t>السموات</a:t>
                      </a:r>
                      <a:r>
                        <a:rPr lang="ar-SA" sz="1400" b="1" dirty="0" smtClean="0"/>
                        <a:t> والأرض</a:t>
                      </a:r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السموات</a:t>
                      </a:r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السماوات</a:t>
                      </a:r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الألف</a:t>
                      </a:r>
                      <a:endParaRPr lang="ar-S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400" b="1" dirty="0" smtClean="0"/>
                        <a:t>السموات</a:t>
                      </a:r>
                      <a:endParaRPr lang="ar-SA" sz="1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err="1" smtClean="0">
                <a:solidFill>
                  <a:srgbClr val="FF0000"/>
                </a:solidFill>
              </a:rPr>
              <a:t>القاعدة: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48880"/>
          </a:xfrm>
        </p:spPr>
        <p:txBody>
          <a:bodyPr/>
          <a:lstStyle/>
          <a:p>
            <a:pPr>
              <a:buNone/>
            </a:pPr>
            <a:r>
              <a:rPr lang="ar-SA" b="1" dirty="0" smtClean="0"/>
              <a:t>هناك كلمات في اللغة العربية فيها ألف تنطق ولا </a:t>
            </a:r>
            <a:r>
              <a:rPr lang="ar-SA" b="1" dirty="0" err="1" smtClean="0"/>
              <a:t>تكتب:</a:t>
            </a:r>
            <a:endParaRPr lang="ar-SA" b="1" dirty="0" smtClean="0"/>
          </a:p>
          <a:p>
            <a:pPr>
              <a:buNone/>
            </a:pPr>
            <a:r>
              <a:rPr lang="ar-SA" b="1" dirty="0" smtClean="0">
                <a:solidFill>
                  <a:srgbClr val="FF0000"/>
                </a:solidFill>
              </a:rPr>
              <a:t>الله            الرحمن</a:t>
            </a:r>
          </a:p>
          <a:p>
            <a:pPr>
              <a:buNone/>
            </a:pPr>
            <a:r>
              <a:rPr lang="ar-SA" b="1" dirty="0" smtClean="0">
                <a:solidFill>
                  <a:srgbClr val="FF0000"/>
                </a:solidFill>
              </a:rPr>
              <a:t>السموات      طــه</a:t>
            </a:r>
          </a:p>
          <a:p>
            <a:pPr>
              <a:buNone/>
            </a:pPr>
            <a:r>
              <a:rPr lang="ar-SA" b="1" dirty="0" smtClean="0">
                <a:solidFill>
                  <a:srgbClr val="FF0000"/>
                </a:solidFill>
              </a:rPr>
              <a:t>الأسماء </a:t>
            </a:r>
            <a:r>
              <a:rPr lang="ar-SA" b="1" dirty="0" smtClean="0">
                <a:solidFill>
                  <a:srgbClr val="FF0000"/>
                </a:solidFill>
              </a:rPr>
              <a:t>الإشارة</a:t>
            </a:r>
            <a:r>
              <a:rPr lang="ar-SA" b="1" dirty="0" err="1" smtClean="0">
                <a:solidFill>
                  <a:srgbClr val="FF0000"/>
                </a:solidFill>
              </a:rPr>
              <a:t>(هذه،هذان ،هاتان،هؤلاء،ذلك،أولئك..)</a:t>
            </a:r>
            <a:endParaRPr lang="ar-SA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778098"/>
          </a:xfrm>
        </p:spPr>
        <p:txBody>
          <a:bodyPr/>
          <a:lstStyle/>
          <a:p>
            <a:r>
              <a:rPr lang="ar-SA" dirty="0" smtClean="0">
                <a:solidFill>
                  <a:srgbClr val="FF0000"/>
                </a:solidFill>
              </a:rPr>
              <a:t>نشاط ختامي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692696"/>
            <a:ext cx="7200800" cy="547260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ar-OM" sz="1800" b="1" dirty="0" smtClean="0"/>
              <a:t>اقرئي الفقرة الآتية، ثم أجيبي عن الأسئلة التي تليها:</a:t>
            </a:r>
            <a:endParaRPr lang="en-US" sz="1800" b="1" dirty="0" smtClean="0"/>
          </a:p>
          <a:p>
            <a:pPr>
              <a:buNone/>
            </a:pPr>
            <a:r>
              <a:rPr lang="ar-OM" sz="1800" b="1" dirty="0" smtClean="0"/>
              <a:t>دعا عمرو ربه؛لأنه تعالى </a:t>
            </a:r>
            <a:r>
              <a:rPr lang="ar-OM" sz="1800" b="1" dirty="0" err="1" smtClean="0"/>
              <a:t>يقول: (  </a:t>
            </a:r>
            <a:r>
              <a:rPr lang="ar-OM" sz="1800" b="1" dirty="0" smtClean="0"/>
              <a:t>)   وقال ربكم ادعوني استجب </a:t>
            </a:r>
            <a:r>
              <a:rPr lang="ar-OM" sz="1800" b="1" dirty="0" err="1" smtClean="0"/>
              <a:t>لكم (   </a:t>
            </a:r>
            <a:r>
              <a:rPr lang="ar-OM" sz="1800" b="1" dirty="0" smtClean="0"/>
              <a:t>)وهذا شأن المؤمن الذي سار على سنة </a:t>
            </a:r>
            <a:r>
              <a:rPr lang="ar-OM" sz="1800" b="1" dirty="0" err="1" smtClean="0"/>
              <a:t>الرسول </a:t>
            </a:r>
            <a:r>
              <a:rPr lang="ar-OM" sz="1800" b="1" dirty="0" smtClean="0"/>
              <a:t>–صلى الله عليه </a:t>
            </a:r>
            <a:r>
              <a:rPr lang="ar-OM" sz="1800" b="1" dirty="0" err="1" smtClean="0"/>
              <a:t>وسلم </a:t>
            </a:r>
            <a:r>
              <a:rPr lang="ar-OM" sz="1800" b="1" dirty="0" smtClean="0"/>
              <a:t>–فقد كان الرسول الكريم يستغفر ربه في اليوم مائة مرة</a:t>
            </a:r>
            <a:r>
              <a:rPr lang="ar-OM" sz="1800" b="1" dirty="0" err="1" smtClean="0"/>
              <a:t>(   )</a:t>
            </a:r>
            <a:endParaRPr lang="en-US" sz="1800" b="1" dirty="0" smtClean="0"/>
          </a:p>
          <a:p>
            <a:pPr lvl="0">
              <a:buNone/>
            </a:pPr>
            <a:r>
              <a:rPr lang="ar-OM" sz="1800" b="1" dirty="0" smtClean="0"/>
              <a:t>ضعي علامة الترقيم المناسبة بين الأقواس في الفقرة </a:t>
            </a:r>
            <a:r>
              <a:rPr lang="ar-OM" sz="1800" b="1" dirty="0" err="1" smtClean="0"/>
              <a:t>السابقة.</a:t>
            </a:r>
            <a:r>
              <a:rPr lang="ar-OM" sz="1800" b="1" dirty="0" smtClean="0"/>
              <a:t>                 </a:t>
            </a:r>
            <a:endParaRPr lang="en-US" sz="1800" b="1" dirty="0" smtClean="0"/>
          </a:p>
          <a:p>
            <a:pPr lvl="0">
              <a:buNone/>
            </a:pPr>
            <a:r>
              <a:rPr lang="ar-OM" sz="1800" b="1" u="sng" dirty="0" smtClean="0"/>
              <a:t>استخرجي من الفقرة السابقة</a:t>
            </a:r>
            <a:r>
              <a:rPr lang="ar-OM" sz="1800" b="1" dirty="0" smtClean="0"/>
              <a:t> ما يأتي:</a:t>
            </a:r>
            <a:endParaRPr lang="en-US" sz="1800" b="1" dirty="0" smtClean="0"/>
          </a:p>
          <a:p>
            <a:pPr>
              <a:buNone/>
            </a:pPr>
            <a:r>
              <a:rPr lang="ar-OM" sz="1800" b="1" dirty="0" err="1" smtClean="0"/>
              <a:t>أ.</a:t>
            </a:r>
            <a:r>
              <a:rPr lang="ar-OM" sz="1800" b="1" dirty="0" smtClean="0"/>
              <a:t> كلمة تحتوي على حرف ينطق ولا </a:t>
            </a:r>
            <a:r>
              <a:rPr lang="ar-OM" sz="1800" b="1" dirty="0" err="1" smtClean="0"/>
              <a:t>يكتب....</a:t>
            </a:r>
            <a:endParaRPr lang="en-US" sz="1800" b="1" dirty="0" smtClean="0"/>
          </a:p>
          <a:p>
            <a:pPr>
              <a:buNone/>
            </a:pPr>
            <a:r>
              <a:rPr lang="ar-OM" sz="1800" b="1" dirty="0" smtClean="0"/>
              <a:t>ب.كلمة تحتوي على حرف يكتب ولا </a:t>
            </a:r>
            <a:r>
              <a:rPr lang="ar-OM" sz="1800" b="1" dirty="0" err="1" smtClean="0"/>
              <a:t>ينطق</a:t>
            </a:r>
            <a:r>
              <a:rPr lang="ar-OM" sz="1800" b="1" dirty="0" err="1" smtClean="0"/>
              <a:t>.....</a:t>
            </a:r>
            <a:endParaRPr lang="en-US" sz="1800" b="1" dirty="0" smtClean="0"/>
          </a:p>
          <a:p>
            <a:pPr>
              <a:buNone/>
            </a:pPr>
            <a:r>
              <a:rPr lang="ar-OM" sz="1800" b="1" dirty="0" smtClean="0"/>
              <a:t>3.</a:t>
            </a:r>
            <a:r>
              <a:rPr lang="ar-OM" sz="1800" b="1" u="sng" dirty="0" smtClean="0"/>
              <a:t>تخيري الصواب:</a:t>
            </a:r>
            <a:endParaRPr lang="en-US" sz="1800" b="1" dirty="0" smtClean="0"/>
          </a:p>
          <a:p>
            <a:pPr>
              <a:buNone/>
            </a:pPr>
            <a:r>
              <a:rPr lang="ar-OM" sz="1800" b="1" dirty="0" smtClean="0"/>
              <a:t>أ.فإنْ أصبتُ فلا </a:t>
            </a:r>
            <a:r>
              <a:rPr lang="ar-OM" sz="1800" b="1" dirty="0" err="1" smtClean="0"/>
              <a:t>عجبٌ </a:t>
            </a:r>
            <a:r>
              <a:rPr lang="ar-OM" sz="1800" b="1" dirty="0" smtClean="0"/>
              <a:t>***وإنْ نقصتُ فإنّ الناس </a:t>
            </a:r>
            <a:r>
              <a:rPr lang="ar-OM" sz="1800" b="1" dirty="0" err="1" smtClean="0"/>
              <a:t>ما ....</a:t>
            </a:r>
            <a:endParaRPr lang="en-US" sz="1800" b="1" dirty="0" smtClean="0"/>
          </a:p>
          <a:p>
            <a:pPr>
              <a:buNone/>
            </a:pPr>
            <a:r>
              <a:rPr lang="ar-OM" sz="1800" b="1" dirty="0" smtClean="0"/>
              <a:t>   ( </a:t>
            </a:r>
            <a:r>
              <a:rPr lang="ar-OM" sz="1800" b="1" dirty="0" err="1" smtClean="0"/>
              <a:t>كملو</a:t>
            </a:r>
            <a:r>
              <a:rPr lang="ar-OM" sz="1800" b="1" dirty="0" smtClean="0"/>
              <a:t>    - </a:t>
            </a:r>
            <a:r>
              <a:rPr lang="ar-OM" sz="1800" b="1" dirty="0" err="1" smtClean="0"/>
              <a:t>كملوا     </a:t>
            </a:r>
            <a:r>
              <a:rPr lang="ar-OM" sz="1800" b="1" dirty="0" smtClean="0"/>
              <a:t>- </a:t>
            </a:r>
            <a:r>
              <a:rPr lang="ar-OM" sz="1800" b="1" dirty="0" err="1" smtClean="0"/>
              <a:t>كملُ )</a:t>
            </a:r>
            <a:endParaRPr lang="en-US" sz="1800" b="1" dirty="0" smtClean="0"/>
          </a:p>
          <a:p>
            <a:pPr>
              <a:buNone/>
            </a:pPr>
            <a:r>
              <a:rPr lang="ar-OM" sz="1800" b="1" dirty="0" smtClean="0"/>
              <a:t>ب.أقوى الحركات الإعرابية الكسرة وتناسبها:</a:t>
            </a:r>
            <a:endParaRPr lang="en-US" sz="1800" b="1" dirty="0" smtClean="0"/>
          </a:p>
          <a:p>
            <a:pPr>
              <a:buNone/>
            </a:pPr>
            <a:r>
              <a:rPr lang="ar-OM" sz="1800" b="1" dirty="0" smtClean="0"/>
              <a:t>( </a:t>
            </a:r>
            <a:r>
              <a:rPr lang="ar-OM" sz="1800" b="1" dirty="0" err="1" smtClean="0"/>
              <a:t>الياء  </a:t>
            </a:r>
            <a:r>
              <a:rPr lang="ar-OM" sz="1800" b="1" dirty="0" smtClean="0"/>
              <a:t>- الواو    </a:t>
            </a:r>
            <a:r>
              <a:rPr lang="ar-OM" sz="1800" b="1" dirty="0" err="1" smtClean="0"/>
              <a:t>0الألف</a:t>
            </a:r>
            <a:r>
              <a:rPr lang="ar-OM" sz="1800" b="1" dirty="0" smtClean="0"/>
              <a:t>      -الهمزة</a:t>
            </a:r>
            <a:r>
              <a:rPr lang="ar-OM" sz="1800" b="1" dirty="0" err="1" smtClean="0"/>
              <a:t>)</a:t>
            </a:r>
            <a:endParaRPr lang="en-US" sz="1800" b="1" dirty="0" smtClean="0"/>
          </a:p>
          <a:p>
            <a:pPr>
              <a:buNone/>
            </a:pPr>
            <a:r>
              <a:rPr lang="ar-SA" sz="1800" b="1" dirty="0" smtClean="0"/>
              <a:t>ج....على المرافق العامة في </a:t>
            </a:r>
            <a:r>
              <a:rPr lang="ar-SA" sz="1800" b="1" dirty="0" err="1" smtClean="0"/>
              <a:t>مدرستكم </a:t>
            </a:r>
            <a:r>
              <a:rPr lang="ar-SA" sz="1800" b="1" dirty="0" smtClean="0"/>
              <a:t>( </a:t>
            </a:r>
            <a:r>
              <a:rPr lang="ar-SA" sz="1800" b="1" dirty="0" err="1" smtClean="0"/>
              <a:t>حافظوا  </a:t>
            </a:r>
            <a:r>
              <a:rPr lang="ar-SA" sz="1800" b="1" dirty="0" smtClean="0"/>
              <a:t>- </a:t>
            </a:r>
            <a:r>
              <a:rPr lang="ar-SA" sz="1800" b="1" dirty="0" err="1" smtClean="0"/>
              <a:t>حافظو  </a:t>
            </a:r>
            <a:r>
              <a:rPr lang="ar-SA" sz="1800" b="1" dirty="0" smtClean="0"/>
              <a:t>- </a:t>
            </a:r>
            <a:r>
              <a:rPr lang="ar-SA" sz="1800" b="1" dirty="0" err="1" smtClean="0"/>
              <a:t>حافظون )</a:t>
            </a:r>
            <a:endParaRPr lang="en-US" sz="1800" b="1" dirty="0" smtClean="0"/>
          </a:p>
          <a:p>
            <a:pPr>
              <a:buNone/>
            </a:pPr>
            <a:r>
              <a:rPr lang="ar-SA" sz="1800" b="1" dirty="0" smtClean="0"/>
              <a:t>4.صوبي الخطأ الإملائي فيما تحته خط:</a:t>
            </a:r>
            <a:endParaRPr lang="en-US" sz="1800" b="1" dirty="0" smtClean="0"/>
          </a:p>
          <a:p>
            <a:pPr>
              <a:buNone/>
            </a:pPr>
            <a:r>
              <a:rPr lang="ar-SA" sz="1800" b="1" dirty="0" smtClean="0"/>
              <a:t>( </a:t>
            </a:r>
            <a:r>
              <a:rPr lang="ar-SA" sz="1800" b="1" u="sng" dirty="0" err="1" smtClean="0"/>
              <a:t>هاذا</a:t>
            </a:r>
            <a:r>
              <a:rPr lang="ar-SA" sz="1800" b="1" u="sng" dirty="0" smtClean="0"/>
              <a:t> </a:t>
            </a:r>
            <a:r>
              <a:rPr lang="ar-SA" sz="1800" b="1" dirty="0" smtClean="0"/>
              <a:t>طالب </a:t>
            </a:r>
            <a:r>
              <a:rPr lang="ar-SA" sz="1800" b="1" dirty="0" err="1" smtClean="0"/>
              <a:t>مجتهد </a:t>
            </a:r>
            <a:r>
              <a:rPr lang="ar-SA" sz="1800" b="1" dirty="0" smtClean="0"/>
              <a:t>) </a:t>
            </a:r>
            <a:r>
              <a:rPr lang="ar-SA" sz="1800" b="1" dirty="0" err="1" smtClean="0"/>
              <a:t>الصواب........</a:t>
            </a:r>
            <a:endParaRPr lang="en-US" sz="1800" b="1" dirty="0" smtClean="0"/>
          </a:p>
          <a:p>
            <a:pPr>
              <a:buNone/>
            </a:pPr>
            <a:r>
              <a:rPr lang="ar-SA" sz="1800" b="1" dirty="0" smtClean="0"/>
              <a:t>(</a:t>
            </a:r>
            <a:r>
              <a:rPr lang="ar-SA" sz="1800" b="1" u="sng" dirty="0" err="1" smtClean="0"/>
              <a:t>أولائك</a:t>
            </a:r>
            <a:r>
              <a:rPr lang="ar-SA" sz="1800" b="1" dirty="0" smtClean="0"/>
              <a:t> آبائي فجئني </a:t>
            </a:r>
            <a:r>
              <a:rPr lang="ar-SA" sz="1800" b="1" dirty="0" err="1" smtClean="0"/>
              <a:t>بمثلهم </a:t>
            </a:r>
            <a:r>
              <a:rPr lang="ar-SA" sz="1800" b="1" dirty="0" smtClean="0"/>
              <a:t>**إذا جمعتنا </a:t>
            </a:r>
            <a:r>
              <a:rPr lang="ar-SA" sz="1800" b="1" dirty="0" smtClean="0"/>
              <a:t>يا جرير </a:t>
            </a:r>
            <a:r>
              <a:rPr lang="ar-SA" sz="1800" b="1" dirty="0" smtClean="0"/>
              <a:t>المجامع) </a:t>
            </a:r>
            <a:r>
              <a:rPr lang="ar-SA" sz="1800" b="1" dirty="0" err="1" smtClean="0"/>
              <a:t>الصواب......</a:t>
            </a:r>
            <a:endParaRPr lang="en-US" sz="1800" b="1" dirty="0" smtClean="0"/>
          </a:p>
          <a:p>
            <a:pPr>
              <a:buNone/>
            </a:pPr>
            <a:endParaRPr lang="ar-SA" sz="105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