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tableStyles+xml" PartName="/ppt/tableStyles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inkml+xml" PartName="/ppt/ink/ink2.xml"/>
  <Override ContentType="application/inkml+xml" PartName="/ppt/ink/ink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49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b="0" g="0" r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cmpd="dbl" w="50800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b="0" g="0" r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tableStyles" Target="tableStyle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5:33:07.41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5:33:11.97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26E-5AFF-4F29-B026-0F2BE06F8A1D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CE7BA57-01BF-4D4A-98D2-A325CFAE0A36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14907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26E-5AFF-4F29-B026-0F2BE06F8A1D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E7BA57-01BF-4D4A-98D2-A325CFAE0A36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9165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26E-5AFF-4F29-B026-0F2BE06F8A1D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E7BA57-01BF-4D4A-98D2-A325CFAE0A36}" type="slidenum">
              <a:rPr lang="ar-OM" smtClean="0"/>
              <a:t>‹#›</a:t>
            </a:fld>
            <a:endParaRPr lang="ar-OM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4606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26E-5AFF-4F29-B026-0F2BE06F8A1D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E7BA57-01BF-4D4A-98D2-A325CFAE0A36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40928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26E-5AFF-4F29-B026-0F2BE06F8A1D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E7BA57-01BF-4D4A-98D2-A325CFAE0A36}" type="slidenum">
              <a:rPr lang="ar-OM" smtClean="0"/>
              <a:t>‹#›</a:t>
            </a:fld>
            <a:endParaRPr lang="ar-OM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54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26E-5AFF-4F29-B026-0F2BE06F8A1D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E7BA57-01BF-4D4A-98D2-A325CFAE0A36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235894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26E-5AFF-4F29-B026-0F2BE06F8A1D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A57-01BF-4D4A-98D2-A325CFAE0A36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302771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26E-5AFF-4F29-B026-0F2BE06F8A1D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A57-01BF-4D4A-98D2-A325CFAE0A36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270636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7BB2-F4C6-4FB2-8F15-21969ECE3318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002-E04B-4109-8717-D27D6CB34FA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990783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7BB2-F4C6-4FB2-8F15-21969ECE3318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002-E04B-4109-8717-D27D6CB34FA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192914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7BB2-F4C6-4FB2-8F15-21969ECE3318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002-E04B-4109-8717-D27D6CB34FA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21641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26E-5AFF-4F29-B026-0F2BE06F8A1D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A57-01BF-4D4A-98D2-A325CFAE0A36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061105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7BB2-F4C6-4FB2-8F15-21969ECE3318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002-E04B-4109-8717-D27D6CB34FA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699213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7BB2-F4C6-4FB2-8F15-21969ECE3318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002-E04B-4109-8717-D27D6CB34FA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051996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7BB2-F4C6-4FB2-8F15-21969ECE3318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002-E04B-4109-8717-D27D6CB34FA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708382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7BB2-F4C6-4FB2-8F15-21969ECE3318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002-E04B-4109-8717-D27D6CB34FA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81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7BB2-F4C6-4FB2-8F15-21969ECE3318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002-E04B-4109-8717-D27D6CB34FA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620343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7BB2-F4C6-4FB2-8F15-21969ECE3318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002-E04B-4109-8717-D27D6CB34FA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85772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7BB2-F4C6-4FB2-8F15-21969ECE3318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002-E04B-4109-8717-D27D6CB34FA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656622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7BB2-F4C6-4FB2-8F15-21969ECE3318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002-E04B-4109-8717-D27D6CB34FA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59903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26E-5AFF-4F29-B026-0F2BE06F8A1D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E7BA57-01BF-4D4A-98D2-A325CFAE0A36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61915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26E-5AFF-4F29-B026-0F2BE06F8A1D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CE7BA57-01BF-4D4A-98D2-A325CFAE0A36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73493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26E-5AFF-4F29-B026-0F2BE06F8A1D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CE7BA57-01BF-4D4A-98D2-A325CFAE0A36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23893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26E-5AFF-4F29-B026-0F2BE06F8A1D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A57-01BF-4D4A-98D2-A325CFAE0A36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78379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26E-5AFF-4F29-B026-0F2BE06F8A1D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A57-01BF-4D4A-98D2-A325CFAE0A36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68724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26E-5AFF-4F29-B026-0F2BE06F8A1D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BA57-01BF-4D4A-98D2-A325CFAE0A36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01670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26E-5AFF-4F29-B026-0F2BE06F8A1D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E7BA57-01BF-4D4A-98D2-A325CFAE0A36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97509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4726E-5AFF-4F29-B026-0F2BE06F8A1D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CE7BA57-01BF-4D4A-98D2-A325CFAE0A36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39406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87BB2-F4C6-4FB2-8F15-21969ECE3318}" type="datetimeFigureOut">
              <a:rPr lang="ar-OM" smtClean="0"/>
              <a:t>06/03/1446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54002-E04B-4109-8717-D27D6CB34FA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30548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E2B9D60B-56CA-4CAB-9D76-0BF8ED8D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62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8CD2F26D-7CED-4A68-B113-764FB4C5D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26019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1B6151A8-9F10-45C7-9055-1F19B49EF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4EC707E-D0BE-ED59-E725-883F7AF79A57}"/>
              </a:ext>
            </a:extLst>
          </p:cNvPr>
          <p:cNvSpPr txBox="1"/>
          <p:nvPr/>
        </p:nvSpPr>
        <p:spPr>
          <a:xfrm>
            <a:off x="5209150" y="4486460"/>
            <a:ext cx="221406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sz="3200" dirty="0"/>
              <a:t>الصف الثامن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FB8635F-F82A-D17F-7D4E-A14BF3408BB3}"/>
              </a:ext>
            </a:extLst>
          </p:cNvPr>
          <p:cNvSpPr/>
          <p:nvPr/>
        </p:nvSpPr>
        <p:spPr>
          <a:xfrm>
            <a:off x="4449284" y="1570737"/>
            <a:ext cx="3733800" cy="138906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5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OM" sz="9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العطف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29D4DEA-487F-0118-F2EA-7653A9775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966" y="3180834"/>
            <a:ext cx="3297256" cy="958509"/>
          </a:xfrm>
          <a:prstGeom prst="rect">
            <a:avLst/>
          </a:prstGeom>
        </p:spPr>
      </p:pic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D9BC7A54-E780-3007-2B7C-283775D74AE3}"/>
              </a:ext>
            </a:extLst>
          </p:cNvPr>
          <p:cNvSpPr/>
          <p:nvPr/>
        </p:nvSpPr>
        <p:spPr>
          <a:xfrm>
            <a:off x="9397388" y="899138"/>
            <a:ext cx="1555099" cy="1389063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النحو</a:t>
            </a:r>
            <a:endParaRPr kumimoji="0" lang="ar-OM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6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>
            <a:extLst>
              <a:ext uri="{FF2B5EF4-FFF2-40B4-BE49-F238E27FC236}">
                <a16:creationId xmlns:a16="http://schemas.microsoft.com/office/drawing/2014/main" id="{40553401-62BD-5612-8DAB-783D53A32218}"/>
              </a:ext>
            </a:extLst>
          </p:cNvPr>
          <p:cNvSpPr txBox="1">
            <a:spLocks/>
          </p:cNvSpPr>
          <p:nvPr/>
        </p:nvSpPr>
        <p:spPr>
          <a:xfrm>
            <a:off x="4312720" y="292576"/>
            <a:ext cx="4560584" cy="1128068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تدريب ( 1 )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79770EF6-68FB-F480-FF19-6DB3FBB5901A}"/>
              </a:ext>
            </a:extLst>
          </p:cNvPr>
          <p:cNvSpPr txBox="1">
            <a:spLocks/>
          </p:cNvSpPr>
          <p:nvPr/>
        </p:nvSpPr>
        <p:spPr>
          <a:xfrm>
            <a:off x="3272011" y="2132202"/>
            <a:ext cx="8527054" cy="3332165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vert="horz" lIns="91440" tIns="45720" rIns="91440" bIns="45720" rtlCol="1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OM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OM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OM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ضع حرف العطف المناسب مكان النقاط فيما يأتي مع ذكر معناه: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OM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1- بنى الأمير قصرا ...... جسرا.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OM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2- قرأت الدرس ...... </a:t>
            </a:r>
            <a:r>
              <a:rPr lang="ar-OM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حفظته.</a:t>
            </a:r>
            <a:endParaRPr kumimoji="0" lang="ar-OM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OM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3- أكلت تفاحا ...........عنبا.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ar-OM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ar-OM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ar-OM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ar-OM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ar-OM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DD350A-0842-FC9D-60F4-9E2B92675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"/>
          <a:stretch/>
        </p:blipFill>
        <p:spPr bwMode="auto">
          <a:xfrm>
            <a:off x="0" y="1"/>
            <a:ext cx="3437262" cy="685800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0295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452DE7CF-2AC2-4F05-B274-F62979607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16" y="586822"/>
            <a:ext cx="4052582" cy="164592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ar-OM" sz="3200" dirty="0"/>
              <a:t>تدريب (2)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79E60FD-05AF-44C4-BF51-57FCB22FE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917" y="586822"/>
            <a:ext cx="6387883" cy="164592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ar-OM" sz="3200" dirty="0"/>
              <a:t>استخرج المعطوف والمعطوف عليه وأعربهما</a:t>
            </a:r>
          </a:p>
          <a:p>
            <a:endParaRPr lang="ar-OM" sz="1800" dirty="0"/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9A3CC0F1-824E-41E4-A938-B5E09AE553A5}"/>
              </a:ext>
            </a:extLst>
          </p:cNvPr>
          <p:cNvGraphicFramePr>
            <a:graphicFrameLocks noGrp="1"/>
          </p:cNvGraphicFramePr>
          <p:nvPr/>
        </p:nvGraphicFramePr>
        <p:xfrm>
          <a:off x="557782" y="2751903"/>
          <a:ext cx="11164826" cy="3251332"/>
        </p:xfrm>
        <a:graphic>
          <a:graphicData uri="http://schemas.openxmlformats.org/drawingml/2006/table">
            <a:tbl>
              <a:tblPr rtl="1"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5547934">
                  <a:extLst>
                    <a:ext uri="{9D8B030D-6E8A-4147-A177-3AD203B41FA5}">
                      <a16:colId xmlns:a16="http://schemas.microsoft.com/office/drawing/2014/main" val="3736406695"/>
                    </a:ext>
                  </a:extLst>
                </a:gridCol>
                <a:gridCol w="2531761">
                  <a:extLst>
                    <a:ext uri="{9D8B030D-6E8A-4147-A177-3AD203B41FA5}">
                      <a16:colId xmlns:a16="http://schemas.microsoft.com/office/drawing/2014/main" val="757608747"/>
                    </a:ext>
                  </a:extLst>
                </a:gridCol>
                <a:gridCol w="3085131">
                  <a:extLst>
                    <a:ext uri="{9D8B030D-6E8A-4147-A177-3AD203B41FA5}">
                      <a16:colId xmlns:a16="http://schemas.microsoft.com/office/drawing/2014/main" val="3778517840"/>
                    </a:ext>
                  </a:extLst>
                </a:gridCol>
              </a:tblGrid>
              <a:tr h="1625666">
                <a:tc>
                  <a:txBody>
                    <a:bodyPr/>
                    <a:lstStyle/>
                    <a:p>
                      <a:pPr rtl="1"/>
                      <a:r>
                        <a:rPr lang="ar-OM" sz="2700" b="0" cap="none" spc="0" dirty="0">
                          <a:solidFill>
                            <a:schemeClr val="bg1"/>
                          </a:solidFill>
                        </a:rPr>
                        <a:t>المثال</a:t>
                      </a:r>
                    </a:p>
                  </a:txBody>
                  <a:tcPr marL="227672" marR="175133" marT="175133" marB="17513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OM" sz="2700" b="0" cap="none" spc="0">
                          <a:solidFill>
                            <a:schemeClr val="bg1"/>
                          </a:solidFill>
                        </a:rPr>
                        <a:t>المعطوف/ إعرابه</a:t>
                      </a:r>
                    </a:p>
                  </a:txBody>
                  <a:tcPr marL="227672" marR="175133" marT="175133" marB="17513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OM" sz="2700" b="0" cap="none" spc="0">
                          <a:solidFill>
                            <a:schemeClr val="bg1"/>
                          </a:solidFill>
                        </a:rPr>
                        <a:t>المعطوف عليه/ إعرابه</a:t>
                      </a:r>
                    </a:p>
                  </a:txBody>
                  <a:tcPr marL="227672" marR="175133" marT="175133" marB="17513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292559"/>
                  </a:ext>
                </a:extLst>
              </a:tr>
              <a:tr h="1625666">
                <a:tc>
                  <a:txBody>
                    <a:bodyPr/>
                    <a:lstStyle/>
                    <a:p>
                      <a:pPr rtl="1"/>
                      <a:r>
                        <a:rPr lang="ar-OM" sz="2700" cap="none" spc="0">
                          <a:solidFill>
                            <a:schemeClr val="tx1"/>
                          </a:solidFill>
                        </a:rPr>
                        <a:t>قال تعالى" ومن آياته خلق السموات والأرض"</a:t>
                      </a:r>
                    </a:p>
                  </a:txBody>
                  <a:tcPr marL="227672" marR="175133" marT="175133" marB="17513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sz="27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227672" marR="175133" marT="175133" marB="17513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sz="27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227672" marR="175133" marT="175133" marB="17513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126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63751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15EFF636-48FF-8AB5-14D1-F107BF85A077}"/>
              </a:ext>
            </a:extLst>
          </p:cNvPr>
          <p:cNvSpPr/>
          <p:nvPr/>
        </p:nvSpPr>
        <p:spPr>
          <a:xfrm>
            <a:off x="2500829" y="2049136"/>
            <a:ext cx="7535537" cy="3007605"/>
          </a:xfrm>
          <a:prstGeom prst="foldedCorne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5400" dirty="0"/>
              <a:t>شكرا على حسن المتابعة </a:t>
            </a:r>
          </a:p>
        </p:txBody>
      </p:sp>
    </p:spTree>
    <p:extLst>
      <p:ext uri="{BB962C8B-B14F-4D97-AF65-F5344CB8AC3E}">
        <p14:creationId xmlns:p14="http://schemas.microsoft.com/office/powerpoint/2010/main" val="23187048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90DE807-A53E-2E7F-4014-4B8F0092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829" y="794657"/>
            <a:ext cx="8523514" cy="529045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D2E2910-03E0-E62D-AC15-A90DF1E72D3C}"/>
              </a:ext>
            </a:extLst>
          </p:cNvPr>
          <p:cNvSpPr txBox="1"/>
          <p:nvPr/>
        </p:nvSpPr>
        <p:spPr>
          <a:xfrm>
            <a:off x="3536415" y="5222851"/>
            <a:ext cx="5822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>
                <a:solidFill>
                  <a:srgbClr val="FF0000"/>
                </a:solidFill>
              </a:rPr>
              <a:t>خزل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4536FD7-C573-A730-D8DD-20CB4407A238}"/>
              </a:ext>
            </a:extLst>
          </p:cNvPr>
          <p:cNvSpPr txBox="1"/>
          <p:nvPr/>
        </p:nvSpPr>
        <p:spPr>
          <a:xfrm>
            <a:off x="2743200" y="5955812"/>
            <a:ext cx="631454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>
                <a:solidFill>
                  <a:srgbClr val="FF0000"/>
                </a:solidFill>
              </a:rPr>
              <a:t>حيث يتعاون الجميع في دفن التنور وتغطيته بأكياس الخيش المبللة</a:t>
            </a:r>
          </a:p>
        </p:txBody>
      </p:sp>
    </p:spTree>
    <p:extLst>
      <p:ext uri="{BB962C8B-B14F-4D97-AF65-F5344CB8AC3E}">
        <p14:creationId xmlns:p14="http://schemas.microsoft.com/office/powerpoint/2010/main" val="286178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1C4E3A7-B370-27AD-3AF9-676DCA011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677" y="854528"/>
            <a:ext cx="7528578" cy="485220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AF50AD7-0C4E-D896-17BA-1840E6D143E1}"/>
              </a:ext>
            </a:extLst>
          </p:cNvPr>
          <p:cNvSpPr txBox="1"/>
          <p:nvPr/>
        </p:nvSpPr>
        <p:spPr>
          <a:xfrm>
            <a:off x="6477918" y="3280632"/>
            <a:ext cx="95891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b="1" dirty="0">
                <a:solidFill>
                  <a:srgbClr val="FF0000"/>
                </a:solidFill>
              </a:rPr>
              <a:t>العادات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4413C87-FF1A-8623-48C9-681E4D68CAE9}"/>
              </a:ext>
            </a:extLst>
          </p:cNvPr>
          <p:cNvSpPr txBox="1"/>
          <p:nvPr/>
        </p:nvSpPr>
        <p:spPr>
          <a:xfrm>
            <a:off x="6555036" y="3520662"/>
            <a:ext cx="99097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b="1" dirty="0">
                <a:solidFill>
                  <a:srgbClr val="FF0000"/>
                </a:solidFill>
              </a:rPr>
              <a:t>معطوفا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82AD8EC-F3D3-2AE3-BDD3-222B3B49D877}"/>
              </a:ext>
            </a:extLst>
          </p:cNvPr>
          <p:cNvSpPr txBox="1"/>
          <p:nvPr/>
        </p:nvSpPr>
        <p:spPr>
          <a:xfrm flipH="1">
            <a:off x="5614077" y="3705328"/>
            <a:ext cx="11037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b="1" dirty="0">
                <a:solidFill>
                  <a:srgbClr val="FF0000"/>
                </a:solidFill>
              </a:rPr>
              <a:t>الواو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92119F17-5567-8075-9102-6A85AA03B2C2}"/>
                  </a:ext>
                </a:extLst>
              </p14:cNvPr>
              <p14:cNvContentPartPr/>
              <p14:nvPr/>
            </p14:nvContentPartPr>
            <p14:xfrm>
              <a:off x="6544154" y="1883576"/>
              <a:ext cx="360" cy="360"/>
            </p14:xfrm>
          </p:contentPart>
        </mc:Choice>
        <mc:Fallback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92119F17-5567-8075-9102-6A85AA03B2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1154" y="182057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88A5D427-2302-B345-03AC-264A55F572AD}"/>
                  </a:ext>
                </a:extLst>
              </p14:cNvPr>
              <p14:cNvContentPartPr/>
              <p14:nvPr/>
            </p14:nvContentPartPr>
            <p14:xfrm>
              <a:off x="8009354" y="2654696"/>
              <a:ext cx="360" cy="360"/>
            </p14:xfrm>
          </p:contentPart>
        </mc:Choice>
        <mc:Fallback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88A5D427-2302-B345-03AC-264A55F572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6714" y="2592056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83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CC7E5EA8-3397-0F53-8848-D3BE8AFEB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303251"/>
              </p:ext>
            </p:extLst>
          </p:nvPr>
        </p:nvGraphicFramePr>
        <p:xfrm>
          <a:off x="500800" y="1403146"/>
          <a:ext cx="10800978" cy="249428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224305">
                  <a:extLst>
                    <a:ext uri="{9D8B030D-6E8A-4147-A177-3AD203B41FA5}">
                      <a16:colId xmlns:a16="http://schemas.microsoft.com/office/drawing/2014/main" val="1999082946"/>
                    </a:ext>
                  </a:extLst>
                </a:gridCol>
                <a:gridCol w="3822853">
                  <a:extLst>
                    <a:ext uri="{9D8B030D-6E8A-4147-A177-3AD203B41FA5}">
                      <a16:colId xmlns:a16="http://schemas.microsoft.com/office/drawing/2014/main" val="578726697"/>
                    </a:ext>
                  </a:extLst>
                </a:gridCol>
                <a:gridCol w="991518">
                  <a:extLst>
                    <a:ext uri="{9D8B030D-6E8A-4147-A177-3AD203B41FA5}">
                      <a16:colId xmlns:a16="http://schemas.microsoft.com/office/drawing/2014/main" val="359978783"/>
                    </a:ext>
                  </a:extLst>
                </a:gridCol>
                <a:gridCol w="991518">
                  <a:extLst>
                    <a:ext uri="{9D8B030D-6E8A-4147-A177-3AD203B41FA5}">
                      <a16:colId xmlns:a16="http://schemas.microsoft.com/office/drawing/2014/main" val="1620668037"/>
                    </a:ext>
                  </a:extLst>
                </a:gridCol>
                <a:gridCol w="3770784">
                  <a:extLst>
                    <a:ext uri="{9D8B030D-6E8A-4147-A177-3AD203B41FA5}">
                      <a16:colId xmlns:a16="http://schemas.microsoft.com/office/drawing/2014/main" val="2074793333"/>
                    </a:ext>
                  </a:extLst>
                </a:gridCol>
              </a:tblGrid>
              <a:tr h="631021">
                <a:tc>
                  <a:txBody>
                    <a:bodyPr/>
                    <a:lstStyle/>
                    <a:p>
                      <a:pPr algn="ctr" rtl="1"/>
                      <a:r>
                        <a:rPr lang="ar-OM" dirty="0"/>
                        <a:t>المعطوف عليه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dirty="0"/>
                        <a:t>إعرابه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dirty="0"/>
                        <a:t>حرف العطف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OM" dirty="0"/>
                        <a:t>المعطوف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dirty="0"/>
                        <a:t>إعراب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1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156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080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1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02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63521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03AE1904-9485-8B26-BE44-CCCE3BD303D3}"/>
              </a:ext>
            </a:extLst>
          </p:cNvPr>
          <p:cNvSpPr txBox="1"/>
          <p:nvPr/>
        </p:nvSpPr>
        <p:spPr>
          <a:xfrm>
            <a:off x="10102794" y="1992726"/>
            <a:ext cx="83548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/>
              <a:t>العادات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93D22B4-03D7-E41A-85DE-3E229670527E}"/>
              </a:ext>
            </a:extLst>
          </p:cNvPr>
          <p:cNvSpPr txBox="1"/>
          <p:nvPr/>
        </p:nvSpPr>
        <p:spPr>
          <a:xfrm>
            <a:off x="10080351" y="2340024"/>
            <a:ext cx="8803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/>
              <a:t>الحجارة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97705A4-B150-8BE8-BC32-A43C1D4F7FB8}"/>
              </a:ext>
            </a:extLst>
          </p:cNvPr>
          <p:cNvSpPr txBox="1"/>
          <p:nvPr/>
        </p:nvSpPr>
        <p:spPr>
          <a:xfrm>
            <a:off x="10190156" y="2721410"/>
            <a:ext cx="6607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dirty="0"/>
              <a:t>توضع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90AEBEA-59B8-5C7E-EFAE-6B68B322F3D5}"/>
              </a:ext>
            </a:extLst>
          </p:cNvPr>
          <p:cNvSpPr txBox="1"/>
          <p:nvPr/>
        </p:nvSpPr>
        <p:spPr>
          <a:xfrm>
            <a:off x="10026649" y="3102796"/>
            <a:ext cx="82426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/>
              <a:t>تسخن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E4783A6-0275-8294-5A21-ADAEB3D71F6E}"/>
              </a:ext>
            </a:extLst>
          </p:cNvPr>
          <p:cNvSpPr txBox="1"/>
          <p:nvPr/>
        </p:nvSpPr>
        <p:spPr>
          <a:xfrm>
            <a:off x="10058709" y="3484182"/>
            <a:ext cx="76014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/>
              <a:t>يتعاون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87E99B8-38EF-F19A-2668-E6249E4AA114}"/>
              </a:ext>
            </a:extLst>
          </p:cNvPr>
          <p:cNvSpPr txBox="1"/>
          <p:nvPr/>
        </p:nvSpPr>
        <p:spPr>
          <a:xfrm>
            <a:off x="5427608" y="3203497"/>
            <a:ext cx="5597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>
                <a:solidFill>
                  <a:srgbClr val="00B050"/>
                </a:solidFill>
              </a:rPr>
              <a:t>الواو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0745BCB-C006-30DC-E854-FF71624A091D}"/>
              </a:ext>
            </a:extLst>
          </p:cNvPr>
          <p:cNvSpPr txBox="1"/>
          <p:nvPr/>
        </p:nvSpPr>
        <p:spPr>
          <a:xfrm>
            <a:off x="5376242" y="2048133"/>
            <a:ext cx="5597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>
                <a:solidFill>
                  <a:srgbClr val="00B050"/>
                </a:solidFill>
              </a:rPr>
              <a:t>الواو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174DA90-47B6-0287-4408-14CA2B8906A4}"/>
              </a:ext>
            </a:extLst>
          </p:cNvPr>
          <p:cNvSpPr txBox="1"/>
          <p:nvPr/>
        </p:nvSpPr>
        <p:spPr>
          <a:xfrm>
            <a:off x="5493805" y="3560669"/>
            <a:ext cx="4074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>
                <a:solidFill>
                  <a:srgbClr val="00B050"/>
                </a:solidFill>
              </a:rPr>
              <a:t>ثم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B56EB88-685D-1CF7-D1D0-E908B300C116}"/>
              </a:ext>
            </a:extLst>
          </p:cNvPr>
          <p:cNvSpPr txBox="1"/>
          <p:nvPr/>
        </p:nvSpPr>
        <p:spPr>
          <a:xfrm>
            <a:off x="5515257" y="2454628"/>
            <a:ext cx="3369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>
                <a:solidFill>
                  <a:srgbClr val="00B050"/>
                </a:solidFill>
              </a:rPr>
              <a:t>أو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0F6A125-0509-2C4C-5F25-6629C7A6CDD9}"/>
              </a:ext>
            </a:extLst>
          </p:cNvPr>
          <p:cNvSpPr txBox="1"/>
          <p:nvPr/>
        </p:nvSpPr>
        <p:spPr>
          <a:xfrm>
            <a:off x="5357006" y="2846325"/>
            <a:ext cx="5790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>
                <a:solidFill>
                  <a:srgbClr val="00B050"/>
                </a:solidFill>
              </a:rPr>
              <a:t>الفاء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88B8143-6C3F-E1DF-D6DF-75655D2F2B0D}"/>
              </a:ext>
            </a:extLst>
          </p:cNvPr>
          <p:cNvSpPr txBox="1"/>
          <p:nvPr/>
        </p:nvSpPr>
        <p:spPr>
          <a:xfrm>
            <a:off x="4311807" y="2091483"/>
            <a:ext cx="86754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/>
              <a:t>التقاليد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4E45B27-B434-1687-9449-1781B5B9BFE9}"/>
              </a:ext>
            </a:extLst>
          </p:cNvPr>
          <p:cNvSpPr txBox="1"/>
          <p:nvPr/>
        </p:nvSpPr>
        <p:spPr>
          <a:xfrm>
            <a:off x="4213894" y="2440487"/>
            <a:ext cx="104547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/>
              <a:t>الأسمنت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B83804B-EA4F-098B-8743-2627829351B6}"/>
              </a:ext>
            </a:extLst>
          </p:cNvPr>
          <p:cNvSpPr txBox="1"/>
          <p:nvPr/>
        </p:nvSpPr>
        <p:spPr>
          <a:xfrm>
            <a:off x="4328909" y="2816944"/>
            <a:ext cx="88517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/>
              <a:t>فتشعل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F853B74-8DEF-A34E-78FC-B18AC95B458C}"/>
              </a:ext>
            </a:extLst>
          </p:cNvPr>
          <p:cNvSpPr txBox="1"/>
          <p:nvPr/>
        </p:nvSpPr>
        <p:spPr>
          <a:xfrm>
            <a:off x="4437329" y="3172883"/>
            <a:ext cx="7665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/>
              <a:t>تتمكن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3482845-8F6E-9393-2107-9FDCF5491D51}"/>
              </a:ext>
            </a:extLst>
          </p:cNvPr>
          <p:cNvSpPr txBox="1"/>
          <p:nvPr/>
        </p:nvSpPr>
        <p:spPr>
          <a:xfrm>
            <a:off x="4596855" y="3518004"/>
            <a:ext cx="59343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/>
              <a:t>يهال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D87FE4C-462C-648E-9511-3143A68782EB}"/>
              </a:ext>
            </a:extLst>
          </p:cNvPr>
          <p:cNvSpPr txBox="1"/>
          <p:nvPr/>
        </p:nvSpPr>
        <p:spPr>
          <a:xfrm>
            <a:off x="6191895" y="2048133"/>
            <a:ext cx="50247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kumimoji="0" lang="ar-O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t> </a:t>
            </a:r>
            <a:r>
              <a:rPr kumimoji="0" lang="ar-OM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cs typeface="Tahoma" panose="020B0604030504040204" pitchFamily="34" charset="0"/>
              </a:rPr>
              <a:t>اسم مجرور وعلامة جره الكسرة          </a:t>
            </a:r>
            <a:endParaRPr lang="ar-OM" dirty="0">
              <a:solidFill>
                <a:srgbClr val="FF0000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DA26C64-B359-82F2-8DA9-59485EFECC19}"/>
              </a:ext>
            </a:extLst>
          </p:cNvPr>
          <p:cNvSpPr txBox="1"/>
          <p:nvPr/>
        </p:nvSpPr>
        <p:spPr>
          <a:xfrm>
            <a:off x="6827653" y="2359814"/>
            <a:ext cx="316144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t>اسم مجرور وعلامة جره الكسرة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BD4439E-2D69-B651-CE3B-EF001F22F5A6}"/>
              </a:ext>
            </a:extLst>
          </p:cNvPr>
          <p:cNvSpPr txBox="1"/>
          <p:nvPr/>
        </p:nvSpPr>
        <p:spPr>
          <a:xfrm>
            <a:off x="6331480" y="2721410"/>
            <a:ext cx="36920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t>فعل مضارع مرفوع وعلامة رفعه الضمة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E487910-7894-F04F-4226-851D5CD6267A}"/>
              </a:ext>
            </a:extLst>
          </p:cNvPr>
          <p:cNvSpPr txBox="1"/>
          <p:nvPr/>
        </p:nvSpPr>
        <p:spPr>
          <a:xfrm>
            <a:off x="6353067" y="3562625"/>
            <a:ext cx="36920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t>فعل مضارع مرفوع وعلامة رفعه الضمة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995631A-85B2-8961-60F7-388053C0D32C}"/>
              </a:ext>
            </a:extLst>
          </p:cNvPr>
          <p:cNvSpPr txBox="1"/>
          <p:nvPr/>
        </p:nvSpPr>
        <p:spPr>
          <a:xfrm>
            <a:off x="5959887" y="3114321"/>
            <a:ext cx="40399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t>فعل مضارع منصوب وعلامة نصبه الفتحة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B61F830-9BA1-7678-0F5B-91A6A4D8B7D5}"/>
              </a:ext>
            </a:extLst>
          </p:cNvPr>
          <p:cNvSpPr txBox="1"/>
          <p:nvPr/>
        </p:nvSpPr>
        <p:spPr>
          <a:xfrm>
            <a:off x="962992" y="2400708"/>
            <a:ext cx="285687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>
                <a:solidFill>
                  <a:srgbClr val="0070C0"/>
                </a:solidFill>
              </a:rPr>
              <a:t>اسم معطوف مجرور بالكسرة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60C8E98-635B-479A-E8D7-933AE7C4F331}"/>
              </a:ext>
            </a:extLst>
          </p:cNvPr>
          <p:cNvSpPr txBox="1"/>
          <p:nvPr/>
        </p:nvSpPr>
        <p:spPr>
          <a:xfrm>
            <a:off x="935281" y="2035825"/>
            <a:ext cx="285687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>
                <a:solidFill>
                  <a:srgbClr val="0070C0"/>
                </a:solidFill>
              </a:rPr>
              <a:t>اسم معطوف مجرور بالكسرة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D649F1C-3BBD-C7A9-F4B5-8258304A553D}"/>
              </a:ext>
            </a:extLst>
          </p:cNvPr>
          <p:cNvSpPr txBox="1"/>
          <p:nvPr/>
        </p:nvSpPr>
        <p:spPr>
          <a:xfrm>
            <a:off x="546835" y="3056920"/>
            <a:ext cx="46442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dirty="0">
                <a:solidFill>
                  <a:srgbClr val="0070C0"/>
                </a:solidFill>
              </a:rPr>
              <a:t>فعل مضارع معطوف منصوب الفتحة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2C9F5FFB-3003-BC13-DEB2-0124E7150072}"/>
              </a:ext>
            </a:extLst>
          </p:cNvPr>
          <p:cNvSpPr txBox="1"/>
          <p:nvPr/>
        </p:nvSpPr>
        <p:spPr>
          <a:xfrm>
            <a:off x="618354" y="2744989"/>
            <a:ext cx="332174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>
                <a:solidFill>
                  <a:srgbClr val="0070C0"/>
                </a:solidFill>
              </a:rPr>
              <a:t>فعل مضارع معطوف مرفوع بالضمة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97001A29-E22D-7C78-392F-AE0C60EA4870}"/>
              </a:ext>
            </a:extLst>
          </p:cNvPr>
          <p:cNvSpPr txBox="1"/>
          <p:nvPr/>
        </p:nvSpPr>
        <p:spPr>
          <a:xfrm>
            <a:off x="551394" y="3545680"/>
            <a:ext cx="332174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t>فعل مضارع معطوف مرفوع بالضمة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B17DB209-CFE4-CF02-E5C5-A307324A8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463" y="291723"/>
            <a:ext cx="9608141" cy="73965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70466CF7-0625-7C2E-2F28-6C2D19C51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81" y="4015883"/>
            <a:ext cx="9748865" cy="1000125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3734A6D4-9F3B-B343-18C8-6ED113F6727C}"/>
              </a:ext>
            </a:extLst>
          </p:cNvPr>
          <p:cNvSpPr txBox="1"/>
          <p:nvPr/>
        </p:nvSpPr>
        <p:spPr>
          <a:xfrm>
            <a:off x="2566929" y="4345439"/>
            <a:ext cx="14341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dirty="0">
                <a:solidFill>
                  <a:srgbClr val="FF0000"/>
                </a:solidFill>
              </a:rPr>
              <a:t>معطوف عليه</a:t>
            </a:r>
          </a:p>
        </p:txBody>
      </p:sp>
    </p:spTree>
    <p:extLst>
      <p:ext uri="{BB962C8B-B14F-4D97-AF65-F5344CB8AC3E}">
        <p14:creationId xmlns:p14="http://schemas.microsoft.com/office/powerpoint/2010/main" val="65080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5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46E50B0-C0C0-B31D-FD9C-4ED7CD41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4866169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547A5C6-2040-959B-A301-8A670DA4F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194" y="827527"/>
            <a:ext cx="5682314" cy="18097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3AF57B1-4640-257E-8C48-FE91EB3F5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670" y="3429000"/>
            <a:ext cx="2453361" cy="2068417"/>
          </a:xfrm>
          <a:prstGeom prst="rect">
            <a:avLst/>
          </a:prstGeom>
        </p:spPr>
      </p:pic>
      <p:sp>
        <p:nvSpPr>
          <p:cNvPr id="5" name="سهم: لليسار 4">
            <a:extLst>
              <a:ext uri="{FF2B5EF4-FFF2-40B4-BE49-F238E27FC236}">
                <a16:creationId xmlns:a16="http://schemas.microsoft.com/office/drawing/2014/main" id="{B6204771-EAB3-641A-EA7A-1F37F3A2E39F}"/>
              </a:ext>
            </a:extLst>
          </p:cNvPr>
          <p:cNvSpPr/>
          <p:nvPr/>
        </p:nvSpPr>
        <p:spPr>
          <a:xfrm>
            <a:off x="5410517" y="3431754"/>
            <a:ext cx="978408" cy="426571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ABFDCB-83CB-43F3-62A5-3A741B04C345}"/>
              </a:ext>
            </a:extLst>
          </p:cNvPr>
          <p:cNvSpPr txBox="1"/>
          <p:nvPr/>
        </p:nvSpPr>
        <p:spPr>
          <a:xfrm>
            <a:off x="9271086" y="991251"/>
            <a:ext cx="78739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>
                <a:solidFill>
                  <a:srgbClr val="FF0000"/>
                </a:solidFill>
              </a:rPr>
              <a:t>العطف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9B18BDA-480F-60CF-CB83-259D80B650D1}"/>
              </a:ext>
            </a:extLst>
          </p:cNvPr>
          <p:cNvSpPr txBox="1"/>
          <p:nvPr/>
        </p:nvSpPr>
        <p:spPr>
          <a:xfrm>
            <a:off x="7230127" y="1029264"/>
            <a:ext cx="4090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/>
              <a:t>أو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FF9E8B0-F4B7-514D-8A0F-6FC4406BB659}"/>
              </a:ext>
            </a:extLst>
          </p:cNvPr>
          <p:cNvSpPr txBox="1"/>
          <p:nvPr/>
        </p:nvSpPr>
        <p:spPr>
          <a:xfrm>
            <a:off x="6321419" y="1029264"/>
            <a:ext cx="4074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/>
              <a:t>ثم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CF24ED-2450-A273-83FB-F88D63711F30}"/>
              </a:ext>
            </a:extLst>
          </p:cNvPr>
          <p:cNvSpPr txBox="1"/>
          <p:nvPr/>
        </p:nvSpPr>
        <p:spPr>
          <a:xfrm>
            <a:off x="2303969" y="4693185"/>
            <a:ext cx="91403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>
                <a:solidFill>
                  <a:srgbClr val="FF0000"/>
                </a:solidFill>
              </a:rPr>
              <a:t>التعقيب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030B040-199B-D5EE-C717-D41C56B32721}"/>
              </a:ext>
            </a:extLst>
          </p:cNvPr>
          <p:cNvSpPr txBox="1"/>
          <p:nvPr/>
        </p:nvSpPr>
        <p:spPr>
          <a:xfrm>
            <a:off x="2413004" y="4933215"/>
            <a:ext cx="9941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/>
              <a:t> </a:t>
            </a:r>
            <a:r>
              <a:rPr lang="ar-OM" dirty="0">
                <a:solidFill>
                  <a:srgbClr val="0070C0"/>
                </a:solidFill>
              </a:rPr>
              <a:t>التراخي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D9B5C8F-5C25-55B9-7882-9B7A9AFB7257}"/>
              </a:ext>
            </a:extLst>
          </p:cNvPr>
          <p:cNvSpPr txBox="1"/>
          <p:nvPr/>
        </p:nvSpPr>
        <p:spPr>
          <a:xfrm>
            <a:off x="3602516" y="5585552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OM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6F019C4-9F56-AC45-6CAB-DD831AD729EA}"/>
              </a:ext>
            </a:extLst>
          </p:cNvPr>
          <p:cNvSpPr txBox="1"/>
          <p:nvPr/>
        </p:nvSpPr>
        <p:spPr>
          <a:xfrm>
            <a:off x="2842268" y="5230881"/>
            <a:ext cx="8034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>
                <a:solidFill>
                  <a:schemeClr val="accent1"/>
                </a:solidFill>
              </a:rPr>
              <a:t>التخيير</a:t>
            </a:r>
          </a:p>
        </p:txBody>
      </p:sp>
    </p:spTree>
    <p:extLst>
      <p:ext uri="{BB962C8B-B14F-4D97-AF65-F5344CB8AC3E}">
        <p14:creationId xmlns:p14="http://schemas.microsoft.com/office/powerpoint/2010/main" val="274838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0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27DDB8C-2157-2C65-9E51-D37619A8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71" y="815248"/>
            <a:ext cx="7866043" cy="49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5295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EA56EA4-78C2-4CC4-CEB8-A3823067F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04" y="727113"/>
            <a:ext cx="8394854" cy="49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6410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818A6ED-B593-FCE5-1724-CBF1AFDDA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637" y="480061"/>
            <a:ext cx="5465139" cy="589787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7B1C6-A228-2710-E67C-34A28384C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1" y="480059"/>
            <a:ext cx="4943288" cy="5897880"/>
          </a:xfrm>
          <a:prstGeom prst="rect">
            <a:avLst/>
          </a:prstGeom>
        </p:spPr>
      </p:pic>
      <p:sp>
        <p:nvSpPr>
          <p:cNvPr id="5" name="سهم: لليسار 4">
            <a:extLst>
              <a:ext uri="{FF2B5EF4-FFF2-40B4-BE49-F238E27FC236}">
                <a16:creationId xmlns:a16="http://schemas.microsoft.com/office/drawing/2014/main" id="{5E8C8559-C6EE-8D56-C65E-7BA815F19DE2}"/>
              </a:ext>
            </a:extLst>
          </p:cNvPr>
          <p:cNvSpPr/>
          <p:nvPr/>
        </p:nvSpPr>
        <p:spPr>
          <a:xfrm>
            <a:off x="5345870" y="3528151"/>
            <a:ext cx="978408" cy="39374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DC4C32F-16EC-FACE-6184-D1DFDFE06728}"/>
              </a:ext>
            </a:extLst>
          </p:cNvPr>
          <p:cNvSpPr txBox="1"/>
          <p:nvPr/>
        </p:nvSpPr>
        <p:spPr>
          <a:xfrm>
            <a:off x="9097245" y="4646497"/>
            <a:ext cx="2808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/>
              <a:t>و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C43F2A7-00AC-0A3A-AE72-4FCAA0069EEA}"/>
              </a:ext>
            </a:extLst>
          </p:cNvPr>
          <p:cNvSpPr txBox="1"/>
          <p:nvPr/>
        </p:nvSpPr>
        <p:spPr>
          <a:xfrm>
            <a:off x="9974020" y="5015829"/>
            <a:ext cx="38504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/>
              <a:t>ف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F2E3E7C-A9C1-07FA-95D0-EFE7CEDA5DEB}"/>
              </a:ext>
            </a:extLst>
          </p:cNvPr>
          <p:cNvSpPr txBox="1"/>
          <p:nvPr/>
        </p:nvSpPr>
        <p:spPr>
          <a:xfrm>
            <a:off x="8160159" y="5267130"/>
            <a:ext cx="4074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/>
              <a:t>ثم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26F697E-AAD3-D3C9-1663-6417CB7AD0C5}"/>
              </a:ext>
            </a:extLst>
          </p:cNvPr>
          <p:cNvSpPr txBox="1"/>
          <p:nvPr/>
        </p:nvSpPr>
        <p:spPr>
          <a:xfrm>
            <a:off x="6753782" y="5636462"/>
            <a:ext cx="3369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OM" dirty="0"/>
              <a:t>أو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285B5E5-2C48-131B-FC79-0E4CCE105F02}"/>
              </a:ext>
            </a:extLst>
          </p:cNvPr>
          <p:cNvSpPr txBox="1"/>
          <p:nvPr/>
        </p:nvSpPr>
        <p:spPr>
          <a:xfrm>
            <a:off x="500225" y="1269441"/>
            <a:ext cx="64393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1600" dirty="0"/>
              <a:t>                       المعطوف عليه الفحشاء : اسم مجرور وعلامة جره الكسرة</a:t>
            </a:r>
          </a:p>
          <a:p>
            <a:r>
              <a:rPr lang="ar-OM" sz="1600" dirty="0"/>
              <a:t>المعطوف : المنكر اسم معطوف مجرور وعلامة جره الكسر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C081DB5-5772-C8D4-DBD1-6ED0C0D8C9AC}"/>
              </a:ext>
            </a:extLst>
          </p:cNvPr>
          <p:cNvSpPr txBox="1"/>
          <p:nvPr/>
        </p:nvSpPr>
        <p:spPr>
          <a:xfrm>
            <a:off x="367357" y="2074588"/>
            <a:ext cx="498245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OM" sz="1600" dirty="0"/>
              <a:t>المعطوف عليه : الله اسم مجرور وعلامة جره الكسرة</a:t>
            </a:r>
          </a:p>
          <a:p>
            <a:r>
              <a:rPr lang="ar-OM" sz="1600" dirty="0"/>
              <a:t>المعطوف: اليوم : اسم معطوف مجرور وعلامة جره الكسرة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0A52275-1B78-553E-AA5E-81E9B83DB0A0}"/>
              </a:ext>
            </a:extLst>
          </p:cNvPr>
          <p:cNvSpPr txBox="1"/>
          <p:nvPr/>
        </p:nvSpPr>
        <p:spPr>
          <a:xfrm>
            <a:off x="278271" y="2762424"/>
            <a:ext cx="527099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OM" sz="1600" dirty="0"/>
              <a:t>المعطوف عليه : يقل فعل مضارع مجزوم بالسكون </a:t>
            </a:r>
          </a:p>
          <a:p>
            <a:r>
              <a:rPr lang="ar-OM" sz="1600" dirty="0"/>
              <a:t>المعطوف: يصمت : فعل مضارع معطوف وعلامة جزمه السكون</a:t>
            </a:r>
          </a:p>
        </p:txBody>
      </p:sp>
    </p:spTree>
    <p:extLst>
      <p:ext uri="{BB962C8B-B14F-4D97-AF65-F5344CB8AC3E}">
        <p14:creationId xmlns:p14="http://schemas.microsoft.com/office/powerpoint/2010/main" val="27584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4021DDC-ECF7-479B-A35E-3F67FF900A7F}"/>
              </a:ext>
            </a:extLst>
          </p:cNvPr>
          <p:cNvSpPr txBox="1"/>
          <p:nvPr/>
        </p:nvSpPr>
        <p:spPr>
          <a:xfrm>
            <a:off x="7127913" y="487132"/>
            <a:ext cx="4832073" cy="49552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OM" sz="3200" dirty="0">
                <a:latin typeface="Simplified Arabic" panose="02020603050405020304" pitchFamily="18" charset="-78"/>
                <a:cs typeface="Simple Indust Shaded" panose="02010400000000000000" pitchFamily="2" charset="-78"/>
              </a:rPr>
              <a:t>نشاط ختامي :</a:t>
            </a:r>
          </a:p>
          <a:p>
            <a:pPr algn="r" rtl="1"/>
            <a:endParaRPr lang="ar-OM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OM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سلمت على مريم وعائشة.</a:t>
            </a:r>
          </a:p>
          <a:p>
            <a:pPr marL="514350" indent="-514350" algn="r" rtl="1">
              <a:buFont typeface="+mj-lt"/>
              <a:buAutoNum type="arabicPeriod"/>
            </a:pPr>
            <a:endParaRPr lang="ar-OM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OM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اجتهدنا فنجحنا.</a:t>
            </a:r>
          </a:p>
          <a:p>
            <a:pPr marL="514350" indent="-514350" algn="r" rtl="1">
              <a:buFont typeface="+mj-lt"/>
              <a:buAutoNum type="arabicPeriod"/>
            </a:pPr>
            <a:endParaRPr lang="ar-OM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OM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حزمت أمتعتي ثم سافرت.</a:t>
            </a:r>
          </a:p>
          <a:p>
            <a:pPr marL="514350" indent="-514350" algn="r" rtl="1">
              <a:buFont typeface="+mj-lt"/>
              <a:buAutoNum type="arabicPeriod"/>
            </a:pPr>
            <a:endParaRPr lang="ar-OM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OM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أشرب الشاي أو القهوة.</a:t>
            </a:r>
          </a:p>
          <a:p>
            <a:pPr marL="514350" indent="-514350" algn="r" rtl="1">
              <a:buFont typeface="+mj-lt"/>
              <a:buAutoNum type="arabicPeriod"/>
            </a:pPr>
            <a:endParaRPr lang="ar-OM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OM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دخل الطالب ثم المعلم.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9C560EC1-FD10-4DFD-8D2D-7CDF08FCC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230315"/>
              </p:ext>
            </p:extLst>
          </p:nvPr>
        </p:nvGraphicFramePr>
        <p:xfrm>
          <a:off x="484742" y="487133"/>
          <a:ext cx="6421024" cy="495520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605256">
                  <a:extLst>
                    <a:ext uri="{9D8B030D-6E8A-4147-A177-3AD203B41FA5}">
                      <a16:colId xmlns:a16="http://schemas.microsoft.com/office/drawing/2014/main" val="4276703051"/>
                    </a:ext>
                  </a:extLst>
                </a:gridCol>
                <a:gridCol w="850228">
                  <a:extLst>
                    <a:ext uri="{9D8B030D-6E8A-4147-A177-3AD203B41FA5}">
                      <a16:colId xmlns:a16="http://schemas.microsoft.com/office/drawing/2014/main" val="2282012929"/>
                    </a:ext>
                  </a:extLst>
                </a:gridCol>
                <a:gridCol w="1693890">
                  <a:extLst>
                    <a:ext uri="{9D8B030D-6E8A-4147-A177-3AD203B41FA5}">
                      <a16:colId xmlns:a16="http://schemas.microsoft.com/office/drawing/2014/main" val="1434704047"/>
                    </a:ext>
                  </a:extLst>
                </a:gridCol>
                <a:gridCol w="2271650">
                  <a:extLst>
                    <a:ext uri="{9D8B030D-6E8A-4147-A177-3AD203B41FA5}">
                      <a16:colId xmlns:a16="http://schemas.microsoft.com/office/drawing/2014/main" val="3871803305"/>
                    </a:ext>
                  </a:extLst>
                </a:gridCol>
              </a:tblGrid>
              <a:tr h="1208155">
                <a:tc>
                  <a:txBody>
                    <a:bodyPr/>
                    <a:lstStyle/>
                    <a:p>
                      <a:pPr algn="ctr" rtl="1"/>
                      <a:r>
                        <a:rPr lang="ar-OM" sz="2400" dirty="0">
                          <a:solidFill>
                            <a:srgbClr val="FF0000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المعطوف عليه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2400" dirty="0">
                          <a:solidFill>
                            <a:srgbClr val="FF0000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حرف العطف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2400" dirty="0">
                          <a:solidFill>
                            <a:srgbClr val="FF0000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المعطوف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2400" dirty="0">
                          <a:solidFill>
                            <a:srgbClr val="FF0000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فائدة حرف العطف</a:t>
                      </a:r>
                    </a:p>
                    <a:p>
                      <a:pPr algn="ctr" rtl="1"/>
                      <a:endParaRPr lang="ar-OM" sz="2400" dirty="0">
                        <a:solidFill>
                          <a:srgbClr val="FF0000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  <a:p>
                      <a:pPr algn="ctr" rtl="1"/>
                      <a:endParaRPr lang="ar-OM" sz="2400" dirty="0">
                        <a:solidFill>
                          <a:srgbClr val="FF0000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60351"/>
                  </a:ext>
                </a:extLst>
              </a:tr>
              <a:tr h="749409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4381842"/>
                  </a:ext>
                </a:extLst>
              </a:tr>
              <a:tr h="749409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7084911"/>
                  </a:ext>
                </a:extLst>
              </a:tr>
              <a:tr h="749409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8981246"/>
                  </a:ext>
                </a:extLst>
              </a:tr>
              <a:tr h="749409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996583"/>
                  </a:ext>
                </a:extLst>
              </a:tr>
              <a:tr h="749409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9950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01802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