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75" r:id="rId15"/>
    <p:sldId id="276" r:id="rId16"/>
    <p:sldId id="269" r:id="rId17"/>
    <p:sldId id="270" r:id="rId18"/>
    <p:sldId id="277" r:id="rId19"/>
    <p:sldId id="272" r:id="rId20"/>
    <p:sldId id="273" r:id="rId21"/>
    <p:sldId id="278" r:id="rId22"/>
    <p:sldId id="279" r:id="rId23"/>
    <p:sldId id="281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DZ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dPt>
            <c:idx val="1"/>
            <c:spPr>
              <a:ln>
                <a:solidFill>
                  <a:schemeClr val="tx1"/>
                </a:solidFill>
              </a:ln>
            </c:spPr>
          </c:dPt>
          <c:dPt>
            <c:idx val="2"/>
            <c:spPr>
              <a:ln>
                <a:solidFill>
                  <a:schemeClr val="tx1"/>
                </a:solidFill>
              </a:ln>
            </c:spPr>
          </c:dPt>
          <c:dPt>
            <c:idx val="3"/>
            <c:spPr>
              <a:ln>
                <a:solidFill>
                  <a:schemeClr val="tx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marker val="1"/>
        <c:axId val="145062528"/>
        <c:axId val="145076608"/>
      </c:lineChart>
      <c:catAx>
        <c:axId val="145062528"/>
        <c:scaling>
          <c:orientation val="minMax"/>
        </c:scaling>
        <c:delete val="1"/>
        <c:axPos val="b"/>
        <c:minorGridlines>
          <c:spPr>
            <a:ln>
              <a:solidFill>
                <a:schemeClr val="tx1"/>
              </a:solidFill>
            </a:ln>
          </c:spPr>
        </c:minorGridlines>
        <c:tickLblPos val="none"/>
        <c:crossAx val="145076608"/>
        <c:crosses val="autoZero"/>
        <c:auto val="1"/>
        <c:lblAlgn val="ctr"/>
        <c:lblOffset val="100"/>
      </c:catAx>
      <c:valAx>
        <c:axId val="145076608"/>
        <c:scaling>
          <c:orientation val="minMax"/>
        </c:scaling>
        <c:delete val="1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/>
        <c:numFmt formatCode="General" sourceLinked="1"/>
        <c:tickLblPos val="none"/>
        <c:crossAx val="1450625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ar-DZ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DZ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0099"/>
              </a:solidFill>
            </c:spPr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2.2000000000000002</c:v>
                </c:pt>
                <c:pt idx="1">
                  <c:v>3.5</c:v>
                </c:pt>
                <c:pt idx="2">
                  <c:v>4.2</c:v>
                </c:pt>
                <c:pt idx="3">
                  <c:v>5.8</c:v>
                </c:pt>
                <c:pt idx="4">
                  <c:v>6.2</c:v>
                </c:pt>
                <c:pt idx="5">
                  <c:v>7.5</c:v>
                </c:pt>
                <c:pt idx="6">
                  <c:v>7.8</c:v>
                </c:pt>
                <c:pt idx="7">
                  <c:v>9.5</c:v>
                </c:pt>
                <c:pt idx="8">
                  <c:v>9.8000000000000007</c:v>
                </c:pt>
                <c:pt idx="9">
                  <c:v>12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0.05</c:v>
                </c:pt>
                <c:pt idx="1">
                  <c:v>0.06</c:v>
                </c:pt>
                <c:pt idx="2">
                  <c:v>0.1</c:v>
                </c:pt>
                <c:pt idx="3">
                  <c:v>0.13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0.16</c:v>
                </c:pt>
                <c:pt idx="7">
                  <c:v>0.15</c:v>
                </c:pt>
                <c:pt idx="8">
                  <c:v>0.18</c:v>
                </c:pt>
                <c:pt idx="9">
                  <c:v>0.23</c:v>
                </c:pt>
              </c:numCache>
            </c:numRef>
          </c:yVal>
        </c:ser>
        <c:axId val="86721280"/>
        <c:axId val="86749184"/>
      </c:scatterChart>
      <c:valAx>
        <c:axId val="86721280"/>
        <c:scaling>
          <c:orientation val="minMax"/>
          <c:max val="12"/>
        </c:scaling>
        <c:axPos val="b"/>
        <c:majorGridlines>
          <c:spPr>
            <a:ln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 rtl="1">
                  <a:defRPr/>
                </a:pPr>
                <a:r>
                  <a:rPr lang="ar-OM" sz="2000" dirty="0" smtClean="0">
                    <a:solidFill>
                      <a:srgbClr val="006600"/>
                    </a:solidFill>
                  </a:rPr>
                  <a:t>كتلة الجسم (</a:t>
                </a:r>
                <a:r>
                  <a:rPr lang="en-US" sz="2000" dirty="0" smtClean="0">
                    <a:solidFill>
                      <a:srgbClr val="006600"/>
                    </a:solidFill>
                  </a:rPr>
                  <a:t>g</a:t>
                </a:r>
                <a:r>
                  <a:rPr lang="ar-OM" sz="2000" dirty="0" smtClean="0">
                    <a:solidFill>
                      <a:srgbClr val="006600"/>
                    </a:solidFill>
                  </a:rPr>
                  <a:t>)</a:t>
                </a:r>
                <a:endParaRPr lang="en-US" sz="2000" dirty="0">
                  <a:solidFill>
                    <a:srgbClr val="006600"/>
                  </a:solidFill>
                </a:endParaRPr>
              </a:p>
            </c:rich>
          </c:tx>
          <c:layout/>
        </c:title>
        <c:numFmt formatCode="General" sourceLinked="1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ar-DZ"/>
          </a:p>
        </c:txPr>
        <c:crossAx val="86749184"/>
        <c:crosses val="autoZero"/>
        <c:crossBetween val="midCat"/>
        <c:majorUnit val="1"/>
      </c:valAx>
      <c:valAx>
        <c:axId val="86749184"/>
        <c:scaling>
          <c:orientation val="minMax"/>
        </c:scaling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/>
        <c:title>
          <c:tx>
            <c:rich>
              <a:bodyPr rot="-5400000" vert="horz"/>
              <a:lstStyle/>
              <a:p>
                <a:pPr rtl="1">
                  <a:defRPr/>
                </a:pPr>
                <a:r>
                  <a:rPr lang="ar-OM" sz="2000" dirty="0" smtClean="0">
                    <a:solidFill>
                      <a:srgbClr val="006600"/>
                    </a:solidFill>
                  </a:rPr>
                  <a:t>كتلة القلب (</a:t>
                </a:r>
                <a:r>
                  <a:rPr lang="en-US" sz="2000" dirty="0" smtClean="0">
                    <a:solidFill>
                      <a:srgbClr val="006600"/>
                    </a:solidFill>
                  </a:rPr>
                  <a:t>g</a:t>
                </a:r>
                <a:r>
                  <a:rPr lang="ar-OM" sz="2000" dirty="0" smtClean="0">
                    <a:solidFill>
                      <a:srgbClr val="006600"/>
                    </a:solidFill>
                  </a:rPr>
                  <a:t>)</a:t>
                </a:r>
                <a:endParaRPr lang="en-US" sz="2000" dirty="0">
                  <a:solidFill>
                    <a:srgbClr val="006600"/>
                  </a:solidFill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ar-DZ"/>
          </a:p>
        </c:txPr>
        <c:crossAx val="86721280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ar-DZ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DZ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وضع الراحة</c:v>
                </c:pt>
                <c:pt idx="1">
                  <c:v>بعد الركض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156</c:v>
                </c:pt>
              </c:numCache>
            </c:numRef>
          </c:val>
        </c:ser>
        <c:axId val="99352960"/>
        <c:axId val="99371264"/>
      </c:barChart>
      <c:catAx>
        <c:axId val="99352960"/>
        <c:scaling>
          <c:orientation val="minMax"/>
        </c:scaling>
        <c:axPos val="b"/>
        <c:title>
          <c:tx>
            <c:rich>
              <a:bodyPr/>
              <a:lstStyle/>
              <a:p>
                <a:pPr rtl="1">
                  <a:defRPr/>
                </a:pPr>
                <a:r>
                  <a:rPr lang="ar-OM" sz="2400" dirty="0" smtClean="0">
                    <a:solidFill>
                      <a:srgbClr val="006600"/>
                    </a:solidFill>
                  </a:rPr>
                  <a:t>النشاط البدني</a:t>
                </a:r>
                <a:endParaRPr lang="en-US" sz="2400" dirty="0">
                  <a:solidFill>
                    <a:srgbClr val="006600"/>
                  </a:solidFill>
                </a:endParaRPr>
              </a:p>
            </c:rich>
          </c:tx>
          <c:layout/>
        </c:title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ar-DZ"/>
          </a:p>
        </c:txPr>
        <c:crossAx val="99371264"/>
        <c:crosses val="autoZero"/>
        <c:auto val="1"/>
        <c:lblAlgn val="ctr"/>
        <c:lblOffset val="100"/>
      </c:catAx>
      <c:valAx>
        <c:axId val="99371264"/>
        <c:scaling>
          <c:orientation val="minMax"/>
          <c:max val="160"/>
        </c:scaling>
        <c:axPos val="l"/>
        <c:majorGridlines/>
        <c:title>
          <c:tx>
            <c:rich>
              <a:bodyPr rot="-5400000" vert="horz"/>
              <a:lstStyle/>
              <a:p>
                <a:pPr rtl="1">
                  <a:defRPr/>
                </a:pPr>
                <a:r>
                  <a:rPr lang="ar-OM" sz="2400" dirty="0" smtClean="0">
                    <a:solidFill>
                      <a:srgbClr val="006600"/>
                    </a:solidFill>
                  </a:rPr>
                  <a:t>معدل</a:t>
                </a:r>
                <a:r>
                  <a:rPr lang="ar-OM" sz="2400" baseline="0" dirty="0" smtClean="0">
                    <a:solidFill>
                      <a:srgbClr val="006600"/>
                    </a:solidFill>
                  </a:rPr>
                  <a:t> النبض</a:t>
                </a:r>
                <a:endParaRPr lang="en-US" sz="2400" dirty="0">
                  <a:solidFill>
                    <a:srgbClr val="006600"/>
                  </a:solidFill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ar-DZ"/>
          </a:p>
        </c:txPr>
        <c:crossAx val="993529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ar-DZ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b="1" dirty="0" smtClean="0">
                <a:solidFill>
                  <a:srgbClr val="FF0000"/>
                </a:solidFill>
              </a:rPr>
              <a:t>7-2 القلب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29026"/>
            <a:ext cx="914400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OM" sz="3200" b="1" dirty="0" smtClean="0"/>
              <a:t>بعد الأنتهاء من هذا الدرس يتوقع مني أن 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أن أصف كيف يحرك القلب الدم حول الجسم. 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أن أضع مسميات الحجرات، والصمامات، والشرايين، والأوردة على مخطط القلب</a:t>
            </a:r>
            <a:r>
              <a:rPr lang="ar-OM" sz="32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تسمية الحجرات، والصمّامات، والأوردة، والشرايين على رسمة القلب.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أن </a:t>
            </a:r>
            <a:r>
              <a:rPr lang="ar-EG" sz="3200" b="1" dirty="0" smtClean="0">
                <a:solidFill>
                  <a:srgbClr val="002060"/>
                </a:solidFill>
              </a:rPr>
              <a:t>أشرح </a:t>
            </a:r>
            <a:r>
              <a:rPr lang="ar-SA" sz="3200" b="1" dirty="0" smtClean="0">
                <a:solidFill>
                  <a:srgbClr val="002060"/>
                </a:solidFill>
              </a:rPr>
              <a:t>ما الذي يجعل الدم يتدفق في الاتجاه </a:t>
            </a:r>
            <a:r>
              <a:rPr lang="ar-SY" sz="3200" b="1" dirty="0" smtClean="0">
                <a:solidFill>
                  <a:srgbClr val="002060"/>
                </a:solidFill>
              </a:rPr>
              <a:t>الصحيح</a:t>
            </a:r>
            <a:r>
              <a:rPr lang="ar-SA" sz="3200" b="1" dirty="0" smtClean="0">
                <a:solidFill>
                  <a:srgbClr val="002060"/>
                </a:solidFill>
              </a:rPr>
              <a:t>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endParaRPr lang="ar-D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0" y="135315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2060"/>
                </a:solidFill>
              </a:rPr>
              <a:t>يوضّح الشكل المقابل مكان قلبك.يقع القلب تحت ضلوعك في</a:t>
            </a:r>
            <a:r>
              <a:rPr lang="ar-OM" sz="3200" b="1" dirty="0" smtClean="0">
                <a:solidFill>
                  <a:srgbClr val="002060"/>
                </a:solidFill>
              </a:rPr>
              <a:t> </a:t>
            </a:r>
            <a:r>
              <a:rPr lang="ar-DZ" sz="3200" b="1" dirty="0" smtClean="0">
                <a:solidFill>
                  <a:srgbClr val="002060"/>
                </a:solidFill>
              </a:rPr>
              <a:t>منتصف جسمك ويكون أقرب إلى الجانب الأيسر قلي</a:t>
            </a:r>
            <a:r>
              <a:rPr lang="ar-OM" sz="3200" b="1" dirty="0" smtClean="0">
                <a:solidFill>
                  <a:srgbClr val="002060"/>
                </a:solidFill>
              </a:rPr>
              <a:t>لا.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endParaRPr lang="ar-DZ" sz="3200" b="1" dirty="0" smtClean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يكون قلبك بحجم قبضة يدك المضمومة تقريبًا، وهو عبارة عن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عضلة قويّة جدًا.</a:t>
            </a:r>
            <a:endParaRPr lang="ar-OM" sz="3200" b="1" dirty="0" smtClean="0">
              <a:solidFill>
                <a:srgbClr val="006600"/>
              </a:solidFill>
            </a:endParaRPr>
          </a:p>
          <a:p>
            <a:pPr marL="514350" indent="-514350" algn="justLow" rtl="1"/>
            <a:r>
              <a:rPr lang="ar-DZ" sz="3200" b="1" dirty="0" smtClean="0"/>
              <a:t> </a:t>
            </a:r>
            <a:endParaRPr lang="ar-OM" sz="3200" b="1" dirty="0" smtClean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99"/>
                </a:solidFill>
              </a:rPr>
              <a:t>تنقبض عضلة القلب وتنبسط مرارًا وتكرارًا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طوال حياتك. ومهما بلغ بك التعب، فسيستمر قلبك في النبض.</a:t>
            </a:r>
            <a:endParaRPr lang="ar-DZ" sz="3200" b="1" dirty="0">
              <a:solidFill>
                <a:srgbClr val="00009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76200"/>
            <a:ext cx="4343399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Rectangle 4"/>
          <p:cNvSpPr/>
          <p:nvPr/>
        </p:nvSpPr>
        <p:spPr>
          <a:xfrm>
            <a:off x="0" y="6320135"/>
            <a:ext cx="441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dirty="0" smtClean="0"/>
              <a:t>موضع القلب في جسم الإنسان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65782"/>
            <a:ext cx="685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7030A0"/>
                </a:solidFill>
              </a:rPr>
              <a:t>تركيب القلب</a:t>
            </a:r>
          </a:p>
          <a:p>
            <a:pPr marL="514350" indent="-514350" algn="r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002060"/>
                </a:solidFill>
              </a:rPr>
              <a:t>يوضّح الشكل الآتي ما يبدو عليه القلب من الداخل.</a:t>
            </a:r>
            <a:endParaRPr lang="ar-DZ" sz="2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1143000"/>
            <a:ext cx="8991599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5341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FF0000"/>
                </a:solidFill>
              </a:rPr>
              <a:t>الأسئلة</a:t>
            </a:r>
            <a:r>
              <a:rPr lang="ar-OM" sz="3000" b="1" dirty="0" smtClean="0">
                <a:solidFill>
                  <a:srgbClr val="FF0000"/>
                </a:solidFill>
              </a:rPr>
              <a:t> ص16</a:t>
            </a:r>
            <a:endParaRPr lang="ar-DZ" sz="30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يحتوي القلب على أربع حجرات: حجرة علويّة وأخرى سفليّة في الجانب الأيسر، وحجرة علويّة وأخرى</a:t>
            </a:r>
            <a:r>
              <a:rPr lang="ar-OM" sz="3000" b="1" dirty="0" smtClean="0"/>
              <a:t> </a:t>
            </a:r>
            <a:r>
              <a:rPr lang="ar-DZ" sz="3000" b="1" dirty="0" smtClean="0"/>
              <a:t>سفليّة في الجانب الأيمن.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000" b="1" dirty="0" smtClean="0"/>
              <a:t>ما الحجرة التي يتدفّق إليها الدّم القادم من الرئتين؟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000" b="1" dirty="0" smtClean="0"/>
              <a:t>ما الحجرة التي يتدفّق منها الدّم إلى باقي أجزاء الجسم؟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000" b="1" dirty="0" smtClean="0"/>
              <a:t>ما الحجرتان اللتان تحتويان على الدّم المؤكسج؟</a:t>
            </a:r>
            <a:endParaRPr lang="ar-DZ" sz="3000" b="1" dirty="0"/>
          </a:p>
        </p:txBody>
      </p:sp>
      <p:sp>
        <p:nvSpPr>
          <p:cNvPr id="5" name="Rectangle 4"/>
          <p:cNvSpPr/>
          <p:nvPr/>
        </p:nvSpPr>
        <p:spPr>
          <a:xfrm>
            <a:off x="0" y="3126700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OM" sz="3200" b="1" dirty="0" smtClean="0"/>
              <a:t> 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الحجرة العلوية في الجانب الأيسر </a:t>
            </a:r>
            <a:r>
              <a:rPr lang="ar-OM" sz="3000" b="1" dirty="0" smtClean="0">
                <a:solidFill>
                  <a:srgbClr val="002060"/>
                </a:solidFill>
              </a:rPr>
              <a:t>(</a:t>
            </a:r>
            <a:r>
              <a:rPr lang="ar-DZ" sz="3000" b="1" dirty="0" smtClean="0">
                <a:solidFill>
                  <a:srgbClr val="002060"/>
                </a:solidFill>
              </a:rPr>
              <a:t>الأذين الأيسر</a:t>
            </a:r>
            <a:r>
              <a:rPr lang="ar-OM" sz="3000" b="1" dirty="0" smtClean="0">
                <a:solidFill>
                  <a:srgbClr val="002060"/>
                </a:solidFill>
              </a:rPr>
              <a:t>)</a:t>
            </a:r>
            <a:r>
              <a:rPr lang="ar-DZ" sz="3000" b="1" dirty="0" smtClean="0">
                <a:solidFill>
                  <a:srgbClr val="002060"/>
                </a:solidFill>
              </a:rPr>
              <a:t>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الحجرة السفلية في الجانب الأيسر </a:t>
            </a:r>
            <a:r>
              <a:rPr lang="ar-OM" sz="3000" b="1" dirty="0" smtClean="0">
                <a:solidFill>
                  <a:srgbClr val="002060"/>
                </a:solidFill>
              </a:rPr>
              <a:t>(</a:t>
            </a:r>
            <a:r>
              <a:rPr lang="ar-DZ" sz="3000" b="1" dirty="0" smtClean="0">
                <a:solidFill>
                  <a:srgbClr val="002060"/>
                </a:solidFill>
              </a:rPr>
              <a:t>البطين الأيسر</a:t>
            </a:r>
            <a:r>
              <a:rPr lang="ar-OM" sz="3000" b="1" dirty="0" smtClean="0">
                <a:solidFill>
                  <a:srgbClr val="002060"/>
                </a:solidFill>
              </a:rPr>
              <a:t>)</a:t>
            </a:r>
            <a:r>
              <a:rPr lang="ar-DZ" sz="3000" b="1" dirty="0" smtClean="0">
                <a:solidFill>
                  <a:srgbClr val="002060"/>
                </a:solidFill>
              </a:rPr>
              <a:t>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الحجرتان في الجانب الأيسر </a:t>
            </a:r>
            <a:r>
              <a:rPr lang="ar-OM" sz="3000" b="1" dirty="0" smtClean="0">
                <a:solidFill>
                  <a:srgbClr val="002060"/>
                </a:solidFill>
              </a:rPr>
              <a:t>(</a:t>
            </a:r>
            <a:r>
              <a:rPr lang="ar-DZ" sz="3000" b="1" dirty="0" smtClean="0">
                <a:solidFill>
                  <a:srgbClr val="002060"/>
                </a:solidFill>
              </a:rPr>
              <a:t>الأذين والبطين الأيسران</a:t>
            </a:r>
            <a:r>
              <a:rPr lang="ar-OM" sz="3000" b="1" dirty="0" smtClean="0">
                <a:solidFill>
                  <a:srgbClr val="002060"/>
                </a:solidFill>
              </a:rPr>
              <a:t>)</a:t>
            </a:r>
            <a:r>
              <a:rPr lang="ar-DZ" sz="3000" b="1" dirty="0" smtClean="0">
                <a:solidFill>
                  <a:srgbClr val="002060"/>
                </a:solidFill>
              </a:rPr>
              <a:t>.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0" y="105013"/>
            <a:ext cx="533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7030A0"/>
                </a:solidFill>
              </a:rPr>
              <a:t>كيف يعمل القلب؟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6600"/>
                </a:solidFill>
              </a:rPr>
              <a:t>يتكوّن القلب من عضلة. تنقبض العضلة أوّ ثُمّ تنبسط. وأثناء الانقباض، يتقلّص طول عضلة القلب. وهذا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بدوره يجعل جدران حجرات القلب تنضغط للداخل، ثمّ يتدفّق الدّم خارجًا من القلب.</a:t>
            </a:r>
            <a:endParaRPr lang="ar-DZ" sz="3000" b="1" dirty="0">
              <a:solidFill>
                <a:srgbClr val="00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3534013"/>
            <a:ext cx="5257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0099"/>
                </a:solidFill>
              </a:rPr>
              <a:t>يوجد صمام بين كلّ حجرة علوية وحجرة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سفلية. تسمح هذه الصمامات بتدفُّق الدّم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في اتّجاه واحد فقط، وذلك من الحجرات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العلويّة إلى الحجرات السفليّة. وتوجد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أيضًا صمامات أخرى تسمح بتدفُّق الدم إلى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خارج القلب ولا تسمح برجوعه للقلب.</a:t>
            </a:r>
            <a:endParaRPr lang="ar-DZ" sz="3000" b="1" dirty="0">
              <a:solidFill>
                <a:srgbClr val="00009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609600"/>
            <a:ext cx="365759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1" y="3733800"/>
            <a:ext cx="3657599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22872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2060"/>
                </a:solidFill>
              </a:rPr>
              <a:t>فيما يلي ما يحدث لعضلة القلب أثناء دقّة قلب واحدة: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006600"/>
                </a:solidFill>
              </a:rPr>
              <a:t>تنقبض عضلة القلب، بحيث تضخّ الدّم إلى خارج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القلب عبر الشرايين.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006600"/>
                </a:solidFill>
              </a:rPr>
              <a:t>تنبسط عضلة القلب، بحيث تسمح بتدفُّق الدّم إلى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القلب عبر الأوردة.</a:t>
            </a:r>
            <a:endParaRPr lang="ar-DZ" sz="3200" b="1" dirty="0">
              <a:solidFill>
                <a:srgbClr val="0066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667000"/>
            <a:ext cx="899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31802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FF0000"/>
                </a:solidFill>
              </a:rPr>
              <a:t>نشاط </a:t>
            </a:r>
            <a:r>
              <a:rPr lang="ar-OM" sz="3000" b="1" dirty="0" smtClean="0">
                <a:solidFill>
                  <a:srgbClr val="FF0000"/>
                </a:solidFill>
              </a:rPr>
              <a:t>7-2 </a:t>
            </a:r>
            <a:r>
              <a:rPr lang="ar-DZ" sz="3000" b="1" dirty="0" smtClean="0">
                <a:solidFill>
                  <a:srgbClr val="FF0000"/>
                </a:solidFill>
              </a:rPr>
              <a:t>استقصاء تأثير ممارسة التمارين الرياضيّة على مُعدَّل النبض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762000"/>
            <a:ext cx="5105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>
                <a:solidFill>
                  <a:srgbClr val="002060"/>
                </a:solidFill>
              </a:rPr>
              <a:t>في كلّ مرّة تنقبض عضلة </a:t>
            </a:r>
            <a:r>
              <a:rPr lang="ar-DZ" sz="3000" b="1" dirty="0" smtClean="0">
                <a:solidFill>
                  <a:srgbClr val="002060"/>
                </a:solidFill>
              </a:rPr>
              <a:t>قلبك </a:t>
            </a:r>
            <a:r>
              <a:rPr lang="ar-DZ" sz="3000" b="1" dirty="0" smtClean="0">
                <a:solidFill>
                  <a:srgbClr val="002060"/>
                </a:solidFill>
              </a:rPr>
              <a:t>يتدفق الدم عبرالشرايين. يمكنك الشعور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بدفقة الدّم إذا وضعت أصابعك فوق مكان يوجد به شريان بالقرب من سطح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الجسم.يوضّح </a:t>
            </a:r>
            <a:r>
              <a:rPr lang="ar-DZ" sz="3000" b="1" dirty="0" smtClean="0">
                <a:solidFill>
                  <a:srgbClr val="002060"/>
                </a:solidFill>
              </a:rPr>
              <a:t>المخطَّطان مكانين مناسبين للتجربة.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 smtClean="0">
                <a:solidFill>
                  <a:srgbClr val="006600"/>
                </a:solidFill>
              </a:rPr>
              <a:t>يُطلق ع</a:t>
            </a:r>
            <a:r>
              <a:rPr lang="ar-OM" sz="3000" b="1" dirty="0" smtClean="0">
                <a:solidFill>
                  <a:srgbClr val="006600"/>
                </a:solidFill>
              </a:rPr>
              <a:t>لى</a:t>
            </a:r>
            <a:r>
              <a:rPr lang="ar-DZ" sz="3000" b="1" dirty="0" smtClean="0">
                <a:solidFill>
                  <a:srgbClr val="006600"/>
                </a:solidFill>
              </a:rPr>
              <a:t> كلّ دفقة من دفقات الدّم اسم </a:t>
            </a:r>
            <a:r>
              <a:rPr lang="ar-DZ" sz="3000" b="1" dirty="0" smtClean="0">
                <a:solidFill>
                  <a:srgbClr val="FF0000"/>
                </a:solidFill>
              </a:rPr>
              <a:t>النبضة</a:t>
            </a:r>
            <a:r>
              <a:rPr lang="en-US" sz="3000" b="1" dirty="0" smtClean="0">
                <a:solidFill>
                  <a:srgbClr val="006600"/>
                </a:solidFill>
              </a:rPr>
              <a:t>Pulse </a:t>
            </a:r>
            <a:r>
              <a:rPr lang="ar-OM" sz="3000" b="1" dirty="0" smtClean="0">
                <a:solidFill>
                  <a:srgbClr val="006600"/>
                </a:solidFill>
              </a:rPr>
              <a:t>.</a:t>
            </a:r>
            <a:r>
              <a:rPr lang="ar-DZ" sz="3000" b="1" dirty="0" smtClean="0">
                <a:solidFill>
                  <a:srgbClr val="006600"/>
                </a:solidFill>
              </a:rPr>
              <a:t>ومُعدَّل النبض هو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عدد النبضات في دقيقة واحدة.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اقرأ خطوات تنفيذ النشاط ثم ارسم جدو</a:t>
            </a:r>
            <a:r>
              <a:rPr lang="ar-OM" sz="3000" b="1" dirty="0" smtClean="0"/>
              <a:t>لا</a:t>
            </a:r>
            <a:r>
              <a:rPr lang="ar-DZ" sz="3000" b="1" dirty="0" smtClean="0"/>
              <a:t> للنتائج، واستعد لتدوين</a:t>
            </a:r>
            <a:r>
              <a:rPr lang="ar-OM" sz="3000" b="1" dirty="0" smtClean="0"/>
              <a:t> </a:t>
            </a:r>
            <a:r>
              <a:rPr lang="ar-DZ" sz="3000" b="1" dirty="0" smtClean="0"/>
              <a:t>النتائج التي حصلت عليها بعد تجميعها.</a:t>
            </a:r>
            <a:endParaRPr lang="ar-DZ" sz="3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14400"/>
            <a:ext cx="3886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64842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اعمل مع زميلك.اطلب إليه أن يجلس ساكنًا ومسترخيًا لدقائق معدودة، ثُمّ احسب مُعدَّل نبضه.</a:t>
            </a:r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الآن اطلب إلى زميلك أداء بعض التمارين الرياضيّة لمُدّة دقيقتين. سيقترح المُعلّم تمرينًا جيّدًا لممارسته.</a:t>
            </a:r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بمجرد أن ينتهي زميلك من ممارسة التمارين، احسب مُعدَّل نبضه مرّة أخرى.</a:t>
            </a:r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استمر في حساب مُعدَّل نبضه كلّ دقيقتين لمدّة عشر دقائق.</a:t>
            </a:r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مثِّل نتائجك بيانيًّا.</a:t>
            </a:r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3000" b="1" dirty="0" smtClean="0"/>
              <a:t>استخدم النتائج التي حصلت عليها لكتابة الاستنتاج الذي توصلت إليه.</a:t>
            </a:r>
            <a:endParaRPr lang="ar-DZ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9127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FF0000"/>
                </a:solidFill>
              </a:rPr>
              <a:t>المفاهيم الخاطئة وسوء الفهم:</a:t>
            </a:r>
            <a:endParaRPr lang="ar-OM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جانبي القلب ينبضان بشكل منفصل،</a:t>
            </a:r>
            <a:r>
              <a:rPr lang="ar-OM" sz="3200" b="1" dirty="0" smtClean="0">
                <a:solidFill>
                  <a:srgbClr val="002060"/>
                </a:solidFill>
              </a:rPr>
              <a:t>(</a:t>
            </a:r>
            <a:r>
              <a:rPr lang="ar-DZ" sz="3200" b="1" dirty="0" smtClean="0">
                <a:solidFill>
                  <a:srgbClr val="002060"/>
                </a:solidFill>
              </a:rPr>
              <a:t>ينبض أحد الجانبين أو</a:t>
            </a:r>
            <a:r>
              <a:rPr lang="ar-OM" sz="3200" b="1" dirty="0" smtClean="0">
                <a:solidFill>
                  <a:srgbClr val="002060"/>
                </a:solidFill>
              </a:rPr>
              <a:t>لا</a:t>
            </a:r>
            <a:r>
              <a:rPr lang="ar-DZ" sz="3200" b="1" dirty="0" smtClean="0">
                <a:solidFill>
                  <a:srgbClr val="002060"/>
                </a:solidFill>
              </a:rPr>
              <a:t> ثم يليه الجانب الآخر</a:t>
            </a:r>
            <a:r>
              <a:rPr lang="ar-OM" sz="3200" b="1" dirty="0" smtClean="0">
                <a:solidFill>
                  <a:srgbClr val="002060"/>
                </a:solidFill>
              </a:rPr>
              <a:t>)!!!!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FF0000"/>
                </a:solidFill>
              </a:rPr>
              <a:t>ملخص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يتكوّن القلب من عضلة تنقبض وتنبسط لضخّ الدّم في جميع أجزاء الجسم.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يحتوي القلب على صمامات لجعل الدم يتدفق في الاتّجاه الصحيح.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2800" b="1" dirty="0" smtClean="0">
                <a:solidFill>
                  <a:srgbClr val="FF0000"/>
                </a:solidFill>
              </a:rPr>
              <a:t>تمرين 7-2 </a:t>
            </a:r>
            <a:r>
              <a:rPr lang="ar-DZ" sz="2800" b="1" dirty="0" smtClean="0">
                <a:solidFill>
                  <a:srgbClr val="FF0000"/>
                </a:solidFill>
              </a:rPr>
              <a:t>الطيور الطنّانة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533400"/>
            <a:ext cx="8686800" cy="1219200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DZ" sz="2600" b="1" dirty="0" smtClean="0">
                <a:solidFill>
                  <a:srgbClr val="002060"/>
                </a:solidFill>
              </a:rPr>
              <a:t>يُطلق ع</a:t>
            </a:r>
            <a:r>
              <a:rPr lang="ar-QA" sz="2600" b="1" dirty="0" smtClean="0">
                <a:solidFill>
                  <a:srgbClr val="002060"/>
                </a:solidFill>
              </a:rPr>
              <a:t>لى</a:t>
            </a:r>
            <a:r>
              <a:rPr lang="ar-DZ" sz="2600" b="1" dirty="0" smtClean="0">
                <a:solidFill>
                  <a:srgbClr val="002060"/>
                </a:solidFill>
              </a:rPr>
              <a:t> البيانات التي لم تقم بتجميعها بنفسك اسم المصادر الثانويّة. في هذا</a:t>
            </a:r>
            <a:r>
              <a:rPr lang="ar-QA" sz="2600" b="1" dirty="0" smtClean="0">
                <a:solidFill>
                  <a:srgbClr val="002060"/>
                </a:solidFill>
              </a:rPr>
              <a:t> </a:t>
            </a:r>
            <a:r>
              <a:rPr lang="ar-DZ" sz="2600" b="1" dirty="0" smtClean="0">
                <a:solidFill>
                  <a:srgbClr val="002060"/>
                </a:solidFill>
              </a:rPr>
              <a:t>التمرين، ستتدرّب ع</a:t>
            </a:r>
            <a:r>
              <a:rPr lang="ar-QA" sz="2600" b="1" dirty="0" smtClean="0">
                <a:solidFill>
                  <a:srgbClr val="002060"/>
                </a:solidFill>
              </a:rPr>
              <a:t>لى</a:t>
            </a:r>
            <a:r>
              <a:rPr lang="ar-DZ" sz="2600" b="1" dirty="0" smtClean="0">
                <a:solidFill>
                  <a:srgbClr val="002060"/>
                </a:solidFill>
              </a:rPr>
              <a:t> تنظيم البيانات التي حصلت عليها من مصدر ثانويّ</a:t>
            </a:r>
            <a:r>
              <a:rPr lang="ar-QA" sz="2600" b="1" dirty="0" smtClean="0">
                <a:solidFill>
                  <a:srgbClr val="002060"/>
                </a:solidFill>
              </a:rPr>
              <a:t> </a:t>
            </a:r>
            <a:r>
              <a:rPr lang="ar-DZ" sz="2600" b="1" dirty="0" smtClean="0">
                <a:solidFill>
                  <a:srgbClr val="002060"/>
                </a:solidFill>
              </a:rPr>
              <a:t>وعرضها وتفسيرها. وستتدرّب أيضًا على البحث عن الترابط بين البيانات.</a:t>
            </a:r>
            <a:endParaRPr lang="ar-DZ" sz="26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880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2600" b="1" dirty="0" smtClean="0"/>
              <a:t>الطيور الطنّانة هي طيور صغيرة جدًا وفي غاية النشاط، تتغذّى على الرحيق الذي تُجمّعه من خلال إدخال</a:t>
            </a:r>
            <a:r>
              <a:rPr lang="ar-QA" sz="2600" b="1" dirty="0" smtClean="0"/>
              <a:t> </a:t>
            </a:r>
            <a:r>
              <a:rPr lang="ar-DZ" sz="2600" b="1" dirty="0" smtClean="0"/>
              <a:t>مناقيرها في الأزهار وهي محلّقة حولها.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600" b="1" dirty="0" smtClean="0"/>
              <a:t>قاس العلم</a:t>
            </a:r>
            <a:r>
              <a:rPr lang="ar-QA" sz="2600" b="1" dirty="0" smtClean="0"/>
              <a:t>ا</a:t>
            </a:r>
            <a:r>
              <a:rPr lang="ar-DZ" sz="2600" b="1" dirty="0" smtClean="0"/>
              <a:t>ء كُتل أجسام عشرة طيور طنّانة، كما قاسوا كتلة القلب</a:t>
            </a:r>
            <a:r>
              <a:rPr lang="ar-QA" sz="2600" b="1" dirty="0" smtClean="0"/>
              <a:t> </a:t>
            </a:r>
            <a:r>
              <a:rPr lang="ar-DZ" sz="2600" b="1" dirty="0" smtClean="0"/>
              <a:t>لكلّ طائر طنّان. فيما يلي النتائج التي</a:t>
            </a:r>
            <a:r>
              <a:rPr lang="ar-QA" sz="2600" b="1" dirty="0" smtClean="0"/>
              <a:t> </a:t>
            </a:r>
            <a:r>
              <a:rPr lang="ar-DZ" sz="2600" b="1" dirty="0" smtClean="0"/>
              <a:t>حصلوا عليها:</a:t>
            </a:r>
            <a:endParaRPr lang="ar-DZ" sz="2600" b="1" dirty="0"/>
          </a:p>
        </p:txBody>
      </p:sp>
      <p:sp>
        <p:nvSpPr>
          <p:cNvPr id="6" name="Rectangle 5"/>
          <p:cNvSpPr/>
          <p:nvPr/>
        </p:nvSpPr>
        <p:spPr>
          <a:xfrm>
            <a:off x="2514600" y="3505200"/>
            <a:ext cx="66294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1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2.2g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0.05g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2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7.5g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0.13g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3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9.8g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0.18g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4</a:t>
            </a:r>
            <a:r>
              <a:rPr lang="ar-DZ" sz="2600" b="1" dirty="0" smtClean="0">
                <a:solidFill>
                  <a:srgbClr val="006600"/>
                </a:solidFill>
              </a:rPr>
              <a:t> كتلةُ الجسم </a:t>
            </a:r>
            <a:r>
              <a:rPr lang="en-US" sz="2600" b="1" dirty="0" smtClean="0">
                <a:solidFill>
                  <a:srgbClr val="006600"/>
                </a:solidFill>
              </a:rPr>
              <a:t>6.2g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0.14g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5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7.8g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0.16g</a:t>
            </a:r>
            <a:endParaRPr lang="ar-DZ" sz="2600" b="1" dirty="0">
              <a:solidFill>
                <a:srgbClr val="00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486400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6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3.5g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0.06g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7</a:t>
            </a:r>
            <a:r>
              <a:rPr lang="ar-DZ" sz="2600" b="1" dirty="0" smtClean="0">
                <a:solidFill>
                  <a:srgbClr val="006600"/>
                </a:solidFill>
              </a:rPr>
              <a:t>كتلةُ الجسم </a:t>
            </a:r>
            <a:r>
              <a:rPr lang="en-US" sz="2600" b="1" dirty="0" smtClean="0">
                <a:solidFill>
                  <a:srgbClr val="006600"/>
                </a:solidFill>
              </a:rPr>
              <a:t>g 12.0،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0.23g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8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4.2g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0.10g</a:t>
            </a:r>
            <a:endParaRPr lang="ar-DZ" sz="2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9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9.5g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0.15g</a:t>
            </a:r>
          </a:p>
          <a:p>
            <a:pPr marL="514350" indent="-514350" algn="r" rtl="1">
              <a:buFont typeface="Wingdings" pitchFamily="2" charset="2"/>
              <a:buChar char="Ø"/>
            </a:pPr>
            <a:r>
              <a:rPr lang="ar-DZ" sz="2600" b="1" dirty="0" smtClean="0">
                <a:solidFill>
                  <a:srgbClr val="006600"/>
                </a:solidFill>
              </a:rPr>
              <a:t>الطائر الطنّان </a:t>
            </a:r>
            <a:r>
              <a:rPr lang="en-US" sz="2600" b="1" dirty="0" smtClean="0">
                <a:solidFill>
                  <a:srgbClr val="006600"/>
                </a:solidFill>
              </a:rPr>
              <a:t>10</a:t>
            </a:r>
            <a:r>
              <a:rPr lang="ar-DZ" sz="2600" b="1" dirty="0" smtClean="0">
                <a:solidFill>
                  <a:srgbClr val="006600"/>
                </a:solidFill>
              </a:rPr>
              <a:t> كتلة الجسم </a:t>
            </a:r>
            <a:r>
              <a:rPr lang="en-US" sz="2600" b="1" dirty="0" smtClean="0">
                <a:solidFill>
                  <a:srgbClr val="006600"/>
                </a:solidFill>
              </a:rPr>
              <a:t>5.8g ، </a:t>
            </a:r>
            <a:r>
              <a:rPr lang="ar-DZ" sz="2600" b="1" dirty="0" smtClean="0">
                <a:solidFill>
                  <a:srgbClr val="006600"/>
                </a:solidFill>
              </a:rPr>
              <a:t>وكتلة القلب </a:t>
            </a:r>
            <a:r>
              <a:rPr lang="en-US" sz="2600" b="1" dirty="0" smtClean="0">
                <a:solidFill>
                  <a:srgbClr val="006600"/>
                </a:solidFill>
              </a:rPr>
              <a:t>0.13g</a:t>
            </a:r>
            <a:endParaRPr lang="ar-DZ" sz="2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/>
            </a:pPr>
            <a:r>
              <a:rPr lang="ar-DZ" sz="2600" b="1" dirty="0" smtClean="0"/>
              <a:t>سجِّل هذه النتائج في جدول في الفراغ أدناه. فكّر في أفضل ترتيب للنتائج. تذكّر وضع عناوين واضحة</a:t>
            </a:r>
            <a:r>
              <a:rPr lang="ar-QA" sz="2600" b="1" dirty="0" smtClean="0"/>
              <a:t> </a:t>
            </a:r>
            <a:r>
              <a:rPr lang="ar-DZ" sz="2600" b="1" dirty="0" smtClean="0"/>
              <a:t>للأعمدة والصفوف.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893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2"/>
            </a:pPr>
            <a:r>
              <a:rPr lang="ar-DZ" sz="2600" b="1" dirty="0" smtClean="0"/>
              <a:t>عبِّر عن هذه النتائج بالتمثيل البيانيّ الخطيّ. ضع كتلة الجسم على المحور السينيّ </a:t>
            </a:r>
            <a:r>
              <a:rPr lang="ar-QA" sz="2600" b="1" dirty="0" smtClean="0"/>
              <a:t>(</a:t>
            </a:r>
            <a:r>
              <a:rPr lang="ar-DZ" sz="2600" b="1" dirty="0" smtClean="0"/>
              <a:t>المحور الأفقيّ</a:t>
            </a:r>
            <a:r>
              <a:rPr lang="ar-QA" sz="2600" b="1" dirty="0" smtClean="0"/>
              <a:t>)</a:t>
            </a:r>
            <a:r>
              <a:rPr lang="ar-DZ" sz="2600" b="1" dirty="0" smtClean="0"/>
              <a:t>.وضع كتلة القلب على المحور الصاديّ </a:t>
            </a:r>
            <a:r>
              <a:rPr lang="ar-QA" sz="2600" b="1" dirty="0" smtClean="0"/>
              <a:t>(</a:t>
            </a:r>
            <a:r>
              <a:rPr lang="ar-DZ" sz="2600" b="1" dirty="0" smtClean="0"/>
              <a:t>المحور العموديّ</a:t>
            </a:r>
            <a:r>
              <a:rPr lang="ar-QA" sz="2600" b="1" dirty="0" smtClean="0"/>
              <a:t>)</a:t>
            </a:r>
            <a:r>
              <a:rPr lang="ar-DZ" sz="2600" b="1" dirty="0" smtClean="0"/>
              <a:t>. ارسُم أفضل خط لتوصيل النقاط المرسومة.</a:t>
            </a:r>
            <a:endParaRPr lang="ar-DZ" sz="2600" b="1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990600" y="1397000"/>
          <a:ext cx="7696200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5513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3"/>
            </a:pPr>
            <a:r>
              <a:rPr lang="ar-DZ" sz="2600" b="1" dirty="0" smtClean="0"/>
              <a:t>استنتج العلماء أنّ هناك ترابطًا بين كتلة جسم الطائر الطنّان وكتلة قلبه.</a:t>
            </a:r>
            <a:r>
              <a:rPr lang="ar-QA" sz="2600" b="1" dirty="0" smtClean="0"/>
              <a:t>(</a:t>
            </a:r>
            <a:r>
              <a:rPr lang="ar-DZ" sz="2600" b="1" dirty="0" smtClean="0"/>
              <a:t>الترابُط يعني وجود علاقة</a:t>
            </a:r>
            <a:r>
              <a:rPr lang="ar-QA" sz="2600" b="1" dirty="0" smtClean="0"/>
              <a:t> </a:t>
            </a:r>
            <a:r>
              <a:rPr lang="ar-DZ" sz="2600" b="1" dirty="0" smtClean="0"/>
              <a:t>تربط بين الكُتلتين</a:t>
            </a:r>
            <a:r>
              <a:rPr lang="ar-QA" sz="2600" b="1" dirty="0" smtClean="0"/>
              <a:t>)</a:t>
            </a:r>
            <a:r>
              <a:rPr lang="ar-DZ" sz="2600" b="1" dirty="0" smtClean="0"/>
              <a:t>.اشرح كيف قدّمت النتائج التي حصلوا عليها دليلًا على استنتاجهم.</a:t>
            </a:r>
            <a:endParaRPr lang="ar-DZ" sz="2600" b="1" dirty="0"/>
          </a:p>
        </p:txBody>
      </p:sp>
      <p:sp>
        <p:nvSpPr>
          <p:cNvPr id="5" name="Rectangle 4"/>
          <p:cNvSpPr/>
          <p:nvPr/>
        </p:nvSpPr>
        <p:spPr>
          <a:xfrm>
            <a:off x="0" y="2895600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arenR" startAt="4"/>
            </a:pPr>
            <a:r>
              <a:rPr lang="ar-DZ" sz="2600" b="1" dirty="0" smtClean="0"/>
              <a:t>وضّح السبب في وجود علاقة بين كتلة جسم الطائر الطنّان وكتلة قلبه.</a:t>
            </a:r>
            <a:endParaRPr lang="ar-DZ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845820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355538"/>
            <a:ext cx="845820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2800" b="1" dirty="0" smtClean="0">
                <a:solidFill>
                  <a:srgbClr val="FF0000"/>
                </a:solidFill>
              </a:rPr>
              <a:t>حل تمرين 7-2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00" y="457200"/>
            <a:ext cx="12192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+mj-lt"/>
              <a:buAutoNum type="arabicParenR"/>
            </a:pPr>
            <a:r>
              <a:rPr lang="ar-QA" sz="2400" b="1" dirty="0" smtClean="0">
                <a:solidFill>
                  <a:srgbClr val="FF0000"/>
                </a:solidFill>
              </a:rPr>
              <a:t> </a:t>
            </a:r>
          </a:p>
          <a:p>
            <a:pPr marL="342900" indent="-342900" algn="r" rtl="1">
              <a:buFont typeface="+mj-lt"/>
              <a:buAutoNum type="arabicParenR"/>
            </a:pPr>
            <a:endParaRPr lang="ar-QA" sz="2400" b="1" dirty="0" smtClean="0">
              <a:solidFill>
                <a:srgbClr val="FF0000"/>
              </a:solidFill>
            </a:endParaRPr>
          </a:p>
          <a:p>
            <a:pPr marL="342900" indent="-342900" algn="r" rtl="1"/>
            <a:endParaRPr lang="ar-QA" sz="2400" b="1" dirty="0" smtClean="0">
              <a:solidFill>
                <a:srgbClr val="FF0000"/>
              </a:solidFill>
            </a:endParaRPr>
          </a:p>
          <a:p>
            <a:pPr marL="342900" indent="-342900" algn="r" rtl="1"/>
            <a:endParaRPr lang="ar-QA" sz="2400" b="1" dirty="0" smtClean="0">
              <a:solidFill>
                <a:srgbClr val="FF0000"/>
              </a:solidFill>
            </a:endParaRPr>
          </a:p>
          <a:p>
            <a:pPr marL="514350" indent="-514350" algn="r" rtl="1">
              <a:buFont typeface="+mj-lt"/>
              <a:buAutoNum type="arabicParenR" startAt="2"/>
            </a:pPr>
            <a:r>
              <a:rPr lang="ar-QA" sz="2400" b="1" dirty="0" smtClean="0">
                <a:solidFill>
                  <a:srgbClr val="FF0000"/>
                </a:solidFill>
              </a:rPr>
              <a:t> </a:t>
            </a:r>
            <a:endParaRPr lang="ar-DZ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990600"/>
          <a:ext cx="8915403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63273"/>
                <a:gridCol w="765213"/>
                <a:gridCol w="765213"/>
                <a:gridCol w="765213"/>
                <a:gridCol w="765213"/>
                <a:gridCol w="765213"/>
                <a:gridCol w="765213"/>
                <a:gridCol w="765213"/>
                <a:gridCol w="765213"/>
                <a:gridCol w="765213"/>
                <a:gridCol w="76521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b="1" dirty="0" smtClean="0">
                          <a:solidFill>
                            <a:schemeClr val="tx1"/>
                          </a:solidFill>
                        </a:rPr>
                        <a:t>كتلةالجسم (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ar-OM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DZ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2.2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3.5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4.2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5.8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6.2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7.5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7.8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9.5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9.8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12</a:t>
                      </a:r>
                      <a:endParaRPr lang="ar-DZ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QA" b="1" dirty="0" smtClean="0">
                          <a:solidFill>
                            <a:schemeClr val="tx1"/>
                          </a:solidFill>
                        </a:rPr>
                        <a:t>كتلة القلب (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ar-OM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DZ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0.05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0.06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0.10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0.13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0.14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0.13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0.16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0.15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0.18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6600"/>
                          </a:solidFill>
                        </a:rPr>
                        <a:t>0.23</a:t>
                      </a:r>
                      <a:endParaRPr lang="ar-DZ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0" y="1905000"/>
          <a:ext cx="8458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Connector 10"/>
          <p:cNvCxnSpPr/>
          <p:nvPr/>
        </p:nvCxnSpPr>
        <p:spPr>
          <a:xfrm flipV="1">
            <a:off x="1143000" y="2286000"/>
            <a:ext cx="7086600" cy="3657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7346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3"/>
            </a:pPr>
            <a:r>
              <a:rPr lang="ar-DZ" sz="3000" b="1" u="sng" dirty="0" smtClean="0">
                <a:solidFill>
                  <a:srgbClr val="002060"/>
                </a:solidFill>
              </a:rPr>
              <a:t>بشكل عام</a:t>
            </a:r>
            <a:r>
              <a:rPr lang="ar-DZ" sz="3000" b="1" dirty="0" smtClean="0">
                <a:solidFill>
                  <a:srgbClr val="002060"/>
                </a:solidFill>
              </a:rPr>
              <a:t>، الطيورالتي لها كتلة جسم قليلة تكون كتلة القلب لها أيضًا </a:t>
            </a:r>
            <a:r>
              <a:rPr lang="ar-DZ" sz="3000" b="1" smtClean="0">
                <a:solidFill>
                  <a:srgbClr val="002060"/>
                </a:solidFill>
              </a:rPr>
              <a:t>قليلة.</a:t>
            </a:r>
            <a:endParaRPr lang="ar-QA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3"/>
            </a:pPr>
            <a:r>
              <a:rPr lang="ar-QA" sz="3000" b="1" dirty="0" smtClean="0">
                <a:solidFill>
                  <a:srgbClr val="002060"/>
                </a:solidFill>
              </a:rPr>
              <a:t>ل</a:t>
            </a:r>
            <a:r>
              <a:rPr lang="ar-DZ" sz="3000" b="1" dirty="0" smtClean="0">
                <a:solidFill>
                  <a:srgbClr val="002060"/>
                </a:solidFill>
              </a:rPr>
              <a:t>أنه كلما زادت كتلة الجسم، زاد احتياج الخلايا والأنسجة</a:t>
            </a:r>
            <a:r>
              <a:rPr lang="ar-QA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للأكسجين والعناصر الغذائية. ويمكن للقلب الأكبر حجمًا ضخ مزيد من الدم في الدقيقة لإمداد هذه الخلايا الإضافية</a:t>
            </a:r>
            <a:r>
              <a:rPr lang="ar-QA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بالأكسجين والعناصر الغذائية. </a:t>
            </a:r>
            <a:endParaRPr lang="ar-DZ" sz="3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DZ" sz="2800" b="1" dirty="0" smtClean="0">
                <a:solidFill>
                  <a:srgbClr val="FF0000"/>
                </a:solidFill>
              </a:rPr>
              <a:t>ورقة العمل </a:t>
            </a:r>
            <a:r>
              <a:rPr lang="ar-QA" sz="2800" b="1" dirty="0" smtClean="0">
                <a:solidFill>
                  <a:srgbClr val="FF0000"/>
                </a:solidFill>
              </a:rPr>
              <a:t>7-2 (أ) </a:t>
            </a:r>
            <a:r>
              <a:rPr lang="ar-DZ" sz="2800" b="1" dirty="0" smtClean="0">
                <a:solidFill>
                  <a:srgbClr val="FF0000"/>
                </a:solidFill>
              </a:rPr>
              <a:t>تركيب قلب الخروف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5993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2600" b="1" dirty="0" smtClean="0">
                <a:solidFill>
                  <a:srgbClr val="002060"/>
                </a:solidFill>
              </a:rPr>
              <a:t>سيعرض عليك المعلم قلبًا لخروف أو لأي حيوان آخر. لا تخف من لمس القلب إذا حصلت على فرصة</a:t>
            </a:r>
            <a:r>
              <a:rPr lang="ar-QA" sz="2600" b="1" dirty="0" smtClean="0">
                <a:solidFill>
                  <a:srgbClr val="002060"/>
                </a:solidFill>
              </a:rPr>
              <a:t> </a:t>
            </a:r>
            <a:r>
              <a:rPr lang="ar-DZ" sz="2600" b="1" dirty="0" smtClean="0">
                <a:solidFill>
                  <a:srgbClr val="002060"/>
                </a:solidFill>
              </a:rPr>
              <a:t>لفعل ذلك، لكن عليك غسل يديك جيدًا بعد لمسه كما تفعل عندما تلمس أي نوع آخر من اللحم النيئ.</a:t>
            </a:r>
            <a:endParaRPr lang="ar-DZ" sz="26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880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/>
            </a:pPr>
            <a:r>
              <a:rPr lang="ar-DZ" sz="2600" b="1" dirty="0" smtClean="0"/>
              <a:t>صِف شكل القلب. فكِّر فيما يلي:</a:t>
            </a:r>
            <a:r>
              <a:rPr lang="ar-QA" sz="2600" b="1" dirty="0" smtClean="0"/>
              <a:t> </a:t>
            </a:r>
            <a:r>
              <a:rPr lang="ar-DZ" sz="2600" b="1" dirty="0" smtClean="0"/>
              <a:t>• حجمه • لونه • شكله</a:t>
            </a:r>
          </a:p>
          <a:p>
            <a:pPr marL="514350" indent="-514350" algn="justLow" rtl="1"/>
            <a:r>
              <a:rPr lang="ar-QA" sz="2600" b="1" dirty="0" smtClean="0"/>
              <a:t>      </a:t>
            </a:r>
            <a:r>
              <a:rPr lang="ar-DZ" sz="2600" b="1" dirty="0" smtClean="0"/>
              <a:t>يمكنك توضيح شكل القلب بالرسم مع كتابة البيانات أو كتابة الوصف.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b="1" dirty="0" smtClean="0">
                <a:solidFill>
                  <a:srgbClr val="FF0000"/>
                </a:solidFill>
              </a:rPr>
              <a:t> </a:t>
            </a:r>
            <a:endParaRPr lang="ar-DZ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829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2"/>
            </a:pPr>
            <a:r>
              <a:rPr lang="ar-DZ" sz="2600" b="1" dirty="0" smtClean="0"/>
              <a:t>ربما تتمكن من رؤية بعض الأوعية الدموية التي تقع بالقرب من سطح القلب. تُسمى هذه الأوعية</a:t>
            </a:r>
            <a:r>
              <a:rPr lang="ar-QA" sz="2600" b="1" dirty="0" smtClean="0"/>
              <a:t> </a:t>
            </a:r>
            <a:r>
              <a:rPr lang="ar-DZ" sz="2600" b="1" dirty="0" smtClean="0"/>
              <a:t>بالشرايين التاجية،وهي تنقل الدم الغني بالأكسجين والعناصر الغذائية إلى الخلايا في عضلة القلب.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صِف أين تقع الشرايين التاجية وما شكلها.</a:t>
            </a:r>
            <a:endParaRPr lang="ar-DZ" sz="2600" b="1" dirty="0"/>
          </a:p>
        </p:txBody>
      </p:sp>
      <p:sp>
        <p:nvSpPr>
          <p:cNvPr id="5" name="Rectangle 4"/>
          <p:cNvSpPr/>
          <p:nvPr/>
        </p:nvSpPr>
        <p:spPr>
          <a:xfrm>
            <a:off x="0" y="220980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cs"/>
              <a:buAutoNum type="arabic2Minus" startAt="2"/>
            </a:pPr>
            <a:r>
              <a:rPr lang="ar-DZ" sz="2600" b="1" dirty="0" smtClean="0"/>
              <a:t>اشرح لماذا تحتاج الخلايا في عضلة القلب إلى كمية من الأكسجين والعناصر الغذائية.</a:t>
            </a:r>
            <a:endParaRPr lang="ar-DZ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8956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429000"/>
            <a:ext cx="9144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arenR" startAt="3"/>
            </a:pPr>
            <a:r>
              <a:rPr lang="ar-DZ" sz="2600" b="1" dirty="0" smtClean="0"/>
              <a:t>سيقوم المعلم بفتح القلب.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صِف مظهر العضلة التي تكوِّن جدار القلب.</a:t>
            </a:r>
            <a:r>
              <a:rPr lang="ar-QA" sz="2600" b="1" dirty="0" smtClean="0"/>
              <a:t>(........................................)</a:t>
            </a:r>
            <a:endParaRPr lang="ar-DZ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هل لهذه العضلة السُمك نفسه في كل أجزاء القلب؟</a:t>
            </a:r>
            <a:r>
              <a:rPr lang="ar-QA" sz="2600" b="1" dirty="0" smtClean="0"/>
              <a:t>(................................)</a:t>
            </a:r>
            <a:endParaRPr lang="ar-DZ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ابحث عن الصمامات التي تقع بين الحجرة العلوية والسفلية للقلب وصِف مظهرها.</a:t>
            </a:r>
            <a:endParaRPr lang="ar-QA" sz="2600" b="1" dirty="0" smtClean="0"/>
          </a:p>
          <a:p>
            <a:pPr marL="514350" indent="-514350" algn="justLow" rtl="1">
              <a:buFont typeface="+mj-cs"/>
              <a:buAutoNum type="arabic2Minus"/>
            </a:pPr>
            <a:endParaRPr lang="ar-DZ" sz="2600" b="1" dirty="0" smtClean="0"/>
          </a:p>
          <a:p>
            <a:pPr marL="514350" indent="-514350" algn="justLow" rtl="1">
              <a:buFont typeface="+mj-cs"/>
              <a:buAutoNum type="arabic2Minus"/>
            </a:pPr>
            <a:r>
              <a:rPr lang="ar-DZ" sz="2600" b="1" dirty="0" smtClean="0"/>
              <a:t>اشرح كيف تعمل هذه الصمامات. يمكنك الشرح من خلال الرسم أو كتابة الإجابة.</a:t>
            </a:r>
            <a:endParaRPr lang="ar-DZ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2131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2987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حل ورقة عمل 7-2 (أ)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الشكل: مخروطي وله نهاية مدببة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القمة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r" rtl="1">
              <a:buClr>
                <a:srgbClr val="FF0000"/>
              </a:buClr>
            </a:pPr>
            <a:r>
              <a:rPr lang="ar-QA" sz="2800" b="1" dirty="0" smtClean="0">
                <a:solidFill>
                  <a:srgbClr val="002060"/>
                </a:solidFill>
              </a:rPr>
              <a:t>     </a:t>
            </a:r>
            <a:r>
              <a:rPr lang="ar-DZ" sz="2800" b="1" dirty="0" smtClean="0">
                <a:solidFill>
                  <a:srgbClr val="002060"/>
                </a:solidFill>
              </a:rPr>
              <a:t>اللون: بني أحمر قرمزي أصفر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حسب العينة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r" rtl="1">
              <a:buClr>
                <a:srgbClr val="FF0000"/>
              </a:buClr>
            </a:pPr>
            <a:r>
              <a:rPr lang="ar-QA" sz="2800" b="1" dirty="0" smtClean="0">
                <a:solidFill>
                  <a:srgbClr val="002060"/>
                </a:solidFill>
              </a:rPr>
              <a:t>     </a:t>
            </a:r>
            <a:r>
              <a:rPr lang="ar-DZ" sz="2800" b="1" dirty="0" smtClean="0">
                <a:solidFill>
                  <a:srgbClr val="002060"/>
                </a:solidFill>
              </a:rPr>
              <a:t>الحجم: مثل قبضة اليد</a:t>
            </a:r>
            <a:r>
              <a:rPr lang="ar-QA" sz="2800" b="1" dirty="0" smtClean="0">
                <a:solidFill>
                  <a:srgbClr val="002060"/>
                </a:solidFill>
              </a:rPr>
              <a:t> (حسب العينه).</a:t>
            </a:r>
            <a:endParaRPr lang="ar-DZ" sz="28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9812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2"/>
            </a:pPr>
            <a:r>
              <a:rPr lang="ar-QA" sz="2800" b="1" dirty="0" smtClean="0">
                <a:solidFill>
                  <a:srgbClr val="002060"/>
                </a:solidFill>
              </a:rPr>
              <a:t> </a:t>
            </a: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الشرايين التاجية تلف حول قاعدة القلب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الجزء العلوي</a:t>
            </a:r>
            <a:r>
              <a:rPr lang="ar-QA" sz="2800" b="1" dirty="0" smtClean="0">
                <a:solidFill>
                  <a:srgbClr val="002060"/>
                </a:solidFill>
              </a:rPr>
              <a:t>) و</a:t>
            </a:r>
            <a:r>
              <a:rPr lang="ar-DZ" sz="2800" b="1" dirty="0" smtClean="0">
                <a:solidFill>
                  <a:srgbClr val="002060"/>
                </a:solidFill>
              </a:rPr>
              <a:t>تتفرع إلي أسفل ليخرج منها شرايين أصغر.</a:t>
            </a: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لتقوم بوظيفتها لأنه</a:t>
            </a:r>
            <a:r>
              <a:rPr lang="ar-QA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بدون الأكسجين والعناصر الغذائية تموت الخلايا.</a:t>
            </a:r>
            <a:endParaRPr lang="ar-DZ" sz="28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25654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أنسجة سميكة ويكون لونها بني أو أحمر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حسب العينة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لا</a:t>
            </a:r>
            <a:r>
              <a:rPr lang="ar-QA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الصمامات لونها أبيض وتتكون من أنسجة مخاطية رقيقة.</a:t>
            </a: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2800" b="1" dirty="0" smtClean="0">
                <a:solidFill>
                  <a:srgbClr val="002060"/>
                </a:solidFill>
              </a:rPr>
              <a:t>تعمل هذه الصمامات عن طريق السماح للدم بالمرور من الحجرة العلوية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الاذين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إلى الحجرة السفلية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البطين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ولكن</a:t>
            </a:r>
            <a:r>
              <a:rPr lang="ar-QA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لا تسمح له بالعودة</a:t>
            </a:r>
            <a:r>
              <a:rPr lang="ar-QA" sz="2800" b="1" dirty="0" smtClean="0">
                <a:solidFill>
                  <a:srgbClr val="002060"/>
                </a:solidFill>
              </a:rPr>
              <a:t> بالأتجاه المعاكس.</a:t>
            </a:r>
            <a:endParaRPr lang="ar-DZ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0" y="3810000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Clr>
                <a:srgbClr val="FF0000"/>
              </a:buClr>
              <a:buFont typeface="+mj-lt"/>
              <a:buAutoNum type="arabicParenR" startAt="3"/>
            </a:pPr>
            <a:r>
              <a:rPr lang="ar-QA" sz="2800" b="1" dirty="0" smtClean="0"/>
              <a:t> </a:t>
            </a:r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DZ" sz="2800" b="1" dirty="0" smtClean="0">
                <a:solidFill>
                  <a:srgbClr val="FF0000"/>
                </a:solidFill>
              </a:rPr>
              <a:t>ورقة العمل</a:t>
            </a:r>
            <a:r>
              <a:rPr lang="ar-OM" sz="2800" b="1" dirty="0" smtClean="0">
                <a:solidFill>
                  <a:srgbClr val="FF0000"/>
                </a:solidFill>
              </a:rPr>
              <a:t> 7-2 (ب)</a:t>
            </a:r>
            <a:r>
              <a:rPr lang="ar-DZ" sz="2800" b="1" dirty="0" smtClean="0">
                <a:solidFill>
                  <a:srgbClr val="FF0000"/>
                </a:solidFill>
              </a:rPr>
              <a:t> استقصاء سؤال حول معدل النبض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ناقش بعض الأسئلة الممكنة التي يمكن استقصاؤها حول معدل النبض</a:t>
            </a:r>
            <a:r>
              <a:rPr lang="ar-OM" sz="2800" b="1" dirty="0" smtClean="0"/>
              <a:t> </a:t>
            </a:r>
            <a:r>
              <a:rPr lang="ar-DZ" sz="2800" b="1" dirty="0" smtClean="0"/>
              <a:t>لأشخاص مختلفين مع أفراد</a:t>
            </a:r>
            <a:r>
              <a:rPr lang="ar-OM" sz="2800" b="1" dirty="0" smtClean="0"/>
              <a:t> </a:t>
            </a:r>
            <a:r>
              <a:rPr lang="ar-DZ" sz="2800" b="1" dirty="0" smtClean="0"/>
              <a:t>مجموعتك. حدِّد السؤال الذي ترغب في استقصائه واكتبه.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تنبأ بالنتيجة التي تتوقع الحصول عليها.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ما العامل الذي ستغيره في استقصائك؟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ما العامل الذي ستعمل على قياسه؟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ما العوامل التي ستتركها دون تغيير؟</a:t>
            </a:r>
            <a:endParaRPr lang="ar-OM" sz="28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28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نفِّذ تجربتك، وصِف ما فعلته بالضبط.</a:t>
            </a:r>
            <a:endParaRPr lang="ar-DZ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6317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4699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3843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2225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1369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b="1" dirty="0" smtClean="0">
                <a:solidFill>
                  <a:srgbClr val="FF0000"/>
                </a:solidFill>
              </a:rPr>
              <a:t> </a:t>
            </a:r>
            <a:endParaRPr lang="ar-DZ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في المساحة الفارغة أدناه، ارسم جدولًا للنتائج وسجِّل النتائج التي حصلت عليها.</a:t>
            </a: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أحضر ورقة رسم بياني و مثِّل نتائجك بيانيًا، إذا كنت ترى أن هذه فكرة جيدة.</a:t>
            </a:r>
          </a:p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صِف أية اتجاهات أو أنماط تراها في النتائج التي حصلت عليها.</a:t>
            </a: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اكتب الاستنتاج القصير الذي يمكنك التوصُّل إليه من النتائج التي حصلت عليها.</a:t>
            </a: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قارن بين النتائج التي حصلت عليها وتنبؤك.</a:t>
            </a: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7"/>
            </a:pPr>
            <a:r>
              <a:rPr lang="ar-DZ" sz="2600" b="1" dirty="0" smtClean="0"/>
              <a:t>اشرح كيف يمكنك تحسين استقصائك إذا أجريته مرة أخرى.</a:t>
            </a:r>
            <a:endParaRPr lang="ar-DZ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5461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3843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2225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984557"/>
            <a:ext cx="85344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حل ورقة عمل 7-2 (ب)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57272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هل النشاط البدني يؤثر في معدل النبض؟ 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أتنبأ بأن الأشخاص الذين قاموا بنشاط بدني سيكون لهم معدل نبض أسرع من الأشخاص الذين يكونون في وضع الراحة.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النشاط البدني. 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معدل النبض. 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السن- الوزن- النوع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ذكر أم أنثى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. 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تم اختيار </a:t>
            </a:r>
            <a:r>
              <a:rPr lang="en-US" sz="2800" b="1" dirty="0" smtClean="0">
                <a:solidFill>
                  <a:srgbClr val="002060"/>
                </a:solidFill>
              </a:rPr>
              <a:t>6</a:t>
            </a:r>
            <a:r>
              <a:rPr lang="ar-DZ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طلاب في نفس السن والوزن</a:t>
            </a:r>
            <a:r>
              <a:rPr lang="ar-QA" sz="2800" b="1" dirty="0" smtClean="0">
                <a:solidFill>
                  <a:srgbClr val="002060"/>
                </a:solidFill>
              </a:rPr>
              <a:t> و</a:t>
            </a:r>
            <a:r>
              <a:rPr lang="ar-DZ" sz="2800" b="1" dirty="0" smtClean="0">
                <a:solidFill>
                  <a:srgbClr val="002060"/>
                </a:solidFill>
              </a:rPr>
              <a:t>تم عمل مجموعتين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أ و ب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كل مجموعة بها </a:t>
            </a:r>
            <a:r>
              <a:rPr lang="en-US" sz="2800" b="1" dirty="0" smtClean="0">
                <a:solidFill>
                  <a:srgbClr val="002060"/>
                </a:solidFill>
              </a:rPr>
              <a:t>3</a:t>
            </a:r>
            <a:r>
              <a:rPr lang="ar-DZ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طلاب.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002060"/>
                </a:solidFill>
              </a:rPr>
              <a:t>مجموعة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أ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تكون في وضع الراحة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كالجلوس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بينما تقوم مجموعة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ب</a:t>
            </a:r>
            <a:r>
              <a:rPr lang="ar-QA" sz="2800" b="1" dirty="0" smtClean="0">
                <a:solidFill>
                  <a:srgbClr val="002060"/>
                </a:solidFill>
              </a:rPr>
              <a:t>) </a:t>
            </a:r>
            <a:r>
              <a:rPr lang="ar-DZ" sz="2800" b="1" dirty="0" smtClean="0">
                <a:solidFill>
                  <a:srgbClr val="002060"/>
                </a:solidFill>
              </a:rPr>
              <a:t>بالركض لمدة ثلاث دقائق.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002060"/>
                </a:solidFill>
              </a:rPr>
              <a:t>تم قياس معدل النبض لكل طالب من مجموعة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أ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وهو عدد النبضات في دقيقة واحدة</a:t>
            </a:r>
            <a:r>
              <a:rPr lang="ar-QA" sz="2800" b="1" dirty="0" smtClean="0">
                <a:solidFill>
                  <a:srgbClr val="002060"/>
                </a:solidFill>
              </a:rPr>
              <a:t> و</a:t>
            </a:r>
            <a:r>
              <a:rPr lang="ar-DZ" sz="2800" b="1" dirty="0" smtClean="0">
                <a:solidFill>
                  <a:srgbClr val="002060"/>
                </a:solidFill>
              </a:rPr>
              <a:t>تم تدوين هذه المعدلات وحساب المتوسط.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002060"/>
                </a:solidFill>
              </a:rPr>
              <a:t>تم قياس معدل النبض لكل طالب من مجموعة </a:t>
            </a:r>
            <a:r>
              <a:rPr lang="ar-QA" sz="2800" b="1" dirty="0" smtClean="0">
                <a:solidFill>
                  <a:srgbClr val="002060"/>
                </a:solidFill>
              </a:rPr>
              <a:t>(</a:t>
            </a:r>
            <a:r>
              <a:rPr lang="ar-DZ" sz="2800" b="1" dirty="0" smtClean="0">
                <a:solidFill>
                  <a:srgbClr val="002060"/>
                </a:solidFill>
              </a:rPr>
              <a:t>ب</a:t>
            </a:r>
            <a:r>
              <a:rPr lang="ar-QA" sz="2800" b="1" dirty="0" smtClean="0">
                <a:solidFill>
                  <a:srgbClr val="002060"/>
                </a:solidFill>
              </a:rPr>
              <a:t>)</a:t>
            </a:r>
            <a:r>
              <a:rPr lang="ar-DZ" sz="2800" b="1" dirty="0" smtClean="0">
                <a:solidFill>
                  <a:srgbClr val="002060"/>
                </a:solidFill>
              </a:rPr>
              <a:t> بعد أن انتهوا من الركض لمدة ثلاث دقائق</a:t>
            </a:r>
            <a:r>
              <a:rPr lang="ar-QA" sz="2800" b="1" dirty="0" smtClean="0">
                <a:solidFill>
                  <a:srgbClr val="002060"/>
                </a:solidFill>
              </a:rPr>
              <a:t> و</a:t>
            </a:r>
            <a:r>
              <a:rPr lang="ar-DZ" sz="2800" b="1" dirty="0" smtClean="0">
                <a:solidFill>
                  <a:srgbClr val="002060"/>
                </a:solidFill>
              </a:rPr>
              <a:t>تم تدوين هذه المعدلات وحساب المتوسط.</a:t>
            </a:r>
            <a:endParaRPr lang="ar-QA" sz="2800" b="1" dirty="0" smtClean="0">
              <a:solidFill>
                <a:srgbClr val="002060"/>
              </a:solidFill>
            </a:endParaRPr>
          </a:p>
          <a:p>
            <a:pPr algn="r" rtl="1"/>
            <a:endParaRPr lang="ar-QA" sz="2800" b="1" dirty="0" smtClean="0"/>
          </a:p>
          <a:p>
            <a:pPr algn="r" rtl="1"/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3400" y="3048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+mj-lt"/>
              <a:buAutoNum type="arabicParenR" startAt="7"/>
            </a:pPr>
            <a:r>
              <a:rPr lang="ar-QA" sz="2800" b="1" dirty="0" smtClean="0">
                <a:solidFill>
                  <a:srgbClr val="FF0000"/>
                </a:solidFill>
              </a:rPr>
              <a:t> </a:t>
            </a:r>
            <a:endParaRPr lang="ar-DZ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1021080"/>
          <a:ext cx="8991600" cy="385571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7246"/>
                <a:gridCol w="3587919"/>
                <a:gridCol w="3306435"/>
              </a:tblGrid>
              <a:tr h="1207347">
                <a:tc>
                  <a:txBody>
                    <a:bodyPr/>
                    <a:lstStyle/>
                    <a:p>
                      <a:pPr algn="ctr" rtl="1"/>
                      <a:endParaRPr lang="ar-D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>
                          <a:solidFill>
                            <a:schemeClr val="tx1"/>
                          </a:solidFill>
                        </a:rPr>
                        <a:t>معدل نبض مجموعة (أ)</a:t>
                      </a:r>
                    </a:p>
                    <a:p>
                      <a:pPr algn="ctr" rtl="1"/>
                      <a:r>
                        <a:rPr lang="ar-OM" sz="2800" dirty="0" smtClean="0">
                          <a:solidFill>
                            <a:schemeClr val="tx1"/>
                          </a:solidFill>
                        </a:rPr>
                        <a:t>(وضع الراحة)</a:t>
                      </a:r>
                      <a:endParaRPr lang="ar-DZ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>
                          <a:solidFill>
                            <a:schemeClr val="tx1"/>
                          </a:solidFill>
                        </a:rPr>
                        <a:t>معدل نبض مجموعة (ب)</a:t>
                      </a:r>
                    </a:p>
                    <a:p>
                      <a:pPr algn="ctr" rtl="1"/>
                      <a:r>
                        <a:rPr lang="ar-OM" sz="2800" dirty="0" smtClean="0">
                          <a:solidFill>
                            <a:schemeClr val="tx1"/>
                          </a:solidFill>
                        </a:rPr>
                        <a:t>(بعد</a:t>
                      </a:r>
                      <a:r>
                        <a:rPr lang="ar-OM" sz="2800" baseline="0" dirty="0" smtClean="0">
                          <a:solidFill>
                            <a:schemeClr val="tx1"/>
                          </a:solidFill>
                        </a:rPr>
                        <a:t> الركض</a:t>
                      </a:r>
                      <a:r>
                        <a:rPr lang="ar-OM" sz="2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DZ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62093"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/>
                        <a:t>الطالب </a:t>
                      </a:r>
                      <a:r>
                        <a:rPr lang="en-US" sz="2800" dirty="0" smtClean="0"/>
                        <a:t>1</a:t>
                      </a:r>
                      <a:endParaRPr lang="ar-D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87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140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20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800" dirty="0" smtClean="0"/>
                        <a:t>الطالب </a:t>
                      </a:r>
                      <a:r>
                        <a:rPr lang="en-US" sz="2800" dirty="0" smtClean="0"/>
                        <a:t>2</a:t>
                      </a:r>
                      <a:endParaRPr lang="ar-DZ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70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152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20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800" dirty="0" smtClean="0"/>
                        <a:t>الطالب </a:t>
                      </a:r>
                      <a:r>
                        <a:rPr lang="en-US" sz="2800" dirty="0" smtClean="0"/>
                        <a:t>3</a:t>
                      </a:r>
                      <a:r>
                        <a:rPr lang="ar-OM" sz="2800" dirty="0" smtClean="0"/>
                        <a:t> </a:t>
                      </a:r>
                      <a:endParaRPr lang="ar-DZ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68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177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2093"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/>
                        <a:t>المتوسط</a:t>
                      </a:r>
                      <a:endParaRPr lang="ar-D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75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/>
                        <a:t>156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3400" y="3048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+mj-lt"/>
              <a:buAutoNum type="arabicParenR" startAt="8"/>
            </a:pPr>
            <a:r>
              <a:rPr lang="ar-QA" sz="2800" b="1" dirty="0" smtClean="0">
                <a:solidFill>
                  <a:srgbClr val="FF0000"/>
                </a:solidFill>
              </a:rPr>
              <a:t> </a:t>
            </a:r>
            <a:endParaRPr lang="ar-DZ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152400"/>
          <a:ext cx="8534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0480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r>
              <a:rPr lang="ar-DZ" sz="3000" b="1" dirty="0" smtClean="0">
                <a:solidFill>
                  <a:srgbClr val="002060"/>
                </a:solidFill>
              </a:rPr>
              <a:t>أرى أن معدل النبض لمن كان في وضع الراحة أقل من معدل النبض لمن قام بالركض.</a:t>
            </a:r>
            <a:endParaRPr lang="ar-QA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r>
              <a:rPr lang="ar-DZ" sz="3000" b="1" dirty="0" smtClean="0">
                <a:solidFill>
                  <a:srgbClr val="002060"/>
                </a:solidFill>
              </a:rPr>
              <a:t>الاستنتاج: النشاط البدني يزيد من معدل النبض.</a:t>
            </a:r>
            <a:endParaRPr lang="ar-QA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r>
              <a:rPr lang="ar-DZ" sz="3000" b="1" dirty="0" smtClean="0">
                <a:solidFill>
                  <a:srgbClr val="002060"/>
                </a:solidFill>
              </a:rPr>
              <a:t>النتائج التي حصلت عليها توافق تنبؤي.</a:t>
            </a:r>
            <a:endParaRPr lang="ar-QA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9"/>
            </a:pPr>
            <a:r>
              <a:rPr lang="ar-DZ" sz="3000" b="1" dirty="0" smtClean="0">
                <a:solidFill>
                  <a:srgbClr val="002060"/>
                </a:solidFill>
              </a:rPr>
              <a:t>يمكن تحسين الاستقصاء عن طريق زيادة عدد المشتركين في التجربة للتأكد من النتائج.</a:t>
            </a:r>
            <a:endParaRPr lang="ar-DZ" sz="3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1645</Words>
  <Application>Microsoft Office PowerPoint</Application>
  <PresentationFormat>On-screen Show (4:3)</PresentationFormat>
  <Paragraphs>217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7-2 القلب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Toshiba</cp:lastModifiedBy>
  <cp:revision>323</cp:revision>
  <dcterms:created xsi:type="dcterms:W3CDTF">2019-05-27T13:48:50Z</dcterms:created>
  <dcterms:modified xsi:type="dcterms:W3CDTF">2020-08-01T18:41:41Z</dcterms:modified>
</cp:coreProperties>
</file>