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udio/mp4" Extension="m4a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y="6858000" cx="12192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7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29" Type="http://schemas.openxmlformats.org/officeDocument/2006/relationships/slide" Target="slides/slide26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0" Type="http://schemas.openxmlformats.org/officeDocument/2006/relationships/slide" Target="slides/slide27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9" Type="http://schemas.openxmlformats.org/officeDocument/2006/relationships/slide" Target="slides/slide16.xml"/><Relationship Id="rId18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19470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56000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865466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37175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38006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35250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288189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21145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86465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672171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629718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48280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53808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217203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399488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759196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37221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C1A7E9A-9993-4BA6-BE8A-FA639D1FFDF2}" type="datetimeFigureOut">
              <a:rPr lang="ar-OM" smtClean="0"/>
              <a:t>04/02/1444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9266D2-CBFE-47DC-8C16-B789817F80E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31655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2771" y="1782479"/>
            <a:ext cx="5674951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6600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قصة قارون </a:t>
            </a:r>
            <a:endParaRPr lang="en-US" sz="16600" b="0" cap="none" spc="0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59926" y="5148530"/>
            <a:ext cx="1880643" cy="15081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الصف السابع </a:t>
            </a:r>
            <a:endParaRPr lang="ar-SA" sz="4400" b="0" cap="none" spc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ar-SA" sz="2400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أ- خديجة اليحيائية </a:t>
            </a:r>
          </a:p>
          <a:p>
            <a:pPr algn="ctr"/>
            <a:r>
              <a:rPr lang="ar-SA" sz="2400" b="0" cap="none" spc="0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مدرسة الهدى الخاصة </a:t>
            </a:r>
            <a:endParaRPr lang="en-US" sz="2400" b="0" cap="none" spc="0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687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4850" t="18618" r="34746" b="5854"/>
          <a:stretch/>
        </p:blipFill>
        <p:spPr>
          <a:xfrm>
            <a:off x="7173532" y="0"/>
            <a:ext cx="4751746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31835" t="25874" r="37797" b="19058"/>
          <a:stretch/>
        </p:blipFill>
        <p:spPr>
          <a:xfrm>
            <a:off x="1352094" y="178904"/>
            <a:ext cx="5615375" cy="6500191"/>
          </a:xfrm>
          <a:prstGeom prst="rect">
            <a:avLst/>
          </a:prstGeom>
        </p:spPr>
      </p:pic>
      <p:pic>
        <p:nvPicPr>
          <p:cNvPr id="4" name="AUDIO-2022-08-31-20-42-33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73036" y="1789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31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6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58908" y="533228"/>
            <a:ext cx="4748416" cy="36933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OM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الأفكار: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ar-OM" sz="360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تكبر قارون على قومه 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ar-OM" sz="3600" b="0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نصح القوم لقارون 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ar-OM" sz="360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عدم استماع قارون لقومه.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ar-OM" sz="3600" b="0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انقسام الناس حول قارون.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ar-OM" sz="360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عقاب الله تعالى لقارون.</a:t>
            </a:r>
            <a:endParaRPr lang="en-US" sz="36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02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42851" y="2555211"/>
            <a:ext cx="478207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8000" b="1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شرح الآيات ومعانيها </a:t>
            </a:r>
            <a:endParaRPr lang="en-US" sz="8000" b="1" cap="none" spc="0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860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850" t="27272" r="34746" b="55992"/>
          <a:stretch/>
        </p:blipFill>
        <p:spPr>
          <a:xfrm>
            <a:off x="2253803" y="309093"/>
            <a:ext cx="8924501" cy="216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3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850" t="43440" r="38598" b="39256"/>
          <a:stretch/>
        </p:blipFill>
        <p:spPr>
          <a:xfrm>
            <a:off x="3296993" y="218941"/>
            <a:ext cx="5499277" cy="226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7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400022" y="218940"/>
            <a:ext cx="6568225" cy="1867437"/>
            <a:chOff x="3400022" y="218940"/>
            <a:chExt cx="6568225" cy="186743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34849" t="60318" r="37792" b="22803"/>
            <a:stretch/>
          </p:blipFill>
          <p:spPr>
            <a:xfrm>
              <a:off x="3400022" y="218940"/>
              <a:ext cx="6568225" cy="1867437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528811" y="1506830"/>
              <a:ext cx="1738648" cy="5022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extLst>
      <p:ext uri="{BB962C8B-B14F-4D97-AF65-F5344CB8AC3E}">
        <p14:creationId xmlns:p14="http://schemas.microsoft.com/office/powerpoint/2010/main" val="381126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979572" y="309091"/>
            <a:ext cx="5808373" cy="2034864"/>
            <a:chOff x="6581108" y="592427"/>
            <a:chExt cx="4159874" cy="176510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35177" t="71849" r="38289" b="16236"/>
            <a:stretch/>
          </p:blipFill>
          <p:spPr>
            <a:xfrm>
              <a:off x="6593984" y="592427"/>
              <a:ext cx="4146998" cy="108182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l="39707" t="25874" r="37797" b="67895"/>
            <a:stretch/>
          </p:blipFill>
          <p:spPr>
            <a:xfrm>
              <a:off x="6581108" y="1622036"/>
              <a:ext cx="4159874" cy="735496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7765960" y="631065"/>
              <a:ext cx="2897747" cy="412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extLst>
      <p:ext uri="{BB962C8B-B14F-4D97-AF65-F5344CB8AC3E}">
        <p14:creationId xmlns:p14="http://schemas.microsoft.com/office/powerpoint/2010/main" val="297309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876353" y="243299"/>
            <a:ext cx="5615375" cy="2087778"/>
            <a:chOff x="3052105" y="397846"/>
            <a:chExt cx="5615375" cy="208777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31835" t="25875" r="37797" b="56437"/>
            <a:stretch/>
          </p:blipFill>
          <p:spPr>
            <a:xfrm>
              <a:off x="3052105" y="397846"/>
              <a:ext cx="5615375" cy="2087778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520485" y="502276"/>
              <a:ext cx="4005329" cy="528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193961" y="1841679"/>
              <a:ext cx="2292439" cy="528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extLst>
      <p:ext uri="{BB962C8B-B14F-4D97-AF65-F5344CB8AC3E}">
        <p14:creationId xmlns:p14="http://schemas.microsoft.com/office/powerpoint/2010/main" val="210566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61198" y="231818"/>
            <a:ext cx="6066137" cy="2266683"/>
            <a:chOff x="3361198" y="231818"/>
            <a:chExt cx="5615375" cy="190122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31835" t="37779" r="37797" b="46115"/>
            <a:stretch/>
          </p:blipFill>
          <p:spPr>
            <a:xfrm>
              <a:off x="3361198" y="231820"/>
              <a:ext cx="5615375" cy="1901221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5872767" y="231818"/>
              <a:ext cx="3039414" cy="528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477296" y="1553491"/>
              <a:ext cx="3631842" cy="579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extLst>
      <p:ext uri="{BB962C8B-B14F-4D97-AF65-F5344CB8AC3E}">
        <p14:creationId xmlns:p14="http://schemas.microsoft.com/office/powerpoint/2010/main" val="87775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065172" y="321972"/>
            <a:ext cx="6851559" cy="2614411"/>
            <a:chOff x="3528623" y="321972"/>
            <a:chExt cx="5615376" cy="261441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l="31835" t="48580" r="37797" b="29271"/>
            <a:stretch/>
          </p:blipFill>
          <p:spPr>
            <a:xfrm>
              <a:off x="3528624" y="321972"/>
              <a:ext cx="5615375" cy="2614411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7225048" y="373487"/>
              <a:ext cx="1815921" cy="5924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528623" y="2292439"/>
              <a:ext cx="3825213" cy="6439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extLst>
      <p:ext uri="{BB962C8B-B14F-4D97-AF65-F5344CB8AC3E}">
        <p14:creationId xmlns:p14="http://schemas.microsoft.com/office/powerpoint/2010/main" val="375086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90930" y="373487"/>
            <a:ext cx="6761408" cy="1996226"/>
            <a:chOff x="3966506" y="502277"/>
            <a:chExt cx="5615375" cy="137804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31835" t="64618" r="37797" b="23708"/>
            <a:stretch/>
          </p:blipFill>
          <p:spPr>
            <a:xfrm>
              <a:off x="3966506" y="502277"/>
              <a:ext cx="5615375" cy="137804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8397025" y="605307"/>
              <a:ext cx="1068947" cy="6053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extLst>
      <p:ext uri="{BB962C8B-B14F-4D97-AF65-F5344CB8AC3E}">
        <p14:creationId xmlns:p14="http://schemas.microsoft.com/office/powerpoint/2010/main" val="387893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2252" t="40449" r="24001" b="32086"/>
          <a:stretch/>
        </p:blipFill>
        <p:spPr>
          <a:xfrm>
            <a:off x="1670149" y="1094705"/>
            <a:ext cx="10212946" cy="512579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28072" y="1906325"/>
            <a:ext cx="286007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8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في زمن سيدنا موسى عليه السلام </a:t>
            </a:r>
            <a:endParaRPr lang="en-US" sz="28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7198" y="3011269"/>
            <a:ext cx="121058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المال الكثير </a:t>
            </a:r>
            <a:endParaRPr lang="en-US" sz="32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52937" y="4022943"/>
            <a:ext cx="250581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تكبر واغتر وجحد على قومه</a:t>
            </a:r>
            <a:endParaRPr lang="en-US" sz="32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2774" y="5189442"/>
            <a:ext cx="37385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خسف الله تعالى به وبداره وبماله الأرض </a:t>
            </a:r>
            <a:endParaRPr lang="en-US" sz="32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657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6725" t="20379" r="33992" b="11664"/>
          <a:stretch/>
        </p:blipFill>
        <p:spPr>
          <a:xfrm>
            <a:off x="4619394" y="109470"/>
            <a:ext cx="7235688" cy="67485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03910" y="512737"/>
            <a:ext cx="235673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(مفتح – فرح – قرن) </a:t>
            </a:r>
            <a:endParaRPr lang="en-US" sz="32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83708" y="1859753"/>
            <a:ext cx="63145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( الجذر الثلاثي: </a:t>
            </a:r>
            <a:r>
              <a:rPr lang="ar-OM" sz="28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بغي ( ب غ – ي)           (     </a:t>
            </a:r>
            <a:r>
              <a:rPr lang="ar-OM" sz="2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المعنى: </a:t>
            </a:r>
            <a:r>
              <a:rPr lang="ar-OM" sz="28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تجاوز الحد واعتدى) </a:t>
            </a:r>
            <a:endParaRPr lang="en-US" sz="28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73821" y="2411076"/>
            <a:ext cx="47756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( الجذر الثلاثي: </a:t>
            </a:r>
            <a:r>
              <a:rPr lang="ar-OM" sz="28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بغي ( ب غ – ي)        (</a:t>
            </a:r>
            <a:r>
              <a:rPr lang="ar-OM" sz="2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المعنى: </a:t>
            </a:r>
            <a:r>
              <a:rPr lang="ar-OM" sz="28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التمس ) </a:t>
            </a:r>
            <a:endParaRPr lang="en-US" sz="28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11885" y="2934296"/>
            <a:ext cx="501451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( الجذر الثلاثي: </a:t>
            </a:r>
            <a:r>
              <a:rPr lang="ar-OM" sz="28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بغي ( ب غ – ي  )      (</a:t>
            </a:r>
            <a:r>
              <a:rPr lang="ar-OM" sz="2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المعنى: </a:t>
            </a:r>
            <a:r>
              <a:rPr lang="ar-OM" sz="28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لا تطلب ) </a:t>
            </a:r>
            <a:endParaRPr lang="en-US" sz="28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58946" y="3835656"/>
            <a:ext cx="45640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8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أولي : أصحاب/     </a:t>
            </a:r>
            <a:r>
              <a:rPr lang="ar-OM" sz="28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مَنَّ : تفضل وتكرم /     </a:t>
            </a:r>
            <a:r>
              <a:rPr lang="ar-OM" sz="28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علوّا : تكبرا </a:t>
            </a:r>
            <a:endParaRPr lang="en-US" sz="28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268797" y="5237136"/>
            <a:ext cx="4972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* </a:t>
            </a:r>
            <a:endParaRPr lang="en-US" sz="5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147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2249" t="26365" r="31919" b="30500"/>
          <a:stretch/>
        </p:blipFill>
        <p:spPr>
          <a:xfrm>
            <a:off x="2833351" y="103030"/>
            <a:ext cx="8216721" cy="6400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427118" y="3601518"/>
            <a:ext cx="4972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* </a:t>
            </a:r>
            <a:endParaRPr lang="en-US" sz="5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28860" y="5580500"/>
            <a:ext cx="1667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يبسط / يقدر </a:t>
            </a:r>
          </a:p>
          <a:p>
            <a:pPr algn="ctr"/>
            <a:r>
              <a:rPr lang="ar-OM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يبسط : يوسع عليه </a:t>
            </a:r>
          </a:p>
          <a:p>
            <a:pPr algn="ctr"/>
            <a:r>
              <a:rPr lang="ar-OM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يقدر : يضيق عليه </a:t>
            </a:r>
            <a:endParaRPr lang="en-US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85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3536" t="23723" r="35977" b="44578"/>
          <a:stretch/>
        </p:blipFill>
        <p:spPr>
          <a:xfrm>
            <a:off x="3064530" y="309877"/>
            <a:ext cx="8998681" cy="45848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57546" y="886393"/>
            <a:ext cx="30139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0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الحدث يتمحور في البغي والتطاول </a:t>
            </a:r>
          </a:p>
          <a:p>
            <a:pPr algn="ctr"/>
            <a:r>
              <a:rPr lang="ar-OM" sz="20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والإعراض عن النصح </a:t>
            </a:r>
            <a:endParaRPr lang="en-US" sz="20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307699" y="2658206"/>
            <a:ext cx="3642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4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1 </a:t>
            </a:r>
            <a:endParaRPr lang="en-US" sz="2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307699" y="3243297"/>
            <a:ext cx="3642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4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2 </a:t>
            </a:r>
            <a:endParaRPr lang="en-US" sz="2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307699" y="3811356"/>
            <a:ext cx="3642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4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3 </a:t>
            </a:r>
            <a:endParaRPr lang="en-US" sz="2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09562" y="2084763"/>
            <a:ext cx="3642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4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4 </a:t>
            </a:r>
            <a:endParaRPr lang="en-US" sz="2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75869" y="5018182"/>
            <a:ext cx="742062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OM" sz="32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الشخصية : قارون </a:t>
            </a:r>
          </a:p>
          <a:p>
            <a:r>
              <a:rPr lang="ar-OM" sz="32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الصفات : التكبر ، الغرور ، عدم تقبل نصائح الآخرين . </a:t>
            </a:r>
            <a:endParaRPr lang="en-US" sz="32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07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772" t="55301" r="41607" b="39385"/>
          <a:stretch/>
        </p:blipFill>
        <p:spPr>
          <a:xfrm>
            <a:off x="1532586" y="212502"/>
            <a:ext cx="10251583" cy="168069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139359" y="2122765"/>
            <a:ext cx="97013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6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الأمر </a:t>
            </a:r>
            <a:endParaRPr lang="en-US" sz="36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82784" y="2122765"/>
            <a:ext cx="115768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6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النهي  </a:t>
            </a:r>
            <a:endParaRPr lang="en-US" sz="36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251" t="43283" r="38720" b="50733"/>
          <a:stretch/>
        </p:blipFill>
        <p:spPr>
          <a:xfrm>
            <a:off x="7907628" y="2769096"/>
            <a:ext cx="3694371" cy="7729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4850" t="49413" r="49150" b="45041"/>
          <a:stretch/>
        </p:blipFill>
        <p:spPr>
          <a:xfrm>
            <a:off x="8718998" y="3684757"/>
            <a:ext cx="2883002" cy="7331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7735" t="54813" r="37873" b="39640"/>
          <a:stretch/>
        </p:blipFill>
        <p:spPr>
          <a:xfrm>
            <a:off x="1751527" y="2769096"/>
            <a:ext cx="3812333" cy="780997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532285" y="3878371"/>
            <a:ext cx="2606572" cy="636106"/>
            <a:chOff x="2957288" y="3878371"/>
            <a:chExt cx="2606572" cy="6361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34850" t="43137" r="59664" b="49857"/>
            <a:stretch/>
          </p:blipFill>
          <p:spPr>
            <a:xfrm>
              <a:off x="4706575" y="3878371"/>
              <a:ext cx="857285" cy="63610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/>
            <a:srcRect l="50766" t="48974" r="38042" b="45771"/>
            <a:stretch/>
          </p:blipFill>
          <p:spPr>
            <a:xfrm>
              <a:off x="2957288" y="3878371"/>
              <a:ext cx="1749287" cy="636106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34824" t="38174" r="49913" b="55987"/>
          <a:stretch/>
        </p:blipFill>
        <p:spPr>
          <a:xfrm>
            <a:off x="2727895" y="4698735"/>
            <a:ext cx="2385391" cy="74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2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772" t="59973" r="41607" b="33840"/>
          <a:stretch/>
        </p:blipFill>
        <p:spPr>
          <a:xfrm>
            <a:off x="4756596" y="178624"/>
            <a:ext cx="7169240" cy="140473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24972" y="1871630"/>
            <a:ext cx="10607456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OM" sz="32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الأولى : </a:t>
            </a:r>
            <a:r>
              <a:rPr lang="ar-OM" sz="32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 الذين يريدون الحياة الدنيا ) </a:t>
            </a:r>
            <a:r>
              <a:rPr lang="ar-OM" sz="32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، تمنوا مثل ما عند قارون .</a:t>
            </a:r>
          </a:p>
          <a:p>
            <a:r>
              <a:rPr lang="ar-OM" sz="32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الثانية : </a:t>
            </a:r>
            <a:r>
              <a:rPr lang="ar-OM" sz="3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 أولوا العلم ) </a:t>
            </a:r>
            <a:r>
              <a:rPr lang="ar-OM" sz="32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، حذروهم من التكبر والغرور ونصحوهم بالعمل الصالح </a:t>
            </a:r>
          </a:p>
          <a:p>
            <a:endParaRPr lang="ar-OM" sz="3200" b="1" cap="none" spc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ar-OM" sz="32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2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08076" y="3241235"/>
            <a:ext cx="4426212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OM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سبب الإنقسام : </a:t>
            </a:r>
          </a:p>
          <a:p>
            <a:r>
              <a:rPr lang="ar-OM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الأولى</a:t>
            </a:r>
            <a:r>
              <a:rPr lang="ar-OM" sz="28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تريد التمتع بالدنيا. </a:t>
            </a:r>
          </a:p>
          <a:p>
            <a:r>
              <a:rPr lang="ar-OM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OM" sz="28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تريد ثواب الآخرة وهو الجنة . </a:t>
            </a:r>
          </a:p>
        </p:txBody>
      </p:sp>
    </p:spTree>
    <p:extLst>
      <p:ext uri="{BB962C8B-B14F-4D97-AF65-F5344CB8AC3E}">
        <p14:creationId xmlns:p14="http://schemas.microsoft.com/office/powerpoint/2010/main" val="427484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3536" t="43969" r="36868" b="31735"/>
          <a:stretch/>
        </p:blipFill>
        <p:spPr>
          <a:xfrm>
            <a:off x="4095484" y="309093"/>
            <a:ext cx="7637170" cy="226668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33223" y="2867410"/>
            <a:ext cx="539282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OM" sz="32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 / </a:t>
            </a:r>
          </a:p>
          <a:p>
            <a:r>
              <a:rPr lang="ar-OM" sz="3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OM" sz="32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- علم قارون </a:t>
            </a:r>
          </a:p>
          <a:p>
            <a:r>
              <a:rPr lang="ar-OM" sz="32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2- حظه الكبير ( التوفيق من الله تعالى )</a:t>
            </a:r>
          </a:p>
        </p:txBody>
      </p:sp>
      <p:sp>
        <p:nvSpPr>
          <p:cNvPr id="4" name="Rectangle 3"/>
          <p:cNvSpPr/>
          <p:nvPr/>
        </p:nvSpPr>
        <p:spPr>
          <a:xfrm>
            <a:off x="2021896" y="4654133"/>
            <a:ext cx="9304150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OM" sz="28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ب/ </a:t>
            </a:r>
          </a:p>
          <a:p>
            <a:r>
              <a:rPr lang="ar-OM" sz="28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التبريرين الإثنين دقيقان ؛ لأن الإنسان لديه العلم والخبرة ولكن ليس له حظ أو </a:t>
            </a:r>
          </a:p>
          <a:p>
            <a:r>
              <a:rPr lang="ar-OM" sz="28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نصيب أو توفيق من عند الله فهنا قارون كان عنده الخبره والتوفيق من عند الله. </a:t>
            </a:r>
            <a:endParaRPr lang="en-US" sz="28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6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6205" t="20731" r="39442" b="62576"/>
          <a:stretch/>
        </p:blipFill>
        <p:spPr>
          <a:xfrm>
            <a:off x="1815922" y="206060"/>
            <a:ext cx="8628844" cy="29492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4850" t="43430" r="38466" b="38764"/>
          <a:stretch/>
        </p:blipFill>
        <p:spPr>
          <a:xfrm>
            <a:off x="3208053" y="3425780"/>
            <a:ext cx="5844582" cy="282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031" t="36859" r="39442" b="51288"/>
          <a:stretch/>
        </p:blipFill>
        <p:spPr>
          <a:xfrm>
            <a:off x="2562896" y="301627"/>
            <a:ext cx="7688688" cy="215823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271233" y="2954488"/>
            <a:ext cx="6793699" cy="1978120"/>
            <a:chOff x="3271233" y="2954488"/>
            <a:chExt cx="6793699" cy="197812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l="31835" t="64663" r="37797" b="23325"/>
            <a:stretch/>
          </p:blipFill>
          <p:spPr>
            <a:xfrm>
              <a:off x="3271233" y="2954488"/>
              <a:ext cx="6793699" cy="197812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8577330" y="3052293"/>
              <a:ext cx="1403797" cy="8113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153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1460" t="23900" r="26475" b="39304"/>
          <a:stretch/>
        </p:blipFill>
        <p:spPr>
          <a:xfrm>
            <a:off x="1777284" y="579549"/>
            <a:ext cx="9878096" cy="5190187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>
            <a:off x="4803820" y="2305318"/>
            <a:ext cx="1171977" cy="2382592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4803820" y="2305318"/>
            <a:ext cx="1622739" cy="1191296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4803820" y="3441879"/>
            <a:ext cx="1171977" cy="1091484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33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295" t="30415" r="36769" b="51173"/>
          <a:stretch/>
        </p:blipFill>
        <p:spPr>
          <a:xfrm>
            <a:off x="1674255" y="321972"/>
            <a:ext cx="10097036" cy="58083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34165" y="2764492"/>
            <a:ext cx="38298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OM" sz="2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لولا أن نُمت باكراً لإستيقظت كسولةً </a:t>
            </a:r>
            <a:endParaRPr lang="en-US" sz="24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64060" y="4355467"/>
            <a:ext cx="111120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OM" sz="28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المتقين </a:t>
            </a:r>
            <a:endParaRPr lang="en-US" sz="28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32044" y="5130821"/>
            <a:ext cx="416973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OM" sz="28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لا يريدون علواً في الأرضِ ولا فسادا </a:t>
            </a:r>
            <a:endParaRPr lang="en-US" sz="28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3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828" t="71787" r="23208" b="15713"/>
          <a:stretch/>
        </p:blipFill>
        <p:spPr>
          <a:xfrm>
            <a:off x="2678805" y="0"/>
            <a:ext cx="8062175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69246" y="1653690"/>
            <a:ext cx="53767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OM" sz="3200" b="1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الله تعالى لا يحب عباده المغرورين والفرحين بوينة الدنيا .</a:t>
            </a:r>
          </a:p>
        </p:txBody>
      </p:sp>
      <p:sp>
        <p:nvSpPr>
          <p:cNvPr id="6" name="Rectangle 5"/>
          <p:cNvSpPr/>
          <p:nvPr/>
        </p:nvSpPr>
        <p:spPr>
          <a:xfrm>
            <a:off x="4372791" y="2562256"/>
            <a:ext cx="647324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OM" sz="320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2- وصف الله تعالى قارون بالبغي على قومه ، إلا أنه اختبره بمنحهِ المال .</a:t>
            </a:r>
          </a:p>
          <a:p>
            <a:r>
              <a:rPr lang="ar-OM" sz="320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endParaRPr lang="en-US" sz="320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63890" y="3593933"/>
            <a:ext cx="9408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OM" sz="320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3- يجب على الإنسان أن يتعامل بإحسان مع خلق الله تعالى ، وأن يتصرف بإحسان فيما رزقه الله تعالى .</a:t>
            </a:r>
            <a:endParaRPr lang="ar-OM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11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305" t="18342" r="12722" b="24772"/>
          <a:stretch/>
        </p:blipFill>
        <p:spPr>
          <a:xfrm>
            <a:off x="1467632" y="170832"/>
            <a:ext cx="10071652" cy="521253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52497" y="5474248"/>
            <a:ext cx="558678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OM" sz="320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يرتدي الثياب الثمين من الحرير والمرصعة بالذهب والجواهر </a:t>
            </a:r>
          </a:p>
          <a:p>
            <a:r>
              <a:rPr lang="ar-OM" sz="320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يتحدث بغرور وتكبر </a:t>
            </a:r>
            <a:endParaRPr lang="ar-OM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59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2547" t="72315" r="30435" b="15889"/>
          <a:stretch/>
        </p:blipFill>
        <p:spPr>
          <a:xfrm>
            <a:off x="3309869" y="257576"/>
            <a:ext cx="6117465" cy="8628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03443" y="1630919"/>
            <a:ext cx="8825948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rtl="0"/>
            <a:r>
              <a:rPr lang="ar-OM" sz="3600" b="1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خرج قارون على قومه بزينته متكبراً</a:t>
            </a:r>
          </a:p>
          <a:p>
            <a:pPr rtl="0"/>
            <a:r>
              <a:rPr lang="ar-OM" sz="3600" b="1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القوم : لا تفرح إن الله لا يحب الفرحين ، وكن محسناً متواضعاً واسعى لآخرتك .</a:t>
            </a:r>
          </a:p>
          <a:p>
            <a:pPr rtl="0"/>
            <a:r>
              <a:rPr lang="ar-OM" sz="3600" b="1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قارون : ان هذا المال من علمي وليس هناك أحدٌ له فضل عليّ .</a:t>
            </a:r>
          </a:p>
          <a:p>
            <a:pPr rtl="0"/>
            <a:r>
              <a:rPr lang="ar-OM" sz="3600" b="1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أصحاب النفوس الضعيفة : يا ليت لنا من ما عند قارون من مال وقوة .</a:t>
            </a:r>
          </a:p>
          <a:p>
            <a:pPr rtl="0"/>
            <a:r>
              <a:rPr lang="ar-OM" sz="3600" b="1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المتقون : ويلكم ان ثواب الله خير لمن آمن وعمل صالحاً وليس من تكبر واغتر بمالهِ</a:t>
            </a:r>
          </a:p>
          <a:p>
            <a:pPr rtl="0"/>
            <a:endParaRPr lang="ar-OM" sz="3600" b="1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rtl="0"/>
            <a:r>
              <a:rPr lang="ar-OM" sz="3600" b="1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خسف الله الأرض بقارون وداره </a:t>
            </a:r>
          </a:p>
          <a:p>
            <a:pPr rtl="0"/>
            <a:r>
              <a:rPr lang="ar-OM" sz="3600" b="1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أصحاب النفوس الضعيفة : الحمد لله لو لا لطف الله بنا لأهلكنا كما أهلك بقارون </a:t>
            </a:r>
          </a:p>
          <a:p>
            <a:pPr rtl="0"/>
            <a:r>
              <a:rPr lang="ar-OM" sz="3600" b="1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988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20972" y="1782479"/>
            <a:ext cx="2898550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6600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انتهى </a:t>
            </a:r>
            <a:endParaRPr lang="en-US" sz="16600" b="0" cap="none" spc="0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777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