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defaultTextStyle>
    <a:defPPr lvl="0" rtl="1" algn="r">
      <a:defRPr lang="ar-sa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44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-1" y="0"/>
            <a:ext cx="29736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15F9EC6-4FB1-41C9-A059-B7B55C2AF7C3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ar-SA" noProof="0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44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-1" y="8685213"/>
            <a:ext cx="29736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35E2820-AFE1-45FA-949E-17BDB534E1DC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rtl="1"/>
            <a:fld id="{935E2820-AFE1-45FA-949E-17BDB534E1DC}" type="slidenum">
              <a:rPr lang="ar-SA" smtClean="0"/>
              <a:t>1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rtl="1"/>
            <a:fld id="{77542409-6A04-4DC6-AC3A-D3758287A8F2}" type="slidenum">
              <a:rPr lang="ar-SA" smtClean="0"/>
              <a:t>3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4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84363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5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6090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rtl="1"/>
            <a:fld id="{935E2820-AFE1-45FA-949E-17BDB534E1DC}" type="slidenum">
              <a:rPr lang="ar-SA" smtClean="0"/>
              <a:t>7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8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19878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11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18172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12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05832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13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02927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15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30690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16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42064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17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32019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18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893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العنوان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ctrTitle"/>
          </p:nvPr>
        </p:nvSpPr>
        <p:spPr>
          <a:xfrm>
            <a:off x="4167189" y="304800"/>
            <a:ext cx="7091361" cy="2793906"/>
          </a:xfrm>
        </p:spPr>
        <p:txBody>
          <a:bodyPr rtlCol="1" anchor="b">
            <a:normAutofit/>
          </a:bodyPr>
          <a:lstStyle>
            <a:lvl1pPr algn="r" rtl="1">
              <a:lnSpc>
                <a:spcPct val="80000"/>
              </a:lnSpc>
              <a:defRPr sz="6600"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العنوان الفرعي 2"/>
          <p:cNvSpPr>
            <a:spLocks noGrp="1"/>
          </p:cNvSpPr>
          <p:nvPr>
            <p:ph type="subTitle" idx="1"/>
          </p:nvPr>
        </p:nvSpPr>
        <p:spPr>
          <a:xfrm>
            <a:off x="4167189" y="3108804"/>
            <a:ext cx="7091361" cy="838200"/>
          </a:xfrm>
        </p:spPr>
        <p:txBody>
          <a:bodyPr rtlCol="1"/>
          <a:lstStyle>
            <a:lvl1pPr marL="0" indent="0" algn="r" rtl="1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en-US" noProof="0"/>
              <a:t>Click to edit Master subtitle style</a:t>
            </a:r>
            <a:endParaRPr lang="ar-SA" noProof="0" dirty="0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B903B27C-1EF6-4B49-BE79-0BD753E3B5FA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pPr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العنوان و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/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343C54BA-6171-4F0F-B703-FFC12FA1F912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رأس المقطع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785401" y="1600200"/>
            <a:ext cx="6400801" cy="2486025"/>
          </a:xfrm>
        </p:spPr>
        <p:txBody>
          <a:bodyPr rtlCol="1" anchor="b">
            <a:normAutofit/>
          </a:bodyPr>
          <a:lstStyle>
            <a:lvl1pPr algn="r" rtl="1">
              <a:defRPr sz="5200"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>
            <a:off x="785399" y="4105029"/>
            <a:ext cx="6400801" cy="914400"/>
          </a:xfrm>
        </p:spPr>
        <p:txBody>
          <a:bodyPr rtlCol="1">
            <a:normAutofit/>
          </a:bodyPr>
          <a:lstStyle>
            <a:lvl1pPr marL="0" indent="0" algn="r" rtl="1">
              <a:buNone/>
              <a:defRPr sz="2000">
                <a:solidFill>
                  <a:schemeClr val="accent2"/>
                </a:solidFill>
              </a:defRPr>
            </a:lvl1pPr>
            <a:lvl2pPr marL="457200" indent="0" algn="r" rtl="1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AE8BA409-EE64-45E2-9F49-5F34F53A0055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  <p:sp>
        <p:nvSpPr>
          <p:cNvPr id="7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314713" y="6505078"/>
            <a:ext cx="6876415" cy="228600"/>
          </a:xfrm>
        </p:spPr>
        <p:txBody>
          <a:bodyPr rtlCol="1"/>
          <a:lstStyle/>
          <a:p>
            <a:pPr rtl="1"/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 hasCustomPrompt="1"/>
          </p:nvPr>
        </p:nvSpPr>
        <p:spPr>
          <a:xfrm>
            <a:off x="785399" y="1600200"/>
            <a:ext cx="4572000" cy="4114800"/>
          </a:xfrm>
        </p:spPr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>
            <a:off x="5585999" y="1600200"/>
            <a:ext cx="4572000" cy="4114800"/>
          </a:xfrm>
        </p:spPr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A490C4EC-D5A1-4730-96AC-CD88A7BED83E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>
            <a:off x="785399" y="1600200"/>
            <a:ext cx="4572000" cy="823912"/>
          </a:xfrm>
        </p:spPr>
        <p:txBody>
          <a:bodyPr rtlCol="1" anchor="ctr">
            <a:noAutofit/>
          </a:bodyPr>
          <a:lstStyle>
            <a:lvl1pPr marL="0" indent="0" algn="r" rtl="1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>
            <a:off x="785399" y="2505075"/>
            <a:ext cx="4572000" cy="3337560"/>
          </a:xfrm>
        </p:spPr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 hasCustomPrompt="1"/>
          </p:nvPr>
        </p:nvSpPr>
        <p:spPr>
          <a:xfrm>
            <a:off x="5585999" y="1600200"/>
            <a:ext cx="4572000" cy="823912"/>
          </a:xfrm>
        </p:spPr>
        <p:txBody>
          <a:bodyPr rtlCol="1" anchor="ctr">
            <a:noAutofit/>
          </a:bodyPr>
          <a:lstStyle>
            <a:lvl1pPr marL="0" indent="0" algn="r" rtl="1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 hasCustomPrompt="1"/>
          </p:nvPr>
        </p:nvSpPr>
        <p:spPr>
          <a:xfrm>
            <a:off x="5585999" y="2505075"/>
            <a:ext cx="4572000" cy="3337560"/>
          </a:xfrm>
        </p:spPr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AD006D5A-A3F6-4733-AD22-9E0F66021CF7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F1D15720-90FC-44B4-A78C-2A8696E1086E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C4C2424A-10F2-4404-B0EC-1A3057F46AC8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785399" y="2277477"/>
            <a:ext cx="2743201" cy="2322178"/>
          </a:xfrm>
        </p:spPr>
        <p:txBody>
          <a:bodyPr rtlCol="1" anchor="b">
            <a:normAutofit/>
          </a:bodyPr>
          <a:lstStyle>
            <a:lvl1pPr algn="r" rtl="1">
              <a:defRPr sz="2600">
                <a:solidFill>
                  <a:schemeClr val="accent2"/>
                </a:solidFill>
              </a:defRPr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4183356" y="533400"/>
            <a:ext cx="6858000" cy="4800600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400"/>
            </a:lvl5pPr>
            <a:lvl6pPr algn="r" rtl="1">
              <a:defRPr sz="1400"/>
            </a:lvl6pPr>
            <a:lvl7pPr algn="r" rtl="1">
              <a:defRPr sz="1400"/>
            </a:lvl7pPr>
            <a:lvl8pPr algn="r" rtl="1">
              <a:defRPr sz="1400"/>
            </a:lvl8pPr>
            <a:lvl9pPr algn="r" rtl="1">
              <a:defRPr sz="1400"/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>
            <a:off x="785401" y="4583187"/>
            <a:ext cx="2743200" cy="1131813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000"/>
              </a:spcBef>
              <a:buNone/>
              <a:defRPr sz="1400"/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617EF159-1AF2-4560-859B-D13406146FFC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ات تسمية توضيحية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785399" y="2277477"/>
            <a:ext cx="2743201" cy="2322178"/>
          </a:xfrm>
        </p:spPr>
        <p:txBody>
          <a:bodyPr rtlCol="1" anchor="b">
            <a:normAutofit/>
          </a:bodyPr>
          <a:lstStyle>
            <a:lvl1pPr algn="r" rtl="1">
              <a:defRPr sz="260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en-US" noProof="0"/>
              <a:t>Click to edit Master title style</a:t>
            </a:r>
            <a:endParaRPr lang="ar-SA" noProof="0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4044894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عنصر نائب للصورة 2" descr="عنصر نائب فارغ لإضافة صورة. انقر فوق العنصر النائب وقم بتحديد الصورة التي ترغب بإضافتها."/>
          <p:cNvSpPr>
            <a:spLocks noGrp="1"/>
          </p:cNvSpPr>
          <p:nvPr>
            <p:ph type="pic" idx="1"/>
          </p:nvPr>
        </p:nvSpPr>
        <p:spPr>
          <a:xfrm>
            <a:off x="4159194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1">
            <a:normAutofit/>
          </a:bodyPr>
          <a:lstStyle>
            <a:lvl1pPr marL="0" indent="0" algn="ctr" rtl="1">
              <a:buNone/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en-US" noProof="0"/>
              <a:t>Click icon to add picture</a:t>
            </a:r>
            <a:endParaRPr lang="ar-SA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>
            <a:off x="785401" y="4583187"/>
            <a:ext cx="2743200" cy="1131813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000"/>
              </a:spcBef>
              <a:buNone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ar-SA" noProof="0" dirty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A6E09FE-3C5A-4703-92E5-8653544FE86A}" type="uaqdatetime1">
              <a:rPr lang="ar-SA" noProof="0" smtClean="0"/>
              <a:pPr/>
              <a:t>12/02/1445</a:t>
            </a:fld>
            <a:endParaRPr lang="ar-SA" noProof="0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FDBFFB2-86D9-4B8F-A59A-553A60B94BBE}" type="slidenum">
              <a:rPr lang="ar-SA" noProof="0" smtClean="0"/>
              <a:pPr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العنصر النائب لنص عمودي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386C10E1-E777-46BA-A49D-F1C1B029C510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العنوان العمودي وال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العمودي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العنصر النائب لنص عمودي 2"/>
          <p:cNvSpPr>
            <a:spLocks noGrp="1"/>
          </p:cNvSpPr>
          <p:nvPr>
            <p:ph type="body" orient="vert" idx="1" hasCustomPrompt="1"/>
          </p:nvPr>
        </p:nvSpPr>
        <p:spPr>
          <a:xfrm>
            <a:off x="2209800" y="304801"/>
            <a:ext cx="7502814" cy="5410200"/>
          </a:xfrm>
        </p:spPr>
        <p:txBody>
          <a:bodyPr vert="eaVert"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F376D6A9-D8A0-4F6D-A125-9F0BAA240652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785399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/>
          <a:p>
            <a:pPr rtl="1"/>
            <a:r>
              <a:rPr lang="ar-SA" dirty="0"/>
              <a:t>انقر لتحرير نمط العنوان الرئيسي</a:t>
            </a:r>
            <a:endParaRPr lang="ar-SA" noProof="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85399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11258550" y="6505078"/>
            <a:ext cx="855450" cy="2304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768609E0-515C-4962-AFD8-8F2C151A6375}" type="uaqdatetime1">
              <a:rPr lang="ar-SA" smtClean="0"/>
              <a:pPr/>
              <a:t>12/02/1445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314713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252000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>
              <a:defRPr sz="1100" b="1">
                <a:solidFill>
                  <a:srgbClr val="AB3C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FDBFFB2-86D9-4B8F-A59A-553A60B94BBE}" type="slidenum">
              <a:rPr lang="ar-SA" noProof="0" smtClean="0"/>
              <a:pPr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74320" indent="-228600" algn="r" defTabSz="914400" rtl="1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94360" indent="-228600" algn="r" defTabSz="914400" rtl="1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1440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3444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7452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QEjINSbAwQ?feature=oembed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eg"/><Relationship Id="rId5" Type="http://schemas.openxmlformats.org/officeDocument/2006/relationships/image" Target="../media/image18.pn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ctrTitle"/>
          </p:nvPr>
        </p:nvSpPr>
        <p:spPr>
          <a:xfrm>
            <a:off x="3397956" y="1002349"/>
            <a:ext cx="8402461" cy="1026652"/>
          </a:xfrm>
        </p:spPr>
        <p:txBody>
          <a:bodyPr rtlCol="1">
            <a:normAutofit fontScale="90000"/>
          </a:bodyPr>
          <a:lstStyle/>
          <a:p>
            <a:pPr rtl="1"/>
            <a:r>
              <a:rPr lang="ar-OM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الفعل المضارع المرفوع</a:t>
            </a:r>
            <a:endParaRPr lang="ar-S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العنوان الفرعي 2"/>
          <p:cNvSpPr>
            <a:spLocks noGrp="1"/>
          </p:cNvSpPr>
          <p:nvPr>
            <p:ph type="subTitle" idx="1"/>
          </p:nvPr>
        </p:nvSpPr>
        <p:spPr>
          <a:xfrm>
            <a:off x="725557" y="5872072"/>
            <a:ext cx="4400397" cy="838200"/>
          </a:xfrm>
        </p:spPr>
        <p:txBody>
          <a:bodyPr rtlCol="1">
            <a:normAutofit/>
          </a:bodyPr>
          <a:lstStyle/>
          <a:p>
            <a:pPr rtl="1"/>
            <a:r>
              <a:rPr lang="ar-OM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الصف السابع</a:t>
            </a:r>
            <a:endParaRPr lang="ar-S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300DDC-AE57-22B7-0F71-CFD5D860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087" y="2565158"/>
            <a:ext cx="3182451" cy="255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E2A26-2373-157C-AC73-851526FB7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555" y="-158044"/>
            <a:ext cx="9372600" cy="1200416"/>
          </a:xfrm>
        </p:spPr>
        <p:txBody>
          <a:bodyPr/>
          <a:lstStyle/>
          <a:p>
            <a:r>
              <a:rPr lang="ar-OM" b="1" dirty="0">
                <a:solidFill>
                  <a:srgbClr val="FF0000"/>
                </a:solidFill>
              </a:rPr>
              <a:t>أهداف الدرس: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91C07-423A-D6C1-F4E9-592706ACB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088" y="1467582"/>
            <a:ext cx="9372600" cy="4114800"/>
          </a:xfrm>
        </p:spPr>
        <p:txBody>
          <a:bodyPr/>
          <a:lstStyle/>
          <a:p>
            <a:r>
              <a:rPr lang="ar-OM" sz="3200" b="1" dirty="0"/>
              <a:t> تعريف الفعل المضارع.</a:t>
            </a:r>
          </a:p>
          <a:p>
            <a:r>
              <a:rPr lang="ar-OM" sz="3200" b="1" dirty="0"/>
              <a:t>التفريق بين الفعل المضارع صحيح الآخر ومعتل الآخر.</a:t>
            </a:r>
          </a:p>
          <a:p>
            <a:r>
              <a:rPr lang="ar-OM" sz="3200" b="1" dirty="0"/>
              <a:t>إعراب الفعل المضارع المرفوع صحيح الآخر.</a:t>
            </a:r>
          </a:p>
          <a:p>
            <a:r>
              <a:rPr lang="ar-OM" sz="3200" b="1" dirty="0"/>
              <a:t>التطبيق على القاعدة.</a:t>
            </a:r>
          </a:p>
          <a:p>
            <a:endParaRPr lang="ar-OM" dirty="0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0477529-B0EE-4CE0-9BC3-B249F4F9C7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9" t="35858" r="-694" b="9297"/>
          <a:stretch/>
        </p:blipFill>
        <p:spPr>
          <a:xfrm>
            <a:off x="379154" y="3640746"/>
            <a:ext cx="2417885" cy="194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40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F267B0-F174-9CE0-86A1-9CC4CFF0E921}"/>
              </a:ext>
            </a:extLst>
          </p:cNvPr>
          <p:cNvSpPr/>
          <p:nvPr/>
        </p:nvSpPr>
        <p:spPr>
          <a:xfrm>
            <a:off x="9275885" y="545123"/>
            <a:ext cx="2637693" cy="10902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التعلم القبلي</a:t>
            </a:r>
          </a:p>
        </p:txBody>
      </p:sp>
      <p:pic>
        <p:nvPicPr>
          <p:cNvPr id="7" name="Online Media 6" title="قواعد الفعل المضارع للصف الرابع">
            <a:hlinkClick r:id="" action="ppaction://media"/>
            <a:extLst>
              <a:ext uri="{FF2B5EF4-FFF2-40B4-BE49-F238E27FC236}">
                <a16:creationId xmlns:a16="http://schemas.microsoft.com/office/drawing/2014/main" id="{D48B2F88-4F66-F652-7915-2C03927C4D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61918" y="543087"/>
            <a:ext cx="5107812" cy="2885913"/>
          </a:xfrm>
          <a:prstGeom prst="rect">
            <a:avLst/>
          </a:prstGeom>
        </p:spPr>
      </p:pic>
      <p:pic>
        <p:nvPicPr>
          <p:cNvPr id="2050" name="Picture 2" descr="كاميرا الكرتون الأرجواني | صور PNG AI تحميل مجاني - Pikbest">
            <a:extLst>
              <a:ext uri="{FF2B5EF4-FFF2-40B4-BE49-F238E27FC236}">
                <a16:creationId xmlns:a16="http://schemas.microsoft.com/office/drawing/2014/main" id="{CD6E201A-DF8C-8676-C989-A38CFBDD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97" y="442548"/>
            <a:ext cx="2258157" cy="225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9AE954C3-65E7-33D8-8C84-48486C3E4C68}"/>
              </a:ext>
            </a:extLst>
          </p:cNvPr>
          <p:cNvSpPr/>
          <p:nvPr/>
        </p:nvSpPr>
        <p:spPr>
          <a:xfrm>
            <a:off x="9810045" y="3612444"/>
            <a:ext cx="1512712" cy="953912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/>
              <a:t>نستنتج: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2522FC-AB75-3C43-5ABA-79E7AFC3396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036" t="37202" r="29074" b="48889"/>
          <a:stretch/>
        </p:blipFill>
        <p:spPr>
          <a:xfrm>
            <a:off x="499330" y="3776132"/>
            <a:ext cx="8023782" cy="1535290"/>
          </a:xfrm>
          <a:prstGeom prst="rect">
            <a:avLst/>
          </a:prstGeom>
        </p:spPr>
      </p:pic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34F7BC33-E4DA-4FBB-0425-BC4DC3035005}"/>
              </a:ext>
            </a:extLst>
          </p:cNvPr>
          <p:cNvCxnSpPr>
            <a:cxnSpLocks/>
          </p:cNvCxnSpPr>
          <p:nvPr/>
        </p:nvCxnSpPr>
        <p:spPr>
          <a:xfrm rot="10800000" flipV="1">
            <a:off x="8523112" y="4013200"/>
            <a:ext cx="1286934" cy="799341"/>
          </a:xfrm>
          <a:prstGeom prst="curvedConnector3">
            <a:avLst/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0CCA5-6770-E2F7-C745-B1C9E4E2BC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81" t="13333" r="25000" b="5679"/>
          <a:stretch/>
        </p:blipFill>
        <p:spPr>
          <a:xfrm>
            <a:off x="5813777" y="1"/>
            <a:ext cx="6378223" cy="6671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0747F7-3571-C380-FD9A-F5EF201EF4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44" t="31275" r="26852" b="48149"/>
          <a:stretch/>
        </p:blipFill>
        <p:spPr>
          <a:xfrm>
            <a:off x="203200" y="4763911"/>
            <a:ext cx="6084711" cy="19078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51F78B-22A4-87A2-33EA-01A203DA4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4" y="92891"/>
            <a:ext cx="3182451" cy="255560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5FB85B-5D95-034C-C14E-86BD3A878B72}"/>
              </a:ext>
            </a:extLst>
          </p:cNvPr>
          <p:cNvCxnSpPr/>
          <p:nvPr/>
        </p:nvCxnSpPr>
        <p:spPr>
          <a:xfrm flipH="1">
            <a:off x="9002888" y="2302933"/>
            <a:ext cx="253435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7CF9BE2-D73E-BB7A-51BE-0D0761D6D430}"/>
              </a:ext>
            </a:extLst>
          </p:cNvPr>
          <p:cNvCxnSpPr>
            <a:cxnSpLocks/>
          </p:cNvCxnSpPr>
          <p:nvPr/>
        </p:nvCxnSpPr>
        <p:spPr>
          <a:xfrm flipH="1">
            <a:off x="10724444" y="2782710"/>
            <a:ext cx="987779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6EBCDB-A367-5E63-5947-E86EC85E9775}"/>
              </a:ext>
            </a:extLst>
          </p:cNvPr>
          <p:cNvCxnSpPr>
            <a:cxnSpLocks/>
          </p:cNvCxnSpPr>
          <p:nvPr/>
        </p:nvCxnSpPr>
        <p:spPr>
          <a:xfrm flipH="1">
            <a:off x="8878711" y="1975554"/>
            <a:ext cx="445911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B217B0-CA0F-F0FA-8D23-D1D0C5419D31}"/>
              </a:ext>
            </a:extLst>
          </p:cNvPr>
          <p:cNvSpPr/>
          <p:nvPr/>
        </p:nvSpPr>
        <p:spPr>
          <a:xfrm>
            <a:off x="391885" y="3429000"/>
            <a:ext cx="5235191" cy="78050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b="1" dirty="0">
                <a:solidFill>
                  <a:schemeClr val="tx2"/>
                </a:solidFill>
              </a:rPr>
              <a:t>وصف الحوش بالسماوي؛ لاتساعه، ولأنه يعطي مساحة واسعة للتأمل في النجوم وما حولها</a:t>
            </a:r>
          </a:p>
          <a:p>
            <a:pPr algn="ctr"/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121568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D0C186-AC4A-9427-2F18-D1D213B9AB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52" t="13498" r="26771" b="64328"/>
          <a:stretch/>
        </p:blipFill>
        <p:spPr>
          <a:xfrm>
            <a:off x="338668" y="30282"/>
            <a:ext cx="6649154" cy="1891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C716DE-99B4-4EBC-0B6D-9ABAD3EE36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500" t="18437" r="26852" b="28888"/>
          <a:stretch/>
        </p:blipFill>
        <p:spPr>
          <a:xfrm>
            <a:off x="7134577" y="509057"/>
            <a:ext cx="5057422" cy="6348943"/>
          </a:xfrm>
          <a:prstGeom prst="rect">
            <a:avLst/>
          </a:prstGeom>
        </p:spPr>
      </p:pic>
      <p:pic>
        <p:nvPicPr>
          <p:cNvPr id="10" name="Picture 2" descr="对号卡通手绘对号卡_卡通世界">
            <a:extLst>
              <a:ext uri="{FF2B5EF4-FFF2-40B4-BE49-F238E27FC236}">
                <a16:creationId xmlns:a16="http://schemas.microsoft.com/office/drawing/2014/main" id="{45427C55-6A47-5D90-D1DC-18F334677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449" y="1309510"/>
            <a:ext cx="416058" cy="47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4ED4285-1C38-386C-8E8C-9E4F8DE0017B}"/>
              </a:ext>
            </a:extLst>
          </p:cNvPr>
          <p:cNvSpPr txBox="1"/>
          <p:nvPr/>
        </p:nvSpPr>
        <p:spPr>
          <a:xfrm>
            <a:off x="5638800" y="2974622"/>
            <a:ext cx="914400" cy="9144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OM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A123E4C-8B0A-257B-6F19-8203BC254337}"/>
              </a:ext>
            </a:extLst>
          </p:cNvPr>
          <p:cNvSpPr/>
          <p:nvPr/>
        </p:nvSpPr>
        <p:spPr>
          <a:xfrm>
            <a:off x="2139245" y="2144889"/>
            <a:ext cx="2918178" cy="8297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/>
              <a:t>حروف المضارعة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7AE9898-C460-2DE5-5697-CE45998C724B}"/>
              </a:ext>
            </a:extLst>
          </p:cNvPr>
          <p:cNvSpPr/>
          <p:nvPr/>
        </p:nvSpPr>
        <p:spPr>
          <a:xfrm>
            <a:off x="5390482" y="3426179"/>
            <a:ext cx="9144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أ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B4AB7A0-30EE-A050-565B-ED076E2C0E3C}"/>
              </a:ext>
            </a:extLst>
          </p:cNvPr>
          <p:cNvSpPr/>
          <p:nvPr/>
        </p:nvSpPr>
        <p:spPr>
          <a:xfrm>
            <a:off x="3825484" y="3426179"/>
            <a:ext cx="9144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ي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4CE38BC-C5E1-957B-B74B-F6DC37544F78}"/>
              </a:ext>
            </a:extLst>
          </p:cNvPr>
          <p:cNvSpPr/>
          <p:nvPr/>
        </p:nvSpPr>
        <p:spPr>
          <a:xfrm>
            <a:off x="516391" y="3429000"/>
            <a:ext cx="9144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ت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D1B7547-FF62-06DF-94FC-A6E8F84290E4}"/>
              </a:ext>
            </a:extLst>
          </p:cNvPr>
          <p:cNvSpPr/>
          <p:nvPr/>
        </p:nvSpPr>
        <p:spPr>
          <a:xfrm>
            <a:off x="2260486" y="3429000"/>
            <a:ext cx="9144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ن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B0E490B-7792-912A-B86F-11CA894527B1}"/>
              </a:ext>
            </a:extLst>
          </p:cNvPr>
          <p:cNvSpPr/>
          <p:nvPr/>
        </p:nvSpPr>
        <p:spPr>
          <a:xfrm>
            <a:off x="2139245" y="4862811"/>
            <a:ext cx="2918178" cy="82973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 err="1"/>
              <a:t>نــأيتُ</a:t>
            </a:r>
            <a:endParaRPr lang="ar-OM" sz="3200" b="1" dirty="0"/>
          </a:p>
        </p:txBody>
      </p:sp>
    </p:spTree>
    <p:extLst>
      <p:ext uri="{BB962C8B-B14F-4D97-AF65-F5344CB8AC3E}">
        <p14:creationId xmlns:p14="http://schemas.microsoft.com/office/powerpoint/2010/main" val="309705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D1926B-B619-AD39-DA75-15DAA91EB8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52" t="35739" r="40286" b="51774"/>
          <a:stretch/>
        </p:blipFill>
        <p:spPr>
          <a:xfrm>
            <a:off x="282051" y="344737"/>
            <a:ext cx="6468705" cy="1462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91A9FF-0B36-5A0D-086F-23BB5F07D1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500" t="18437" r="26852" b="28888"/>
          <a:stretch/>
        </p:blipFill>
        <p:spPr>
          <a:xfrm>
            <a:off x="7134578" y="254528"/>
            <a:ext cx="5057422" cy="6348943"/>
          </a:xfrm>
          <a:prstGeom prst="rect">
            <a:avLst/>
          </a:prstGeom>
        </p:spPr>
      </p:pic>
      <p:pic>
        <p:nvPicPr>
          <p:cNvPr id="15" name="Picture 4" descr="القدرة على لف اللسان من الصفات السائدة فى الانسان - موقع المحيط">
            <a:extLst>
              <a:ext uri="{FF2B5EF4-FFF2-40B4-BE49-F238E27FC236}">
                <a16:creationId xmlns:a16="http://schemas.microsoft.com/office/drawing/2014/main" id="{F08ADDBB-9F90-3E0E-5BA3-D1F6A36C0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5050723"/>
            <a:ext cx="1697499" cy="169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loud 15">
            <a:extLst>
              <a:ext uri="{FF2B5EF4-FFF2-40B4-BE49-F238E27FC236}">
                <a16:creationId xmlns:a16="http://schemas.microsoft.com/office/drawing/2014/main" id="{E15FD930-A183-7DD9-E83E-032DB50EE763}"/>
              </a:ext>
            </a:extLst>
          </p:cNvPr>
          <p:cNvSpPr/>
          <p:nvPr/>
        </p:nvSpPr>
        <p:spPr>
          <a:xfrm>
            <a:off x="575732" y="3351745"/>
            <a:ext cx="3623735" cy="1698978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b="1" dirty="0"/>
              <a:t>ما معنى </a:t>
            </a:r>
          </a:p>
          <a:p>
            <a:pPr algn="ctr"/>
            <a:r>
              <a:rPr lang="ar-OM" sz="2400" b="1" dirty="0"/>
              <a:t>فعل صحيح أو معتل؟؟</a:t>
            </a:r>
          </a:p>
        </p:txBody>
      </p:sp>
    </p:spTree>
    <p:extLst>
      <p:ext uri="{BB962C8B-B14F-4D97-AF65-F5344CB8AC3E}">
        <p14:creationId xmlns:p14="http://schemas.microsoft.com/office/powerpoint/2010/main" val="75256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65792" y="265496"/>
            <a:ext cx="9372600" cy="623280"/>
          </a:xfrm>
        </p:spPr>
        <p:txBody>
          <a:bodyPr rtlCol="1">
            <a:normAutofit fontScale="90000"/>
          </a:bodyPr>
          <a:lstStyle/>
          <a:p>
            <a:pPr algn="ctr"/>
            <a:r>
              <a:rPr lang="ar-OM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الفرق بين الفعل المضارع صحيح الآخر ومعتل الآخر.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9B6DB3A-792C-C20B-5D8B-9D9D72151A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30900" t="17540" r="18139" b="23999"/>
          <a:stretch/>
        </p:blipFill>
        <p:spPr>
          <a:xfrm>
            <a:off x="1854091" y="1540606"/>
            <a:ext cx="7625861" cy="4920841"/>
          </a:xfrm>
        </p:spPr>
      </p:pic>
      <p:sp>
        <p:nvSpPr>
          <p:cNvPr id="11" name="Cloud 10">
            <a:extLst>
              <a:ext uri="{FF2B5EF4-FFF2-40B4-BE49-F238E27FC236}">
                <a16:creationId xmlns:a16="http://schemas.microsoft.com/office/drawing/2014/main" id="{873A4CC3-E9AA-5E2F-88D4-F17FAF87E3B2}"/>
              </a:ext>
            </a:extLst>
          </p:cNvPr>
          <p:cNvSpPr/>
          <p:nvPr/>
        </p:nvSpPr>
        <p:spPr>
          <a:xfrm>
            <a:off x="224103" y="236946"/>
            <a:ext cx="1941689" cy="13036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قصة مصوّرة</a:t>
            </a:r>
          </a:p>
        </p:txBody>
      </p:sp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D1926B-B619-AD39-DA75-15DAA91EB8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52" t="35739" r="40286" b="51774"/>
          <a:stretch/>
        </p:blipFill>
        <p:spPr>
          <a:xfrm>
            <a:off x="963742" y="173471"/>
            <a:ext cx="5426920" cy="1226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91A9FF-0B36-5A0D-086F-23BB5F07D1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500" t="18437" r="26852" b="28888"/>
          <a:stretch/>
        </p:blipFill>
        <p:spPr>
          <a:xfrm>
            <a:off x="7287029" y="350219"/>
            <a:ext cx="4904971" cy="61575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4C99CB-3E92-4B3F-7498-1F6072E6E4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74" t="35143" r="70591" b="26309"/>
          <a:stretch/>
        </p:blipFill>
        <p:spPr>
          <a:xfrm>
            <a:off x="1075406" y="1474446"/>
            <a:ext cx="1511295" cy="1788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FB7EDA-0935-8815-E21E-D9B7201B22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331" t="32871" r="3041" b="26309"/>
          <a:stretch/>
        </p:blipFill>
        <p:spPr>
          <a:xfrm>
            <a:off x="4800070" y="1497291"/>
            <a:ext cx="1603022" cy="1788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ED342A-30AC-394D-63E2-4B5CCDD4C6D5}"/>
              </a:ext>
            </a:extLst>
          </p:cNvPr>
          <p:cNvSpPr txBox="1"/>
          <p:nvPr/>
        </p:nvSpPr>
        <p:spPr>
          <a:xfrm>
            <a:off x="4301618" y="3337419"/>
            <a:ext cx="191911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ا  و ي 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0E93A1-6339-BDF2-6FB3-C31C6B38E27F}"/>
              </a:ext>
            </a:extLst>
          </p:cNvPr>
          <p:cNvSpPr txBox="1"/>
          <p:nvPr/>
        </p:nvSpPr>
        <p:spPr>
          <a:xfrm>
            <a:off x="1665744" y="3333636"/>
            <a:ext cx="11853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أنام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CDAA4C-0F86-8637-DCEA-09F0DA4B88F9}"/>
              </a:ext>
            </a:extLst>
          </p:cNvPr>
          <p:cNvSpPr txBox="1"/>
          <p:nvPr/>
        </p:nvSpPr>
        <p:spPr>
          <a:xfrm>
            <a:off x="1664567" y="3713300"/>
            <a:ext cx="12171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يضع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8A4D2D-BB16-82EA-675C-DE2FC68C01FF}"/>
              </a:ext>
            </a:extLst>
          </p:cNvPr>
          <p:cNvSpPr txBox="1"/>
          <p:nvPr/>
        </p:nvSpPr>
        <p:spPr>
          <a:xfrm>
            <a:off x="1664567" y="4276138"/>
            <a:ext cx="12171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ننظر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241094-7EC0-89F0-DBE2-83420AA5972F}"/>
              </a:ext>
            </a:extLst>
          </p:cNvPr>
          <p:cNvSpPr txBox="1"/>
          <p:nvPr/>
        </p:nvSpPr>
        <p:spPr>
          <a:xfrm>
            <a:off x="546598" y="3333636"/>
            <a:ext cx="12171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تلمع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81D5BB-112F-C9A0-B7C6-B68CE4C7E8E8}"/>
              </a:ext>
            </a:extLst>
          </p:cNvPr>
          <p:cNvSpPr txBox="1"/>
          <p:nvPr/>
        </p:nvSpPr>
        <p:spPr>
          <a:xfrm>
            <a:off x="516000" y="3745090"/>
            <a:ext cx="12171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تنير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43112D-1125-8EBC-3052-AAA6CC3D0EAA}"/>
              </a:ext>
            </a:extLst>
          </p:cNvPr>
          <p:cNvSpPr txBox="1"/>
          <p:nvPr/>
        </p:nvSpPr>
        <p:spPr>
          <a:xfrm>
            <a:off x="599089" y="4312497"/>
            <a:ext cx="12171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تظـلّ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DD9189-60E4-18BF-B5F2-8C94B856E939}"/>
              </a:ext>
            </a:extLst>
          </p:cNvPr>
          <p:cNvSpPr txBox="1"/>
          <p:nvPr/>
        </p:nvSpPr>
        <p:spPr>
          <a:xfrm>
            <a:off x="-209480" y="3369995"/>
            <a:ext cx="12171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تتلألأ</a:t>
            </a:r>
          </a:p>
        </p:txBody>
      </p:sp>
      <p:pic>
        <p:nvPicPr>
          <p:cNvPr id="29" name="Picture 2" descr="对号卡通手绘对号卡_卡通世界">
            <a:extLst>
              <a:ext uri="{FF2B5EF4-FFF2-40B4-BE49-F238E27FC236}">
                <a16:creationId xmlns:a16="http://schemas.microsoft.com/office/drawing/2014/main" id="{E5623859-70A2-2843-56FD-14DA1B70D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174" y="711054"/>
            <a:ext cx="466650" cy="57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نرحب بك في موقع الحكيم العماني - أطباء عمانيين">
            <a:extLst>
              <a:ext uri="{FF2B5EF4-FFF2-40B4-BE49-F238E27FC236}">
                <a16:creationId xmlns:a16="http://schemas.microsoft.com/office/drawing/2014/main" id="{C88C556E-E9DD-DF78-61BB-9A920043D0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3" t="11888"/>
          <a:stretch/>
        </p:blipFill>
        <p:spPr bwMode="auto">
          <a:xfrm>
            <a:off x="5004619" y="4128474"/>
            <a:ext cx="1834227" cy="250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5700A0D-7F51-71F5-4CAF-35DC3E1FA87D}"/>
              </a:ext>
            </a:extLst>
          </p:cNvPr>
          <p:cNvCxnSpPr>
            <a:cxnSpLocks/>
          </p:cNvCxnSpPr>
          <p:nvPr/>
        </p:nvCxnSpPr>
        <p:spPr>
          <a:xfrm>
            <a:off x="3365230" y="5274368"/>
            <a:ext cx="1434840" cy="584775"/>
          </a:xfrm>
          <a:prstGeom prst="curvedConnector3">
            <a:avLst>
              <a:gd name="adj1" fmla="val 47944"/>
            </a:avLst>
          </a:prstGeom>
          <a:ln w="698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Cloud 30">
            <a:extLst>
              <a:ext uri="{FF2B5EF4-FFF2-40B4-BE49-F238E27FC236}">
                <a16:creationId xmlns:a16="http://schemas.microsoft.com/office/drawing/2014/main" id="{DAFBAD7D-A399-389D-FD8E-B746CB2F76C1}"/>
              </a:ext>
            </a:extLst>
          </p:cNvPr>
          <p:cNvSpPr/>
          <p:nvPr/>
        </p:nvSpPr>
        <p:spPr>
          <a:xfrm>
            <a:off x="1218299" y="4954259"/>
            <a:ext cx="1942382" cy="1038849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نحتاج إلى:</a:t>
            </a:r>
          </a:p>
        </p:txBody>
      </p:sp>
    </p:spTree>
    <p:extLst>
      <p:ext uri="{BB962C8B-B14F-4D97-AF65-F5344CB8AC3E}">
        <p14:creationId xmlns:p14="http://schemas.microsoft.com/office/powerpoint/2010/main" val="104452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7" grpId="0"/>
      <p:bldP spid="19" grpId="0"/>
      <p:bldP spid="21" grpId="0"/>
      <p:bldP spid="23" grpId="0"/>
      <p:bldP spid="25" grpId="0"/>
      <p:bldP spid="27" grpId="0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8E7F7B40-CF5A-682D-E07C-3C7A8BFF1596}"/>
              </a:ext>
            </a:extLst>
          </p:cNvPr>
          <p:cNvSpPr/>
          <p:nvPr/>
        </p:nvSpPr>
        <p:spPr>
          <a:xfrm>
            <a:off x="3485151" y="2705393"/>
            <a:ext cx="5836356" cy="287933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dirty="0">
                <a:solidFill>
                  <a:schemeClr val="tx2"/>
                </a:solidFill>
              </a:rPr>
              <a:t>الفعل الصحيح ما انتهى بحرف صحيح، والمعتل الآخر: ما انتهى بحرف من أحرف العلة، وهي: (ا و ي)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4ECD468-A110-575B-BDC6-8F7EB49F3C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9" t="35858" r="-694" b="9297"/>
          <a:stretch/>
        </p:blipFill>
        <p:spPr>
          <a:xfrm>
            <a:off x="415998" y="259087"/>
            <a:ext cx="3181013" cy="2554451"/>
          </a:xfrm>
          <a:prstGeom prst="rect">
            <a:avLst/>
          </a:prstGeom>
        </p:spPr>
      </p:pic>
      <p:pic>
        <p:nvPicPr>
          <p:cNvPr id="3" name="Picture 2" descr="تعليم الجمع لصغار تعليم وتثقيف الاطفال مجلة المحب الاطفال...">
            <a:extLst>
              <a:ext uri="{FF2B5EF4-FFF2-40B4-BE49-F238E27FC236}">
                <a16:creationId xmlns:a16="http://schemas.microsoft.com/office/drawing/2014/main" id="{56B89AC2-774F-2BBD-8CE3-16B78D7CD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343" y="259087"/>
            <a:ext cx="1933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3D04E7-DFC7-EBEC-FCC3-3A9792F95A07}"/>
              </a:ext>
            </a:extLst>
          </p:cNvPr>
          <p:cNvSpPr txBox="1"/>
          <p:nvPr/>
        </p:nvSpPr>
        <p:spPr>
          <a:xfrm>
            <a:off x="7344697" y="462116"/>
            <a:ext cx="224175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نستنتج:</a:t>
            </a:r>
          </a:p>
        </p:txBody>
      </p:sp>
    </p:spTree>
    <p:extLst>
      <p:ext uri="{BB962C8B-B14F-4D97-AF65-F5344CB8AC3E}">
        <p14:creationId xmlns:p14="http://schemas.microsoft.com/office/powerpoint/2010/main" val="114996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998E4B-1743-88B2-2DB3-5F445D0A68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52" t="47594" r="40692" b="25926"/>
          <a:stretch/>
        </p:blipFill>
        <p:spPr>
          <a:xfrm>
            <a:off x="1211577" y="316089"/>
            <a:ext cx="5558015" cy="26980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5F96EE-2CC8-D089-4421-44A784460C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500" t="18437" r="26852" b="28888"/>
          <a:stretch/>
        </p:blipFill>
        <p:spPr>
          <a:xfrm>
            <a:off x="7134578" y="316089"/>
            <a:ext cx="5057422" cy="6348943"/>
          </a:xfrm>
          <a:prstGeom prst="rect">
            <a:avLst/>
          </a:prstGeom>
        </p:spPr>
      </p:pic>
      <p:pic>
        <p:nvPicPr>
          <p:cNvPr id="9" name="Picture 2" descr="对号卡通手绘对号卡_卡通世界">
            <a:extLst>
              <a:ext uri="{FF2B5EF4-FFF2-40B4-BE49-F238E27FC236}">
                <a16:creationId xmlns:a16="http://schemas.microsoft.com/office/drawing/2014/main" id="{526D049D-2299-0141-5CC6-67A27743A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836" y="2248964"/>
            <a:ext cx="466650" cy="57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BF95C10-A381-879E-86BA-8A5AEF4EBB87}"/>
              </a:ext>
            </a:extLst>
          </p:cNvPr>
          <p:cNvSpPr txBox="1"/>
          <p:nvPr/>
        </p:nvSpPr>
        <p:spPr>
          <a:xfrm>
            <a:off x="4116703" y="951547"/>
            <a:ext cx="12643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>
                <a:solidFill>
                  <a:srgbClr val="FF0000"/>
                </a:solidFill>
              </a:rPr>
              <a:t>الضمة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3AEDCEC-F18D-07F6-17EB-CFF182EF7C9E}"/>
              </a:ext>
            </a:extLst>
          </p:cNvPr>
          <p:cNvSpPr/>
          <p:nvPr/>
        </p:nvSpPr>
        <p:spPr>
          <a:xfrm>
            <a:off x="1749778" y="3075693"/>
            <a:ext cx="3699895" cy="8297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/>
              <a:t>حركات الإعراب الأصلية</a:t>
            </a: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220C2159-2E1D-23B2-EC59-AF2CC0717C1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49335" y="4663310"/>
            <a:ext cx="792694" cy="665565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14B772A-0336-8E1E-45BA-792D866353D7}"/>
              </a:ext>
            </a:extLst>
          </p:cNvPr>
          <p:cNvSpPr txBox="1"/>
          <p:nvPr/>
        </p:nvSpPr>
        <p:spPr>
          <a:xfrm>
            <a:off x="4809067" y="4120444"/>
            <a:ext cx="13885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الضمة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89BD79-E6AF-5D7F-19B1-F0F6D6F0FAD8}"/>
              </a:ext>
            </a:extLst>
          </p:cNvPr>
          <p:cNvSpPr txBox="1"/>
          <p:nvPr/>
        </p:nvSpPr>
        <p:spPr>
          <a:xfrm>
            <a:off x="3520704" y="4076523"/>
            <a:ext cx="13885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الفتحة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1BDE7F-1094-4B66-DD10-97F2EE7C76DC}"/>
              </a:ext>
            </a:extLst>
          </p:cNvPr>
          <p:cNvSpPr txBox="1"/>
          <p:nvPr/>
        </p:nvSpPr>
        <p:spPr>
          <a:xfrm>
            <a:off x="2113092" y="4032602"/>
            <a:ext cx="13885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الكسرة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326260-64FA-390E-B6D5-F13D481EE214}"/>
              </a:ext>
            </a:extLst>
          </p:cNvPr>
          <p:cNvSpPr txBox="1"/>
          <p:nvPr/>
        </p:nvSpPr>
        <p:spPr>
          <a:xfrm>
            <a:off x="481847" y="4032602"/>
            <a:ext cx="13885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السكون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700116-5222-559D-B884-ED0A429672F6}"/>
              </a:ext>
            </a:extLst>
          </p:cNvPr>
          <p:cNvSpPr txBox="1"/>
          <p:nvPr/>
        </p:nvSpPr>
        <p:spPr>
          <a:xfrm>
            <a:off x="0" y="5574291"/>
            <a:ext cx="13885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للـجزم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347FE5-730E-31C8-36FC-72C401364098}"/>
              </a:ext>
            </a:extLst>
          </p:cNvPr>
          <p:cNvSpPr txBox="1"/>
          <p:nvPr/>
        </p:nvSpPr>
        <p:spPr>
          <a:xfrm>
            <a:off x="3748110" y="5548657"/>
            <a:ext cx="13885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للنصب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18F483-D1DE-8B6D-F9A6-B0E38F2F2784}"/>
              </a:ext>
            </a:extLst>
          </p:cNvPr>
          <p:cNvSpPr txBox="1"/>
          <p:nvPr/>
        </p:nvSpPr>
        <p:spPr>
          <a:xfrm>
            <a:off x="2043487" y="5548657"/>
            <a:ext cx="13885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للـجر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EE829A3-B698-9765-C60F-ED0AA8C6BF81}"/>
              </a:ext>
            </a:extLst>
          </p:cNvPr>
          <p:cNvSpPr txBox="1"/>
          <p:nvPr/>
        </p:nvSpPr>
        <p:spPr>
          <a:xfrm>
            <a:off x="5689600" y="5548657"/>
            <a:ext cx="13885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للرفع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EC2EA8D0-A598-3310-AB81-9E462B076DF2}"/>
              </a:ext>
            </a:extLst>
          </p:cNvPr>
          <p:cNvCxnSpPr>
            <a:cxnSpLocks/>
          </p:cNvCxnSpPr>
          <p:nvPr/>
        </p:nvCxnSpPr>
        <p:spPr>
          <a:xfrm rot="16200000" flipH="1">
            <a:off x="4402208" y="4671949"/>
            <a:ext cx="596000" cy="399443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Connector: Curved 41">
            <a:extLst>
              <a:ext uri="{FF2B5EF4-FFF2-40B4-BE49-F238E27FC236}">
                <a16:creationId xmlns:a16="http://schemas.microsoft.com/office/drawing/2014/main" id="{41FF17D8-F1F5-A1EF-1B62-BC806635D5EE}"/>
              </a:ext>
            </a:extLst>
          </p:cNvPr>
          <p:cNvCxnSpPr>
            <a:cxnSpLocks/>
          </p:cNvCxnSpPr>
          <p:nvPr/>
        </p:nvCxnSpPr>
        <p:spPr>
          <a:xfrm rot="5400000">
            <a:off x="814623" y="4806950"/>
            <a:ext cx="792695" cy="450700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Connector: Curved 42">
            <a:extLst>
              <a:ext uri="{FF2B5EF4-FFF2-40B4-BE49-F238E27FC236}">
                <a16:creationId xmlns:a16="http://schemas.microsoft.com/office/drawing/2014/main" id="{809B7F5E-A6D5-7F93-3D76-B3C9BE736752}"/>
              </a:ext>
            </a:extLst>
          </p:cNvPr>
          <p:cNvCxnSpPr>
            <a:cxnSpLocks/>
          </p:cNvCxnSpPr>
          <p:nvPr/>
        </p:nvCxnSpPr>
        <p:spPr>
          <a:xfrm rot="5400000">
            <a:off x="2540479" y="4776310"/>
            <a:ext cx="792694" cy="439565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37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  <p:bldP spid="26" grpId="0"/>
      <p:bldP spid="32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8FFEC1-0F89-D808-03F3-86790FDD1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257" y="102784"/>
            <a:ext cx="2462997" cy="19630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112D92-58C6-2687-AC5E-9109C8D532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81" t="31769" r="56482" b="21647"/>
          <a:stretch/>
        </p:blipFill>
        <p:spPr>
          <a:xfrm>
            <a:off x="405390" y="362429"/>
            <a:ext cx="1916081" cy="1857023"/>
          </a:xfrm>
          <a:prstGeom prst="rect">
            <a:avLst/>
          </a:prstGeom>
        </p:spPr>
      </p:pic>
      <p:sp>
        <p:nvSpPr>
          <p:cNvPr id="12" name="Cloud 11">
            <a:extLst>
              <a:ext uri="{FF2B5EF4-FFF2-40B4-BE49-F238E27FC236}">
                <a16:creationId xmlns:a16="http://schemas.microsoft.com/office/drawing/2014/main" id="{B020CB82-841A-70CF-421D-B0AC6EC92288}"/>
              </a:ext>
            </a:extLst>
          </p:cNvPr>
          <p:cNvSpPr/>
          <p:nvPr/>
        </p:nvSpPr>
        <p:spPr>
          <a:xfrm>
            <a:off x="2733426" y="362429"/>
            <a:ext cx="1916081" cy="1456266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استراتيجية الصياد</a:t>
            </a:r>
          </a:p>
        </p:txBody>
      </p:sp>
      <p:sp>
        <p:nvSpPr>
          <p:cNvPr id="13" name="Rectangle: Single Corner Rounded 12">
            <a:extLst>
              <a:ext uri="{FF2B5EF4-FFF2-40B4-BE49-F238E27FC236}">
                <a16:creationId xmlns:a16="http://schemas.microsoft.com/office/drawing/2014/main" id="{18ABACD3-17EC-4A00-F5FF-A48BE98607A5}"/>
              </a:ext>
            </a:extLst>
          </p:cNvPr>
          <p:cNvSpPr/>
          <p:nvPr/>
        </p:nvSpPr>
        <p:spPr>
          <a:xfrm>
            <a:off x="3883378" y="2302933"/>
            <a:ext cx="7789333" cy="891823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التعلم القبلي: قم </a:t>
            </a:r>
            <a:r>
              <a:rPr lang="ar-OM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بصطياد</a:t>
            </a:r>
            <a:r>
              <a:rPr lang="ar-OM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الفعل المضارع المرفوع صحيح الآخر من الجمل الآتية: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3B5C04-BCF0-7F54-A35D-8F706F2B3750}"/>
              </a:ext>
            </a:extLst>
          </p:cNvPr>
          <p:cNvSpPr txBox="1"/>
          <p:nvPr/>
        </p:nvSpPr>
        <p:spPr>
          <a:xfrm>
            <a:off x="-1128889" y="3325472"/>
            <a:ext cx="7924800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Tx/>
              <a:buChar char="-"/>
            </a:pPr>
            <a:r>
              <a:rPr lang="ar-OM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يصفو الجوُّ صباحًــا.</a:t>
            </a:r>
          </a:p>
          <a:p>
            <a:pPr marL="285750" indent="-285750">
              <a:buFontTx/>
              <a:buChar char="-"/>
            </a:pPr>
            <a:r>
              <a:rPr lang="ar-OM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يرسمُ الرسامُ لوحةً رائعةً.</a:t>
            </a:r>
          </a:p>
          <a:p>
            <a:pPr marL="285750" indent="-285750">
              <a:buFontTx/>
              <a:buChar char="-"/>
            </a:pPr>
            <a:r>
              <a:rPr lang="ar-OM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يُجيـدُ الفارسُ ركــوبَ الخيــلِ.</a:t>
            </a:r>
          </a:p>
          <a:p>
            <a:pPr marL="285750" indent="-285750">
              <a:buFontTx/>
              <a:buChar char="-"/>
            </a:pPr>
            <a:r>
              <a:rPr lang="ar-OM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يجـري الماءُ بين الوديــانِ.</a:t>
            </a:r>
          </a:p>
          <a:p>
            <a:pPr marL="285750" indent="-285750">
              <a:buFontTx/>
              <a:buChar char="-"/>
            </a:pPr>
            <a:endParaRPr lang="ar-OM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872891-D1FA-0C5C-EACA-811ECC7751AA}"/>
              </a:ext>
            </a:extLst>
          </p:cNvPr>
          <p:cNvCxnSpPr/>
          <p:nvPr/>
        </p:nvCxnSpPr>
        <p:spPr>
          <a:xfrm flipH="1">
            <a:off x="5542844" y="4549422"/>
            <a:ext cx="857956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11D7B1-4F14-BEFD-3745-4AB914D43572}"/>
              </a:ext>
            </a:extLst>
          </p:cNvPr>
          <p:cNvCxnSpPr/>
          <p:nvPr/>
        </p:nvCxnSpPr>
        <p:spPr>
          <a:xfrm flipH="1">
            <a:off x="5667022" y="5243688"/>
            <a:ext cx="857956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43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B972DF1-948A-C908-EEBF-CE0D73BD76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23" t="30124" r="37037" b="26255"/>
          <a:stretch/>
        </p:blipFill>
        <p:spPr>
          <a:xfrm>
            <a:off x="0" y="95804"/>
            <a:ext cx="7042032" cy="4566356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4EE484-D0D9-4144-EBBC-C1B30D56CC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500" t="18437" r="26852" b="28888"/>
          <a:stretch/>
        </p:blipFill>
        <p:spPr>
          <a:xfrm>
            <a:off x="7134578" y="10053"/>
            <a:ext cx="5057422" cy="63489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56AD1D8-47CF-049F-DCCE-09CF4B96B8FB}"/>
              </a:ext>
            </a:extLst>
          </p:cNvPr>
          <p:cNvSpPr txBox="1"/>
          <p:nvPr/>
        </p:nvSpPr>
        <p:spPr>
          <a:xfrm>
            <a:off x="4210756" y="2539446"/>
            <a:ext cx="1117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>
                <a:solidFill>
                  <a:srgbClr val="FF0000"/>
                </a:solidFill>
              </a:rPr>
              <a:t>الضمة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5308D4-25B5-0A42-46C2-7B0E420BA611}"/>
              </a:ext>
            </a:extLst>
          </p:cNvPr>
          <p:cNvSpPr txBox="1"/>
          <p:nvPr/>
        </p:nvSpPr>
        <p:spPr>
          <a:xfrm>
            <a:off x="-1267735" y="2508840"/>
            <a:ext cx="54570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فعل مضارع مرفوع، وعلامة رفعه الضمة.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F9CDFE-7356-8ED3-95BE-D8404207F5DB}"/>
              </a:ext>
            </a:extLst>
          </p:cNvPr>
          <p:cNvSpPr txBox="1"/>
          <p:nvPr/>
        </p:nvSpPr>
        <p:spPr>
          <a:xfrm>
            <a:off x="4281871" y="3122970"/>
            <a:ext cx="1117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>
                <a:solidFill>
                  <a:srgbClr val="FF0000"/>
                </a:solidFill>
              </a:rPr>
              <a:t>الضمة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B5418B-A8E6-3ED3-CEDA-C89CFEAE795C}"/>
              </a:ext>
            </a:extLst>
          </p:cNvPr>
          <p:cNvSpPr txBox="1"/>
          <p:nvPr/>
        </p:nvSpPr>
        <p:spPr>
          <a:xfrm>
            <a:off x="4281871" y="3856718"/>
            <a:ext cx="1117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>
                <a:solidFill>
                  <a:srgbClr val="FF0000"/>
                </a:solidFill>
              </a:rPr>
              <a:t>الضمة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3E42B2-B66C-FB04-7DD8-981414DFC2FD}"/>
              </a:ext>
            </a:extLst>
          </p:cNvPr>
          <p:cNvSpPr txBox="1"/>
          <p:nvPr/>
        </p:nvSpPr>
        <p:spPr>
          <a:xfrm>
            <a:off x="-1267735" y="3184525"/>
            <a:ext cx="54570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فعل مضارع مرفوع، وعلامة رفعه الضمة.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12F1EC-0234-B9A7-0935-88B674A49960}"/>
              </a:ext>
            </a:extLst>
          </p:cNvPr>
          <p:cNvSpPr txBox="1"/>
          <p:nvPr/>
        </p:nvSpPr>
        <p:spPr>
          <a:xfrm>
            <a:off x="-1278996" y="3887496"/>
            <a:ext cx="54570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فعل مضارع مرفوع، وعلامة رفعه الضمة.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F8FD16D-DB20-B0AC-73C3-E9BA428C46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056" t="73580" r="21759" b="16214"/>
          <a:stretch/>
        </p:blipFill>
        <p:spPr>
          <a:xfrm>
            <a:off x="212412" y="5722857"/>
            <a:ext cx="8138918" cy="84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F3B2D0-AFFB-D27E-9D15-D9BA1DA52F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500" t="18437" r="26852" b="28888"/>
          <a:stretch/>
        </p:blipFill>
        <p:spPr>
          <a:xfrm>
            <a:off x="7134578" y="10053"/>
            <a:ext cx="5057422" cy="6348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A2322B-B8DE-21C6-92F5-EC1065BE40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44" t="14486" r="29334" b="67078"/>
          <a:stretch/>
        </p:blipFill>
        <p:spPr>
          <a:xfrm>
            <a:off x="1001089" y="224723"/>
            <a:ext cx="5853969" cy="13885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A0E11A-4730-12D2-C7DC-DB778DF086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44" t="33318" r="22037" b="57201"/>
          <a:stretch/>
        </p:blipFill>
        <p:spPr>
          <a:xfrm>
            <a:off x="218858" y="4005046"/>
            <a:ext cx="6801374" cy="9241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5590B2-A767-BAAB-7665-23B0F1FDCF18}"/>
              </a:ext>
            </a:extLst>
          </p:cNvPr>
          <p:cNvSpPr txBox="1"/>
          <p:nvPr/>
        </p:nvSpPr>
        <p:spPr>
          <a:xfrm>
            <a:off x="4921955" y="1859340"/>
            <a:ext cx="176106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نستلقي</a:t>
            </a:r>
          </a:p>
          <a:p>
            <a:endParaRPr lang="ar-OM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ar-OM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نــرى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F86A876-2829-E37B-3873-06612CD111AB}"/>
              </a:ext>
            </a:extLst>
          </p:cNvPr>
          <p:cNvSpPr/>
          <p:nvPr/>
        </p:nvSpPr>
        <p:spPr>
          <a:xfrm>
            <a:off x="3533421" y="2057148"/>
            <a:ext cx="1207911" cy="117404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معتل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68EC5AF-DC9B-4C93-5E61-8668B1E80AE5}"/>
              </a:ext>
            </a:extLst>
          </p:cNvPr>
          <p:cNvSpPr/>
          <p:nvPr/>
        </p:nvSpPr>
        <p:spPr>
          <a:xfrm>
            <a:off x="1111045" y="2051760"/>
            <a:ext cx="1661652" cy="117404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لم تظهر الضمة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6BCB126A-38C7-B69E-5EB9-FC4546141D62}"/>
              </a:ext>
            </a:extLst>
          </p:cNvPr>
          <p:cNvSpPr/>
          <p:nvPr/>
        </p:nvSpPr>
        <p:spPr>
          <a:xfrm>
            <a:off x="2192679" y="5172154"/>
            <a:ext cx="3470787" cy="1061884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>
                <a:solidFill>
                  <a:srgbClr val="AB3C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الضمة المقدرة</a:t>
            </a:r>
          </a:p>
        </p:txBody>
      </p:sp>
    </p:spTree>
    <p:extLst>
      <p:ext uri="{BB962C8B-B14F-4D97-AF65-F5344CB8AC3E}">
        <p14:creationId xmlns:p14="http://schemas.microsoft.com/office/powerpoint/2010/main" val="333611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756355-4F09-12F1-19FA-9B48868F9C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81" t="42437" r="24436" b="26882"/>
          <a:stretch/>
        </p:blipFill>
        <p:spPr>
          <a:xfrm>
            <a:off x="353963" y="411034"/>
            <a:ext cx="7611314" cy="397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43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AE5F877-2C83-54B3-67E4-ECAEC6C74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38" t="18925" r="21775" b="20000"/>
          <a:stretch/>
        </p:blipFill>
        <p:spPr>
          <a:xfrm>
            <a:off x="4494464" y="1096536"/>
            <a:ext cx="7795858" cy="5016670"/>
          </a:xfrm>
          <a:prstGeom prst="rect">
            <a:avLst/>
          </a:prstGeom>
        </p:spPr>
      </p:pic>
      <p:sp>
        <p:nvSpPr>
          <p:cNvPr id="10" name="Cloud 9">
            <a:extLst>
              <a:ext uri="{FF2B5EF4-FFF2-40B4-BE49-F238E27FC236}">
                <a16:creationId xmlns:a16="http://schemas.microsoft.com/office/drawing/2014/main" id="{E6C26790-C6EE-080D-AABD-B6C22D8F59BF}"/>
              </a:ext>
            </a:extLst>
          </p:cNvPr>
          <p:cNvSpPr/>
          <p:nvPr/>
        </p:nvSpPr>
        <p:spPr>
          <a:xfrm>
            <a:off x="2829927" y="176980"/>
            <a:ext cx="2089661" cy="1032116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استراتيجية</a:t>
            </a:r>
          </a:p>
        </p:txBody>
      </p:sp>
      <p:pic>
        <p:nvPicPr>
          <p:cNvPr id="1026" name="Picture 2" descr="خطوات تطبيق استراتيجية فكر زاوج شارك وأهم فوائد هذه الإستراتيجية الرائعة">
            <a:extLst>
              <a:ext uri="{FF2B5EF4-FFF2-40B4-BE49-F238E27FC236}">
                <a16:creationId xmlns:a16="http://schemas.microsoft.com/office/drawing/2014/main" id="{603CD663-6137-7AA3-40FB-519AC3593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66" y="176980"/>
            <a:ext cx="2493172" cy="172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0A15188-C48D-28ED-4FB4-E394DC5BF445}"/>
              </a:ext>
            </a:extLst>
          </p:cNvPr>
          <p:cNvCxnSpPr>
            <a:cxnSpLocks/>
          </p:cNvCxnSpPr>
          <p:nvPr/>
        </p:nvCxnSpPr>
        <p:spPr>
          <a:xfrm flipH="1">
            <a:off x="7079226" y="2948948"/>
            <a:ext cx="54441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B7D3FE-C932-ACE0-C1E2-5A8CA935EB4F}"/>
              </a:ext>
            </a:extLst>
          </p:cNvPr>
          <p:cNvCxnSpPr>
            <a:cxnSpLocks/>
          </p:cNvCxnSpPr>
          <p:nvPr/>
        </p:nvCxnSpPr>
        <p:spPr>
          <a:xfrm flipH="1">
            <a:off x="7425449" y="3317657"/>
            <a:ext cx="39638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40F469-E7DB-8AF3-898F-A1A565C8B29A}"/>
              </a:ext>
            </a:extLst>
          </p:cNvPr>
          <p:cNvCxnSpPr>
            <a:cxnSpLocks/>
          </p:cNvCxnSpPr>
          <p:nvPr/>
        </p:nvCxnSpPr>
        <p:spPr>
          <a:xfrm flipH="1">
            <a:off x="5699615" y="3814185"/>
            <a:ext cx="39638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4B28F8-F280-BDC3-C48F-8674CE9C157D}"/>
              </a:ext>
            </a:extLst>
          </p:cNvPr>
          <p:cNvCxnSpPr>
            <a:cxnSpLocks/>
          </p:cNvCxnSpPr>
          <p:nvPr/>
        </p:nvCxnSpPr>
        <p:spPr>
          <a:xfrm flipH="1">
            <a:off x="7369552" y="4202558"/>
            <a:ext cx="39638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883D1A-B7C5-D277-7A06-B36E27E2831F}"/>
              </a:ext>
            </a:extLst>
          </p:cNvPr>
          <p:cNvCxnSpPr>
            <a:cxnSpLocks/>
          </p:cNvCxnSpPr>
          <p:nvPr/>
        </p:nvCxnSpPr>
        <p:spPr>
          <a:xfrm flipH="1">
            <a:off x="9039489" y="4620427"/>
            <a:ext cx="39638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C2223D-9AC5-BF72-722B-C3E0815461EA}"/>
              </a:ext>
            </a:extLst>
          </p:cNvPr>
          <p:cNvCxnSpPr>
            <a:cxnSpLocks/>
          </p:cNvCxnSpPr>
          <p:nvPr/>
        </p:nvCxnSpPr>
        <p:spPr>
          <a:xfrm flipH="1">
            <a:off x="9039489" y="4998967"/>
            <a:ext cx="39638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5FFC54EA-4A60-66CD-8B02-C6745E7AC8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l="30900" t="36149" r="44235" b="29158"/>
          <a:stretch/>
        </p:blipFill>
        <p:spPr>
          <a:xfrm>
            <a:off x="233689" y="1989628"/>
            <a:ext cx="3119112" cy="2447961"/>
          </a:xfrm>
        </p:spPr>
      </p:pic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8713914A-C9BA-4284-FA12-15771B1144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2918627" y="3390037"/>
            <a:ext cx="1350935" cy="542226"/>
          </a:xfrm>
          <a:prstGeom prst="curvedConnector3">
            <a:avLst>
              <a:gd name="adj1" fmla="val 50728"/>
            </a:avLst>
          </a:prstGeom>
          <a:ln w="698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TextBox 1023">
            <a:extLst>
              <a:ext uri="{FF2B5EF4-FFF2-40B4-BE49-F238E27FC236}">
                <a16:creationId xmlns:a16="http://schemas.microsoft.com/office/drawing/2014/main" id="{63A26935-B182-FB6E-F6AA-22D73798F867}"/>
              </a:ext>
            </a:extLst>
          </p:cNvPr>
          <p:cNvSpPr txBox="1"/>
          <p:nvPr/>
        </p:nvSpPr>
        <p:spPr>
          <a:xfrm>
            <a:off x="2714264" y="5173640"/>
            <a:ext cx="150433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   و   ي</a:t>
            </a:r>
          </a:p>
        </p:txBody>
      </p:sp>
      <p:pic>
        <p:nvPicPr>
          <p:cNvPr id="1027" name="Picture 4" descr="Facebook">
            <a:extLst>
              <a:ext uri="{FF2B5EF4-FFF2-40B4-BE49-F238E27FC236}">
                <a16:creationId xmlns:a16="http://schemas.microsoft.com/office/drawing/2014/main" id="{AD658D44-6738-16A6-7828-673820E2B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45" y="4547100"/>
            <a:ext cx="706788" cy="69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Oval 1030">
            <a:extLst>
              <a:ext uri="{FF2B5EF4-FFF2-40B4-BE49-F238E27FC236}">
                <a16:creationId xmlns:a16="http://schemas.microsoft.com/office/drawing/2014/main" id="{851EAA81-28DF-DFAA-A619-3BB67E46F56F}"/>
              </a:ext>
            </a:extLst>
          </p:cNvPr>
          <p:cNvSpPr/>
          <p:nvPr/>
        </p:nvSpPr>
        <p:spPr>
          <a:xfrm>
            <a:off x="6109117" y="1903023"/>
            <a:ext cx="1145794" cy="5789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/>
              <a:t>الضمة</a:t>
            </a: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DB413A6C-AC26-E4FF-B9FA-032368825093}"/>
              </a:ext>
            </a:extLst>
          </p:cNvPr>
          <p:cNvSpPr/>
          <p:nvPr/>
        </p:nvSpPr>
        <p:spPr>
          <a:xfrm>
            <a:off x="211240" y="2145351"/>
            <a:ext cx="1024932" cy="5373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b="1" dirty="0">
                <a:solidFill>
                  <a:srgbClr val="0070C0"/>
                </a:solidFill>
              </a:rPr>
              <a:t>تذكر</a:t>
            </a:r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" grpId="0"/>
      <p:bldP spid="10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8E2F6B-9C72-DB8C-846E-139F4287E4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74" t="22939" r="38387" b="35484"/>
          <a:stretch/>
        </p:blipFill>
        <p:spPr>
          <a:xfrm>
            <a:off x="5719734" y="609599"/>
            <a:ext cx="5990486" cy="4021393"/>
          </a:xfrm>
          <a:prstGeom prst="rect">
            <a:avLst/>
          </a:prstGeom>
        </p:spPr>
      </p:pic>
      <p:pic>
        <p:nvPicPr>
          <p:cNvPr id="2050" name="Picture 2" descr="الروليت محظوظ كبير الممرات الحدث اليانصيب الخلفية, محظوظ, تصميم, مول صورة  الخلفية للتحميل مجانا">
            <a:extLst>
              <a:ext uri="{FF2B5EF4-FFF2-40B4-BE49-F238E27FC236}">
                <a16:creationId xmlns:a16="http://schemas.microsoft.com/office/drawing/2014/main" id="{35957CD7-35DF-6C7E-7285-D21447A21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79406" cy="356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BB34FF27-C37A-C408-DEDD-12461E57FFFB}"/>
              </a:ext>
            </a:extLst>
          </p:cNvPr>
          <p:cNvSpPr/>
          <p:nvPr/>
        </p:nvSpPr>
        <p:spPr>
          <a:xfrm>
            <a:off x="2829927" y="176980"/>
            <a:ext cx="2223854" cy="1268362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حل النشاط باستخدام </a:t>
            </a:r>
            <a:r>
              <a:rPr lang="ar-OM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الروليت</a:t>
            </a:r>
            <a:endParaRPr lang="ar-OM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E64DF0-9DF6-2EAE-A319-D5F218BA4F9C}"/>
              </a:ext>
            </a:extLst>
          </p:cNvPr>
          <p:cNvSpPr txBox="1"/>
          <p:nvPr/>
        </p:nvSpPr>
        <p:spPr>
          <a:xfrm>
            <a:off x="8711382" y="1445342"/>
            <a:ext cx="13273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OM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8F91A2-B7AA-BEF3-8AD8-AF0A44B1EA0A}"/>
              </a:ext>
            </a:extLst>
          </p:cNvPr>
          <p:cNvSpPr/>
          <p:nvPr/>
        </p:nvSpPr>
        <p:spPr>
          <a:xfrm>
            <a:off x="8790039" y="1358962"/>
            <a:ext cx="1494504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OM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نحبُّ / نخدمُ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CA4B65-FE29-2770-8BAA-501F7C309E03}"/>
              </a:ext>
            </a:extLst>
          </p:cNvPr>
          <p:cNvSpPr/>
          <p:nvPr/>
        </p:nvSpPr>
        <p:spPr>
          <a:xfrm>
            <a:off x="8986684" y="2145544"/>
            <a:ext cx="1179872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OM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تســـاعدُ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26CF65-8BB7-BC9C-6CC4-F9DBF1259826}"/>
              </a:ext>
            </a:extLst>
          </p:cNvPr>
          <p:cNvSpPr/>
          <p:nvPr/>
        </p:nvSpPr>
        <p:spPr>
          <a:xfrm>
            <a:off x="9109589" y="2816249"/>
            <a:ext cx="1179872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OM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أبـــــدأُ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707307-9E61-0230-96CA-CF219C92A1F9}"/>
              </a:ext>
            </a:extLst>
          </p:cNvPr>
          <p:cNvSpPr/>
          <p:nvPr/>
        </p:nvSpPr>
        <p:spPr>
          <a:xfrm>
            <a:off x="8980093" y="3595500"/>
            <a:ext cx="1045567" cy="4200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يتسلــقُ</a:t>
            </a:r>
          </a:p>
        </p:txBody>
      </p:sp>
    </p:spTree>
    <p:extLst>
      <p:ext uri="{BB962C8B-B14F-4D97-AF65-F5344CB8AC3E}">
        <p14:creationId xmlns:p14="http://schemas.microsoft.com/office/powerpoint/2010/main" val="386768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9B59D2-499E-52B2-DFC3-D8B32C0D77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64" t="18638" r="20998" b="55184"/>
          <a:stretch/>
        </p:blipFill>
        <p:spPr>
          <a:xfrm>
            <a:off x="4778088" y="824720"/>
            <a:ext cx="7168107" cy="20721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590677-0BCC-1CBA-03B8-CE9C82B22F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00" t="35985" r="66855" b="29660"/>
          <a:stretch/>
        </p:blipFill>
        <p:spPr>
          <a:xfrm>
            <a:off x="245805" y="540773"/>
            <a:ext cx="2821858" cy="2356067"/>
          </a:xfrm>
          <a:prstGeom prst="rect">
            <a:avLst/>
          </a:prstGeom>
        </p:spPr>
      </p:pic>
      <p:sp>
        <p:nvSpPr>
          <p:cNvPr id="10" name="Cloud 9">
            <a:extLst>
              <a:ext uri="{FF2B5EF4-FFF2-40B4-BE49-F238E27FC236}">
                <a16:creationId xmlns:a16="http://schemas.microsoft.com/office/drawing/2014/main" id="{1BCDD836-3016-3236-AFD1-1AEA77E3E5F2}"/>
              </a:ext>
            </a:extLst>
          </p:cNvPr>
          <p:cNvSpPr/>
          <p:nvPr/>
        </p:nvSpPr>
        <p:spPr>
          <a:xfrm>
            <a:off x="3067663" y="24715"/>
            <a:ext cx="2089661" cy="1032116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استراتيجية</a:t>
            </a:r>
          </a:p>
          <a:p>
            <a:pPr algn="ctr"/>
            <a:r>
              <a:rPr lang="ar-O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غرّد معنا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C4C6A37A-A4B3-7790-779A-D054BDCCF8F1}"/>
              </a:ext>
            </a:extLst>
          </p:cNvPr>
          <p:cNvSpPr/>
          <p:nvPr/>
        </p:nvSpPr>
        <p:spPr>
          <a:xfrm>
            <a:off x="8952272" y="2592040"/>
            <a:ext cx="344133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6D921C11-1F6F-FA2F-1EAB-0BCF172C5F65}"/>
              </a:ext>
            </a:extLst>
          </p:cNvPr>
          <p:cNvSpPr/>
          <p:nvPr/>
        </p:nvSpPr>
        <p:spPr>
          <a:xfrm>
            <a:off x="8032761" y="2592040"/>
            <a:ext cx="344133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B7C5FFD8-A209-805F-B318-3DF6C0757A0F}"/>
              </a:ext>
            </a:extLst>
          </p:cNvPr>
          <p:cNvSpPr/>
          <p:nvPr/>
        </p:nvSpPr>
        <p:spPr>
          <a:xfrm>
            <a:off x="7005095" y="2592040"/>
            <a:ext cx="344133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98E22E03-50A5-8627-6BD0-C617010DE3CC}"/>
              </a:ext>
            </a:extLst>
          </p:cNvPr>
          <p:cNvSpPr/>
          <p:nvPr/>
        </p:nvSpPr>
        <p:spPr>
          <a:xfrm>
            <a:off x="5751867" y="2592040"/>
            <a:ext cx="344133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167755-352D-0DB4-92FB-92E87CDB6E47}"/>
              </a:ext>
            </a:extLst>
          </p:cNvPr>
          <p:cNvSpPr txBox="1"/>
          <p:nvPr/>
        </p:nvSpPr>
        <p:spPr>
          <a:xfrm>
            <a:off x="8839205" y="3201640"/>
            <a:ext cx="91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يسعـى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69B0E-066E-ECAB-8B21-059B7B2055FB}"/>
              </a:ext>
            </a:extLst>
          </p:cNvPr>
          <p:cNvSpPr txBox="1"/>
          <p:nvPr/>
        </p:nvSpPr>
        <p:spPr>
          <a:xfrm>
            <a:off x="7747627" y="3201640"/>
            <a:ext cx="91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يشتعل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D0529F-6BDE-695E-E2F6-353C6B05C76F}"/>
              </a:ext>
            </a:extLst>
          </p:cNvPr>
          <p:cNvSpPr txBox="1"/>
          <p:nvPr/>
        </p:nvSpPr>
        <p:spPr>
          <a:xfrm>
            <a:off x="6631855" y="3201640"/>
            <a:ext cx="91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يقوم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AA59A8-1A4C-8071-D867-8984481A8699}"/>
              </a:ext>
            </a:extLst>
          </p:cNvPr>
          <p:cNvSpPr txBox="1"/>
          <p:nvPr/>
        </p:nvSpPr>
        <p:spPr>
          <a:xfrm>
            <a:off x="5157324" y="3201640"/>
            <a:ext cx="12731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يُطفــئ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7E95D6-306F-9B47-9ACE-CC848759E9E7}"/>
              </a:ext>
            </a:extLst>
          </p:cNvPr>
          <p:cNvSpPr txBox="1"/>
          <p:nvPr/>
        </p:nvSpPr>
        <p:spPr>
          <a:xfrm>
            <a:off x="2059855" y="4090731"/>
            <a:ext cx="77281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يسعى</a:t>
            </a:r>
            <a:r>
              <a:rPr lang="ar-OM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المؤمنُ إلى فعلِ الخيرِ دائما.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830455-B724-C87E-9BB8-BAA6607B9243}"/>
              </a:ext>
            </a:extLst>
          </p:cNvPr>
          <p:cNvSpPr txBox="1"/>
          <p:nvPr/>
        </p:nvSpPr>
        <p:spPr>
          <a:xfrm>
            <a:off x="2059855" y="4707350"/>
            <a:ext cx="77281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يشتغلُ </a:t>
            </a:r>
            <a:r>
              <a:rPr lang="ar-OM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العاملُ في عملهِ بجدٍّ 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549C67-FAE4-18A2-1543-149328090301}"/>
              </a:ext>
            </a:extLst>
          </p:cNvPr>
          <p:cNvSpPr txBox="1"/>
          <p:nvPr/>
        </p:nvSpPr>
        <p:spPr>
          <a:xfrm>
            <a:off x="2089357" y="5183871"/>
            <a:ext cx="77281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يقـومُ </a:t>
            </a:r>
            <a:r>
              <a:rPr lang="ar-OM"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الابنُ بمساعدةِ والده في العملِ.</a:t>
            </a:r>
            <a:endParaRPr lang="ar-OM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C394B1-0C22-5D7F-DFCD-F799D3CFAE7F}"/>
              </a:ext>
            </a:extLst>
          </p:cNvPr>
          <p:cNvSpPr txBox="1"/>
          <p:nvPr/>
        </p:nvSpPr>
        <p:spPr>
          <a:xfrm>
            <a:off x="2089357" y="5740969"/>
            <a:ext cx="772815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يُطفـئُ </a:t>
            </a:r>
            <a:r>
              <a:rPr lang="ar-OM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المؤمنُ غضبَهُ بالاستغفارِ.</a:t>
            </a:r>
          </a:p>
          <a:p>
            <a:r>
              <a:rPr lang="ar-OM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OM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1485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9E7F6-A8F9-9D51-CD5A-679ED9DB0E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83" t="44065" r="33907" b="14737"/>
          <a:stretch/>
        </p:blipFill>
        <p:spPr>
          <a:xfrm>
            <a:off x="5767753" y="311499"/>
            <a:ext cx="6016625" cy="3808325"/>
          </a:xfrm>
          <a:prstGeom prst="rect">
            <a:avLst/>
          </a:prstGeom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00837789-FCEF-4380-D89A-3D5F62F56036}"/>
              </a:ext>
            </a:extLst>
          </p:cNvPr>
          <p:cNvSpPr/>
          <p:nvPr/>
        </p:nvSpPr>
        <p:spPr>
          <a:xfrm>
            <a:off x="791080" y="311499"/>
            <a:ext cx="1824301" cy="139618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/>
              <a:t>التقويـــم الختامي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326545B-F9E3-8229-BE08-E1F72F114F9F}"/>
              </a:ext>
            </a:extLst>
          </p:cNvPr>
          <p:cNvCxnSpPr>
            <a:cxnSpLocks/>
          </p:cNvCxnSpPr>
          <p:nvPr/>
        </p:nvCxnSpPr>
        <p:spPr>
          <a:xfrm flipH="1">
            <a:off x="10225548" y="1716783"/>
            <a:ext cx="54441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F85A06-52A0-CFCC-B238-0AA4A8B48583}"/>
              </a:ext>
            </a:extLst>
          </p:cNvPr>
          <p:cNvCxnSpPr>
            <a:cxnSpLocks/>
          </p:cNvCxnSpPr>
          <p:nvPr/>
        </p:nvCxnSpPr>
        <p:spPr>
          <a:xfrm flipH="1">
            <a:off x="8785123" y="2370628"/>
            <a:ext cx="54441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5521DD-E71E-A276-C99D-32FA2ABF6DEF}"/>
              </a:ext>
            </a:extLst>
          </p:cNvPr>
          <p:cNvCxnSpPr>
            <a:cxnSpLocks/>
          </p:cNvCxnSpPr>
          <p:nvPr/>
        </p:nvCxnSpPr>
        <p:spPr>
          <a:xfrm flipH="1">
            <a:off x="9457358" y="3555415"/>
            <a:ext cx="414229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CC1DF2-6502-4A53-DA63-F2DB3C73C4BE}"/>
              </a:ext>
            </a:extLst>
          </p:cNvPr>
          <p:cNvCxnSpPr>
            <a:cxnSpLocks/>
          </p:cNvCxnSpPr>
          <p:nvPr/>
        </p:nvCxnSpPr>
        <p:spPr>
          <a:xfrm flipH="1">
            <a:off x="8713748" y="3526972"/>
            <a:ext cx="414229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16B99B1-9421-1BBC-7E3D-32BD5DCF9B59}"/>
              </a:ext>
            </a:extLst>
          </p:cNvPr>
          <p:cNvSpPr/>
          <p:nvPr/>
        </p:nvSpPr>
        <p:spPr>
          <a:xfrm>
            <a:off x="1297858" y="4621161"/>
            <a:ext cx="8406581" cy="11897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فعل مضارع مرفوع، وعلامة رفعة الضمة الظاهرة على آخره.</a:t>
            </a:r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B64E8-F4D0-F6C8-B597-C3496EF3E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959" y="4014594"/>
            <a:ext cx="6400801" cy="914400"/>
          </a:xfrm>
        </p:spPr>
        <p:txBody>
          <a:bodyPr>
            <a:normAutofit/>
          </a:bodyPr>
          <a:lstStyle/>
          <a:p>
            <a:r>
              <a:rPr lang="ar-OM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إلى اللقاء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AD3732-E40E-F893-D914-CA1CCB889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795" y="740415"/>
            <a:ext cx="3686926" cy="296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1385"/>
      </p:ext>
    </p:extLst>
  </p:cSld>
  <p:clrMapOvr>
    <a:masterClrMapping/>
  </p:clrMapOvr>
</p:sld>
</file>

<file path=ppt/theme/theme1.xml><?xml version="1.0" encoding="utf-8"?>
<a:theme xmlns:a="http://schemas.openxmlformats.org/drawingml/2006/main" name="صورة لأطفال يلعبون 16×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35_TF03461883_TF03461883" id="{9B7C600C-D025-4ADF-A803-754C5E274292}" vid="{6079AF26-4F3F-4A00-8222-20611345701E}"/>
    </a:ext>
  </a:extLst>
</a:theme>
</file>

<file path=ppt/theme/theme2.xml><?xml version="1.0" encoding="utf-8"?>
<a:theme xmlns:a="http://schemas.openxmlformats.org/drawingml/2006/main" name="نسق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