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6" r:id="rId8"/>
    <p:sldId id="275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CC"/>
    <a:srgbClr val="FFF6E7"/>
    <a:srgbClr val="BC7A2A"/>
    <a:srgbClr val="B56C13"/>
    <a:srgbClr val="FF0000"/>
    <a:srgbClr val="CFE295"/>
    <a:srgbClr val="F7EF6C"/>
    <a:srgbClr val="FFDF6B"/>
    <a:srgbClr val="8CC63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09/11/1441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ومحيطه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(7-2)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492307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اشتقاق واستخدام الصيغ لمساحة ومحيط المستطيل، ولمساحة المثلث ومتوازي الأضلاع وشبه المنحرف؛ وحساب مساحات الأشكال الثنائية الأبعاد المركبة.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682AB4E-6422-4919-8681-3D85687FEF18}"/>
              </a:ext>
            </a:extLst>
          </p:cNvPr>
          <p:cNvSpPr/>
          <p:nvPr/>
        </p:nvSpPr>
        <p:spPr>
          <a:xfrm>
            <a:off x="3657600" y="213645"/>
            <a:ext cx="2486826" cy="555476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ومحيط المستطيل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704664B-1384-490D-8876-F94B9088917F}"/>
              </a:ext>
            </a:extLst>
          </p:cNvPr>
          <p:cNvSpPr txBox="1"/>
          <p:nvPr/>
        </p:nvSpPr>
        <p:spPr>
          <a:xfrm>
            <a:off x="5814725" y="1175035"/>
            <a:ext cx="37962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مساحة ومحيط المستطيل فيما يلي :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3A4C8BC5-5375-468E-8BE1-45B62732092E}"/>
              </a:ext>
            </a:extLst>
          </p:cNvPr>
          <p:cNvSpPr/>
          <p:nvPr/>
        </p:nvSpPr>
        <p:spPr>
          <a:xfrm>
            <a:off x="170916" y="2253302"/>
            <a:ext cx="3008120" cy="897308"/>
          </a:xfrm>
          <a:prstGeom prst="roundRect">
            <a:avLst/>
          </a:prstGeom>
          <a:solidFill>
            <a:srgbClr val="B56C13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  <a:r>
              <a:rPr lang="ar-OM" sz="24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الطول×العرض</a:t>
            </a:r>
            <a:endParaRPr lang="ar-OM" sz="2400" dirty="0">
              <a:latin typeface="AAA GoldenLotus" panose="02000000000000000000" pitchFamily="2" charset="-78"/>
              <a:cs typeface="AAA GoldenLotus" panose="02000000000000000000" pitchFamily="2" charset="-78"/>
            </a:endParaRPr>
          </a:p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المحيط=2(</a:t>
            </a:r>
            <a:r>
              <a:rPr lang="ar-OM" sz="24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الطول+العرض</a:t>
            </a:r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sp>
        <p:nvSpPr>
          <p:cNvPr id="55" name="مستطيل 54">
            <a:extLst>
              <a:ext uri="{FF2B5EF4-FFF2-40B4-BE49-F238E27FC236}">
                <a16:creationId xmlns:a16="http://schemas.microsoft.com/office/drawing/2014/main" id="{3F43C3D3-BC6C-4708-8840-856F44EA14BD}"/>
              </a:ext>
            </a:extLst>
          </p:cNvPr>
          <p:cNvSpPr/>
          <p:nvPr/>
        </p:nvSpPr>
        <p:spPr>
          <a:xfrm>
            <a:off x="5196000" y="2349000"/>
            <a:ext cx="1800000" cy="10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850CD728-7D5B-4B57-8B35-BB906048021F}"/>
              </a:ext>
            </a:extLst>
          </p:cNvPr>
          <p:cNvSpPr txBox="1"/>
          <p:nvPr/>
        </p:nvSpPr>
        <p:spPr>
          <a:xfrm>
            <a:off x="5727950" y="1842559"/>
            <a:ext cx="73609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5سم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24A1070A-5A9A-4BAC-BE24-0C4B8220AF71}"/>
              </a:ext>
            </a:extLst>
          </p:cNvPr>
          <p:cNvSpPr txBox="1"/>
          <p:nvPr/>
        </p:nvSpPr>
        <p:spPr>
          <a:xfrm>
            <a:off x="4459901" y="2627390"/>
            <a:ext cx="73609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89C1B03A-7815-4877-AADF-860F99FC2591}"/>
              </a:ext>
            </a:extLst>
          </p:cNvPr>
          <p:cNvSpPr txBox="1"/>
          <p:nvPr/>
        </p:nvSpPr>
        <p:spPr>
          <a:xfrm>
            <a:off x="5196000" y="3711743"/>
            <a:ext cx="39693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= الطول × العرض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64BBCC6B-F4AB-4CD8-9DA2-D9E9039EE581}"/>
              </a:ext>
            </a:extLst>
          </p:cNvPr>
          <p:cNvSpPr txBox="1"/>
          <p:nvPr/>
        </p:nvSpPr>
        <p:spPr>
          <a:xfrm>
            <a:off x="5580200" y="4234963"/>
            <a:ext cx="18245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5سم × 3سم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98EBFADC-B029-4395-9BB5-7907FD80E1DD}"/>
              </a:ext>
            </a:extLst>
          </p:cNvPr>
          <p:cNvSpPr txBox="1"/>
          <p:nvPr/>
        </p:nvSpPr>
        <p:spPr>
          <a:xfrm>
            <a:off x="4310100" y="4234963"/>
            <a:ext cx="133402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 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B0477969-8534-4DA4-A23D-BED44B2958A7}"/>
              </a:ext>
            </a:extLst>
          </p:cNvPr>
          <p:cNvSpPr txBox="1"/>
          <p:nvPr/>
        </p:nvSpPr>
        <p:spPr>
          <a:xfrm>
            <a:off x="5008449" y="4788173"/>
            <a:ext cx="415690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المستطيل = 2(الطول + العرض)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16088191-5E76-408A-BA37-2CA00565B178}"/>
              </a:ext>
            </a:extLst>
          </p:cNvPr>
          <p:cNvSpPr txBox="1"/>
          <p:nvPr/>
        </p:nvSpPr>
        <p:spPr>
          <a:xfrm>
            <a:off x="5360482" y="5311393"/>
            <a:ext cx="224131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2(5سم + 3سم)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5ABE477A-F7BB-4BA2-8B63-E987D2C85BCB}"/>
              </a:ext>
            </a:extLst>
          </p:cNvPr>
          <p:cNvSpPr txBox="1"/>
          <p:nvPr/>
        </p:nvSpPr>
        <p:spPr>
          <a:xfrm>
            <a:off x="5097336" y="5831623"/>
            <a:ext cx="12137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16 سم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A3943022-67A2-4194-809A-5AC00F416204}"/>
              </a:ext>
            </a:extLst>
          </p:cNvPr>
          <p:cNvSpPr txBox="1"/>
          <p:nvPr/>
        </p:nvSpPr>
        <p:spPr>
          <a:xfrm>
            <a:off x="6210073" y="5831623"/>
            <a:ext cx="13917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2(8سم)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E8283936-94DA-4E37-80EB-8FE9093657A6}"/>
              </a:ext>
            </a:extLst>
          </p:cNvPr>
          <p:cNvSpPr/>
          <p:nvPr/>
        </p:nvSpPr>
        <p:spPr>
          <a:xfrm>
            <a:off x="7101555" y="4234963"/>
            <a:ext cx="303182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6" name="مستطيل 65">
            <a:extLst>
              <a:ext uri="{FF2B5EF4-FFF2-40B4-BE49-F238E27FC236}">
                <a16:creationId xmlns:a16="http://schemas.microsoft.com/office/drawing/2014/main" id="{4FD40B8C-84CD-4502-814A-8BF6E57759A5}"/>
              </a:ext>
            </a:extLst>
          </p:cNvPr>
          <p:cNvSpPr/>
          <p:nvPr/>
        </p:nvSpPr>
        <p:spPr>
          <a:xfrm>
            <a:off x="6530020" y="4234963"/>
            <a:ext cx="571535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7" name="مستطيل 66">
            <a:extLst>
              <a:ext uri="{FF2B5EF4-FFF2-40B4-BE49-F238E27FC236}">
                <a16:creationId xmlns:a16="http://schemas.microsoft.com/office/drawing/2014/main" id="{50F96A73-34C0-4D4C-87D1-270735019486}"/>
              </a:ext>
            </a:extLst>
          </p:cNvPr>
          <p:cNvSpPr/>
          <p:nvPr/>
        </p:nvSpPr>
        <p:spPr>
          <a:xfrm>
            <a:off x="6281159" y="4234963"/>
            <a:ext cx="243269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8" name="مستطيل 67">
            <a:extLst>
              <a:ext uri="{FF2B5EF4-FFF2-40B4-BE49-F238E27FC236}">
                <a16:creationId xmlns:a16="http://schemas.microsoft.com/office/drawing/2014/main" id="{A81F270E-3900-4BD4-8E00-D5C77F199667}"/>
              </a:ext>
            </a:extLst>
          </p:cNvPr>
          <p:cNvSpPr/>
          <p:nvPr/>
        </p:nvSpPr>
        <p:spPr>
          <a:xfrm>
            <a:off x="5644120" y="4234963"/>
            <a:ext cx="631447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9" name="مستطيل 68">
            <a:extLst>
              <a:ext uri="{FF2B5EF4-FFF2-40B4-BE49-F238E27FC236}">
                <a16:creationId xmlns:a16="http://schemas.microsoft.com/office/drawing/2014/main" id="{73E99B6B-C586-47B9-8D7C-50FF7D70BBBE}"/>
              </a:ext>
            </a:extLst>
          </p:cNvPr>
          <p:cNvSpPr/>
          <p:nvPr/>
        </p:nvSpPr>
        <p:spPr>
          <a:xfrm>
            <a:off x="4304509" y="4234963"/>
            <a:ext cx="1303422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0" name="مستطيل 69">
            <a:extLst>
              <a:ext uri="{FF2B5EF4-FFF2-40B4-BE49-F238E27FC236}">
                <a16:creationId xmlns:a16="http://schemas.microsoft.com/office/drawing/2014/main" id="{A548CB65-218D-43C7-BCD0-1EDC0D11D8AA}"/>
              </a:ext>
            </a:extLst>
          </p:cNvPr>
          <p:cNvSpPr/>
          <p:nvPr/>
        </p:nvSpPr>
        <p:spPr>
          <a:xfrm>
            <a:off x="7253146" y="5308403"/>
            <a:ext cx="303182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1" name="مستطيل 70">
            <a:extLst>
              <a:ext uri="{FF2B5EF4-FFF2-40B4-BE49-F238E27FC236}">
                <a16:creationId xmlns:a16="http://schemas.microsoft.com/office/drawing/2014/main" id="{F663D04D-6AF7-440F-990D-17C45D34F1B6}"/>
              </a:ext>
            </a:extLst>
          </p:cNvPr>
          <p:cNvSpPr/>
          <p:nvPr/>
        </p:nvSpPr>
        <p:spPr>
          <a:xfrm>
            <a:off x="7101554" y="5308403"/>
            <a:ext cx="164115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2" name="مستطيل 71">
            <a:extLst>
              <a:ext uri="{FF2B5EF4-FFF2-40B4-BE49-F238E27FC236}">
                <a16:creationId xmlns:a16="http://schemas.microsoft.com/office/drawing/2014/main" id="{FEE5375A-B788-490A-B851-BFE0AB3D2830}"/>
              </a:ext>
            </a:extLst>
          </p:cNvPr>
          <p:cNvSpPr/>
          <p:nvPr/>
        </p:nvSpPr>
        <p:spPr>
          <a:xfrm>
            <a:off x="6981914" y="5308403"/>
            <a:ext cx="134040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3" name="مستطيل 72">
            <a:extLst>
              <a:ext uri="{FF2B5EF4-FFF2-40B4-BE49-F238E27FC236}">
                <a16:creationId xmlns:a16="http://schemas.microsoft.com/office/drawing/2014/main" id="{AA97AA8E-ADE2-4BBB-BF90-97362BDC7221}"/>
              </a:ext>
            </a:extLst>
          </p:cNvPr>
          <p:cNvSpPr/>
          <p:nvPr/>
        </p:nvSpPr>
        <p:spPr>
          <a:xfrm>
            <a:off x="5452540" y="5308403"/>
            <a:ext cx="134040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4" name="مستطيل 73">
            <a:extLst>
              <a:ext uri="{FF2B5EF4-FFF2-40B4-BE49-F238E27FC236}">
                <a16:creationId xmlns:a16="http://schemas.microsoft.com/office/drawing/2014/main" id="{8E9C968E-1926-4E98-A30C-B8C01F88697F}"/>
              </a:ext>
            </a:extLst>
          </p:cNvPr>
          <p:cNvSpPr/>
          <p:nvPr/>
        </p:nvSpPr>
        <p:spPr>
          <a:xfrm>
            <a:off x="6430770" y="5308403"/>
            <a:ext cx="546273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5" name="مستطيل 74">
            <a:extLst>
              <a:ext uri="{FF2B5EF4-FFF2-40B4-BE49-F238E27FC236}">
                <a16:creationId xmlns:a16="http://schemas.microsoft.com/office/drawing/2014/main" id="{A4B51742-16CC-4AF5-A2B1-F025A9BE7066}"/>
              </a:ext>
            </a:extLst>
          </p:cNvPr>
          <p:cNvSpPr/>
          <p:nvPr/>
        </p:nvSpPr>
        <p:spPr>
          <a:xfrm>
            <a:off x="6170064" y="5308403"/>
            <a:ext cx="260706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6" name="مستطيل 75">
            <a:extLst>
              <a:ext uri="{FF2B5EF4-FFF2-40B4-BE49-F238E27FC236}">
                <a16:creationId xmlns:a16="http://schemas.microsoft.com/office/drawing/2014/main" id="{EF2A81D7-F431-4F06-B527-86D4F9827596}"/>
              </a:ext>
            </a:extLst>
          </p:cNvPr>
          <p:cNvSpPr/>
          <p:nvPr/>
        </p:nvSpPr>
        <p:spPr>
          <a:xfrm>
            <a:off x="5580200" y="5308403"/>
            <a:ext cx="580824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7" name="مستطيل 76">
            <a:extLst>
              <a:ext uri="{FF2B5EF4-FFF2-40B4-BE49-F238E27FC236}">
                <a16:creationId xmlns:a16="http://schemas.microsoft.com/office/drawing/2014/main" id="{4CC4BA23-C551-4DA0-8449-539F9AF4AFC5}"/>
              </a:ext>
            </a:extLst>
          </p:cNvPr>
          <p:cNvSpPr/>
          <p:nvPr/>
        </p:nvSpPr>
        <p:spPr>
          <a:xfrm>
            <a:off x="7272276" y="5864603"/>
            <a:ext cx="303182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8" name="مستطيل 77">
            <a:extLst>
              <a:ext uri="{FF2B5EF4-FFF2-40B4-BE49-F238E27FC236}">
                <a16:creationId xmlns:a16="http://schemas.microsoft.com/office/drawing/2014/main" id="{CD47BC50-B896-4AB0-A137-9321598CC1F8}"/>
              </a:ext>
            </a:extLst>
          </p:cNvPr>
          <p:cNvSpPr/>
          <p:nvPr/>
        </p:nvSpPr>
        <p:spPr>
          <a:xfrm>
            <a:off x="7101554" y="5864603"/>
            <a:ext cx="176740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9" name="مستطيل 78">
            <a:extLst>
              <a:ext uri="{FF2B5EF4-FFF2-40B4-BE49-F238E27FC236}">
                <a16:creationId xmlns:a16="http://schemas.microsoft.com/office/drawing/2014/main" id="{AD956377-3B5F-462B-AC99-14D5D58F2A55}"/>
              </a:ext>
            </a:extLst>
          </p:cNvPr>
          <p:cNvSpPr/>
          <p:nvPr/>
        </p:nvSpPr>
        <p:spPr>
          <a:xfrm>
            <a:off x="6275567" y="5864603"/>
            <a:ext cx="805549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0" name="مستطيل 79">
            <a:extLst>
              <a:ext uri="{FF2B5EF4-FFF2-40B4-BE49-F238E27FC236}">
                <a16:creationId xmlns:a16="http://schemas.microsoft.com/office/drawing/2014/main" id="{4C456C76-C372-47FB-968F-04D43C19CD65}"/>
              </a:ext>
            </a:extLst>
          </p:cNvPr>
          <p:cNvSpPr/>
          <p:nvPr/>
        </p:nvSpPr>
        <p:spPr>
          <a:xfrm>
            <a:off x="5097337" y="5864603"/>
            <a:ext cx="1146412" cy="520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7309914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9" grpId="0"/>
      <p:bldP spid="62" grpId="0"/>
      <p:bldP spid="2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E">
            <a:extLst>
              <a:ext uri="{FF2B5EF4-FFF2-40B4-BE49-F238E27FC236}">
                <a16:creationId xmlns:a16="http://schemas.microsoft.com/office/drawing/2014/main" id="{A159D28A-854F-4633-8F52-1C40AAC03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249"/>
            <a:ext cx="12192000" cy="6053503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180C34F-0D8D-4FC6-AA81-9AB62B943DDB}"/>
              </a:ext>
            </a:extLst>
          </p:cNvPr>
          <p:cNvSpPr txBox="1"/>
          <p:nvPr/>
        </p:nvSpPr>
        <p:spPr>
          <a:xfrm>
            <a:off x="7524404" y="1885311"/>
            <a:ext cx="18469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المساحة=8سم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3BA9183-89AA-48BF-8B4F-2C7DAD1EA636}"/>
              </a:ext>
            </a:extLst>
          </p:cNvPr>
          <p:cNvSpPr txBox="1"/>
          <p:nvPr/>
        </p:nvSpPr>
        <p:spPr>
          <a:xfrm>
            <a:off x="7548449" y="2312600"/>
            <a:ext cx="18229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المحيط=12سم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048B865-3C7A-435A-9A85-B0BB85D8A71C}"/>
              </a:ext>
            </a:extLst>
          </p:cNvPr>
          <p:cNvSpPr txBox="1"/>
          <p:nvPr/>
        </p:nvSpPr>
        <p:spPr>
          <a:xfrm>
            <a:off x="3060982" y="1885311"/>
            <a:ext cx="178766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المساحة=20م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26CE947-7B7E-48BD-8AA2-0FAB57B745D3}"/>
              </a:ext>
            </a:extLst>
          </p:cNvPr>
          <p:cNvSpPr txBox="1"/>
          <p:nvPr/>
        </p:nvSpPr>
        <p:spPr>
          <a:xfrm>
            <a:off x="3264563" y="2312600"/>
            <a:ext cx="15840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المحيط=18م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D378D25-37A9-4595-97E0-1097ED642C33}"/>
              </a:ext>
            </a:extLst>
          </p:cNvPr>
          <p:cNvSpPr txBox="1"/>
          <p:nvPr/>
        </p:nvSpPr>
        <p:spPr>
          <a:xfrm>
            <a:off x="268533" y="868362"/>
            <a:ext cx="20505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المساحة=40ملم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CD579FB-06E6-4E09-8A1F-8A5762715E28}"/>
              </a:ext>
            </a:extLst>
          </p:cNvPr>
          <p:cNvSpPr txBox="1"/>
          <p:nvPr/>
        </p:nvSpPr>
        <p:spPr>
          <a:xfrm>
            <a:off x="472115" y="1295651"/>
            <a:ext cx="18469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المحيط=26ملم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9145B5E-2335-48EB-8D0E-D1F55280F765}"/>
              </a:ext>
            </a:extLst>
          </p:cNvPr>
          <p:cNvSpPr txBox="1"/>
          <p:nvPr/>
        </p:nvSpPr>
        <p:spPr>
          <a:xfrm>
            <a:off x="8930703" y="4515910"/>
            <a:ext cx="1893467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المساحة=25سم</a:t>
            </a:r>
            <a:r>
              <a:rPr lang="ar-OM" sz="26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600" dirty="0">
              <a:solidFill>
                <a:schemeClr val="bg1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1C20977-4885-40C7-A8BE-D048E6F95271}"/>
              </a:ext>
            </a:extLst>
          </p:cNvPr>
          <p:cNvSpPr txBox="1"/>
          <p:nvPr/>
        </p:nvSpPr>
        <p:spPr>
          <a:xfrm>
            <a:off x="9119857" y="4943199"/>
            <a:ext cx="1704313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6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المحيط=20سم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830F556-16D3-43FA-B2CE-29602153FB6F}"/>
              </a:ext>
            </a:extLst>
          </p:cNvPr>
          <p:cNvSpPr txBox="1"/>
          <p:nvPr/>
        </p:nvSpPr>
        <p:spPr>
          <a:xfrm>
            <a:off x="4539406" y="4515910"/>
            <a:ext cx="178766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المساحة=56م</a:t>
            </a:r>
            <a:r>
              <a:rPr lang="ar-OM" sz="2800" baseline="300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chemeClr val="bg1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A83E12D-584D-4C2B-8F93-3299091942A8}"/>
              </a:ext>
            </a:extLst>
          </p:cNvPr>
          <p:cNvSpPr txBox="1"/>
          <p:nvPr/>
        </p:nvSpPr>
        <p:spPr>
          <a:xfrm>
            <a:off x="4742987" y="4943199"/>
            <a:ext cx="15840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chemeClr val="bg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المحيط=30م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AA92753-D927-4AE8-98FC-F67914045591}"/>
              </a:ext>
            </a:extLst>
          </p:cNvPr>
          <p:cNvSpPr txBox="1"/>
          <p:nvPr/>
        </p:nvSpPr>
        <p:spPr>
          <a:xfrm>
            <a:off x="268534" y="3498961"/>
            <a:ext cx="20505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المساحة=36ملم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D5640E2-A61E-473A-8C83-B18552B35B66}"/>
              </a:ext>
            </a:extLst>
          </p:cNvPr>
          <p:cNvSpPr txBox="1"/>
          <p:nvPr/>
        </p:nvSpPr>
        <p:spPr>
          <a:xfrm>
            <a:off x="472115" y="3926250"/>
            <a:ext cx="18469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المحيط=30ملم</a:t>
            </a:r>
          </a:p>
        </p:txBody>
      </p:sp>
    </p:spTree>
    <p:extLst>
      <p:ext uri="{BB962C8B-B14F-4D97-AF65-F5344CB8AC3E}">
        <p14:creationId xmlns:p14="http://schemas.microsoft.com/office/powerpoint/2010/main" val="3045708427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9">
            <a:extLst>
              <a:ext uri="{FF2B5EF4-FFF2-40B4-BE49-F238E27FC236}">
                <a16:creationId xmlns:a16="http://schemas.microsoft.com/office/drawing/2014/main" id="{6F5745C9-C7FE-4B5F-8386-AB49E187F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6" b="78798"/>
          <a:stretch/>
        </p:blipFill>
        <p:spPr>
          <a:xfrm>
            <a:off x="2452642" y="259285"/>
            <a:ext cx="8784306" cy="565385"/>
          </a:xfrm>
          <a:prstGeom prst="rect">
            <a:avLst/>
          </a:prstGeom>
        </p:spPr>
      </p:pic>
      <p:pic>
        <p:nvPicPr>
          <p:cNvPr id="6" name="Snagit_SNG859">
            <a:extLst>
              <a:ext uri="{FF2B5EF4-FFF2-40B4-BE49-F238E27FC236}">
                <a16:creationId xmlns:a16="http://schemas.microsoft.com/office/drawing/2014/main" id="{8A55CEE9-5E02-4A49-96D3-8EE4D4CF8C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6"/>
          <a:stretch/>
        </p:blipFill>
        <p:spPr>
          <a:xfrm>
            <a:off x="322662" y="2700473"/>
            <a:ext cx="10914286" cy="2015823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0AC9D712-3006-44A0-8B0E-7C9E27875526}"/>
              </a:ext>
            </a:extLst>
          </p:cNvPr>
          <p:cNvSpPr txBox="1"/>
          <p:nvPr/>
        </p:nvSpPr>
        <p:spPr>
          <a:xfrm>
            <a:off x="4427806" y="824670"/>
            <a:ext cx="39693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= الطول × العرض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E9E5876-77CE-4E7B-BD55-1F2366CCD098}"/>
              </a:ext>
            </a:extLst>
          </p:cNvPr>
          <p:cNvSpPr txBox="1"/>
          <p:nvPr/>
        </p:nvSpPr>
        <p:spPr>
          <a:xfrm>
            <a:off x="4812513" y="1414645"/>
            <a:ext cx="17988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210 × 148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0C8213C-D790-4F8F-A5D2-D1B2897EA137}"/>
              </a:ext>
            </a:extLst>
          </p:cNvPr>
          <p:cNvSpPr txBox="1"/>
          <p:nvPr/>
        </p:nvSpPr>
        <p:spPr>
          <a:xfrm>
            <a:off x="4776185" y="2004620"/>
            <a:ext cx="18373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31080ملم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B792B1AB-CDD9-410A-A750-B18B0205EE4E}"/>
              </a:ext>
            </a:extLst>
          </p:cNvPr>
          <p:cNvSpPr txBox="1"/>
          <p:nvPr/>
        </p:nvSpPr>
        <p:spPr>
          <a:xfrm>
            <a:off x="7919094" y="4201855"/>
            <a:ext cx="282641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 المستطيل = 10م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6EE89D1C-BFB2-4CC7-981F-16E129390DA8}"/>
              </a:ext>
            </a:extLst>
          </p:cNvPr>
          <p:cNvSpPr txBox="1"/>
          <p:nvPr/>
        </p:nvSpPr>
        <p:spPr>
          <a:xfrm>
            <a:off x="4456386" y="4201855"/>
            <a:ext cx="24769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محيط المستطيل = 13م</a:t>
            </a:r>
          </a:p>
        </p:txBody>
      </p:sp>
    </p:spTree>
    <p:extLst>
      <p:ext uri="{BB962C8B-B14F-4D97-AF65-F5344CB8AC3E}">
        <p14:creationId xmlns:p14="http://schemas.microsoft.com/office/powerpoint/2010/main" val="186054164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C">
            <a:extLst>
              <a:ext uri="{FF2B5EF4-FFF2-40B4-BE49-F238E27FC236}">
                <a16:creationId xmlns:a16="http://schemas.microsoft.com/office/drawing/2014/main" id="{F0EBC00F-4A6D-42B6-935A-D5FD7B848C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b="80872"/>
          <a:stretch/>
        </p:blipFill>
        <p:spPr>
          <a:xfrm>
            <a:off x="1598063" y="0"/>
            <a:ext cx="7661607" cy="1311779"/>
          </a:xfrm>
          <a:prstGeom prst="rect">
            <a:avLst/>
          </a:prstGeom>
        </p:spPr>
      </p:pic>
      <p:pic>
        <p:nvPicPr>
          <p:cNvPr id="6" name="Snagit_SNG84C">
            <a:extLst>
              <a:ext uri="{FF2B5EF4-FFF2-40B4-BE49-F238E27FC236}">
                <a16:creationId xmlns:a16="http://schemas.microsoft.com/office/drawing/2014/main" id="{6EFD9974-7698-49AB-86D1-309049E38C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t="21308" b="56885"/>
          <a:stretch/>
        </p:blipFill>
        <p:spPr>
          <a:xfrm>
            <a:off x="1598063" y="3108743"/>
            <a:ext cx="7661607" cy="1495514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EA5DDF89-ACC5-46B4-8798-10CD9B00A265}"/>
              </a:ext>
            </a:extLst>
          </p:cNvPr>
          <p:cNvSpPr txBox="1"/>
          <p:nvPr/>
        </p:nvSpPr>
        <p:spPr>
          <a:xfrm>
            <a:off x="5089519" y="1321498"/>
            <a:ext cx="28119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الطول×العرض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6A14FA8-CA6D-4F07-998A-8D5F7EC46EFB}"/>
              </a:ext>
            </a:extLst>
          </p:cNvPr>
          <p:cNvSpPr txBox="1"/>
          <p:nvPr/>
        </p:nvSpPr>
        <p:spPr>
          <a:xfrm>
            <a:off x="5461869" y="1858334"/>
            <a:ext cx="205857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 =4 × العرض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0D2FFE4-5FB5-4B52-97D7-445850370D72}"/>
              </a:ext>
            </a:extLst>
          </p:cNvPr>
          <p:cNvSpPr txBox="1"/>
          <p:nvPr/>
        </p:nvSpPr>
        <p:spPr>
          <a:xfrm>
            <a:off x="5867429" y="2395170"/>
            <a:ext cx="165301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3م  = العرض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42D8958-732A-46E1-B554-05C421121869}"/>
              </a:ext>
            </a:extLst>
          </p:cNvPr>
          <p:cNvSpPr txBox="1"/>
          <p:nvPr/>
        </p:nvSpPr>
        <p:spPr>
          <a:xfrm>
            <a:off x="585468" y="1321498"/>
            <a:ext cx="32640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 = 2(</a:t>
            </a:r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الطول+العرض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5339321-3A12-4094-9899-CEEAE26CE4CA}"/>
              </a:ext>
            </a:extLst>
          </p:cNvPr>
          <p:cNvSpPr txBox="1"/>
          <p:nvPr/>
        </p:nvSpPr>
        <p:spPr>
          <a:xfrm>
            <a:off x="1498889" y="1858334"/>
            <a:ext cx="15568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=2( 4 + 3 )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DA9D442-23B1-410D-B87B-4579489F94B9}"/>
              </a:ext>
            </a:extLst>
          </p:cNvPr>
          <p:cNvSpPr txBox="1"/>
          <p:nvPr/>
        </p:nvSpPr>
        <p:spPr>
          <a:xfrm>
            <a:off x="2128124" y="2395170"/>
            <a:ext cx="9156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14م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2B38838-B273-4606-A291-17CAC98D96BF}"/>
              </a:ext>
            </a:extLst>
          </p:cNvPr>
          <p:cNvSpPr txBox="1"/>
          <p:nvPr/>
        </p:nvSpPr>
        <p:spPr>
          <a:xfrm>
            <a:off x="2403600" y="3071826"/>
            <a:ext cx="72327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20ملم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87CD609-C09B-45C8-B4F9-F53E2D8EA0F3}"/>
              </a:ext>
            </a:extLst>
          </p:cNvPr>
          <p:cNvSpPr txBox="1"/>
          <p:nvPr/>
        </p:nvSpPr>
        <p:spPr>
          <a:xfrm>
            <a:off x="4015731" y="4736718"/>
            <a:ext cx="33473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 </a:t>
            </a:r>
            <a:r>
              <a:rPr lang="ar-OM" sz="24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بالمليمتر</a:t>
            </a:r>
            <a:r>
              <a:rPr lang="ar-OM" sz="28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=3ملم×20ملم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D051B38-E308-482D-9F4D-92B647F0E357}"/>
              </a:ext>
            </a:extLst>
          </p:cNvPr>
          <p:cNvSpPr txBox="1"/>
          <p:nvPr/>
        </p:nvSpPr>
        <p:spPr>
          <a:xfrm>
            <a:off x="2765238" y="4736718"/>
            <a:ext cx="135806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60 ملم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10BBD4F-B982-4278-9F2A-A50011899E8C}"/>
              </a:ext>
            </a:extLst>
          </p:cNvPr>
          <p:cNvSpPr txBox="1"/>
          <p:nvPr/>
        </p:nvSpPr>
        <p:spPr>
          <a:xfrm>
            <a:off x="3783296" y="5392399"/>
            <a:ext cx="357982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 </a:t>
            </a:r>
            <a:r>
              <a:rPr lang="ar-OM" sz="2400" baseline="-25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بالسنتمتر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=0.3سم×2سم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D19FD27-A499-4A00-ABC8-27B8B565386E}"/>
              </a:ext>
            </a:extLst>
          </p:cNvPr>
          <p:cNvSpPr txBox="1"/>
          <p:nvPr/>
        </p:nvSpPr>
        <p:spPr>
          <a:xfrm>
            <a:off x="2370098" y="5392399"/>
            <a:ext cx="15135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0.6 سم</a:t>
            </a:r>
            <a:r>
              <a:rPr lang="ar-OM" sz="28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1C59645-F81F-4C80-AAAE-161D514B528B}"/>
              </a:ext>
            </a:extLst>
          </p:cNvPr>
          <p:cNvSpPr txBox="1"/>
          <p:nvPr/>
        </p:nvSpPr>
        <p:spPr>
          <a:xfrm>
            <a:off x="872538" y="3364715"/>
            <a:ext cx="83388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0.3سم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F30BDF93-3332-46E2-9C60-42AE642B5322}"/>
              </a:ext>
            </a:extLst>
          </p:cNvPr>
          <p:cNvSpPr/>
          <p:nvPr/>
        </p:nvSpPr>
        <p:spPr>
          <a:xfrm>
            <a:off x="7075918" y="1858334"/>
            <a:ext cx="444528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600FFACB-582F-4E70-B463-2F5A03CADD11}"/>
              </a:ext>
            </a:extLst>
          </p:cNvPr>
          <p:cNvSpPr/>
          <p:nvPr/>
        </p:nvSpPr>
        <p:spPr>
          <a:xfrm>
            <a:off x="6631389" y="1858334"/>
            <a:ext cx="444529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CEF984AA-E6AD-4207-9CE3-A5D3299D000C}"/>
              </a:ext>
            </a:extLst>
          </p:cNvPr>
          <p:cNvSpPr/>
          <p:nvPr/>
        </p:nvSpPr>
        <p:spPr>
          <a:xfrm>
            <a:off x="6392254" y="1858334"/>
            <a:ext cx="239136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15BEBEAF-C9D0-42F7-91FF-065DA97B198A}"/>
              </a:ext>
            </a:extLst>
          </p:cNvPr>
          <p:cNvSpPr/>
          <p:nvPr/>
        </p:nvSpPr>
        <p:spPr>
          <a:xfrm>
            <a:off x="5560612" y="1858334"/>
            <a:ext cx="831642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3AAAA2E-C5C3-416C-BFE7-E0079E7FF1F4}"/>
              </a:ext>
            </a:extLst>
          </p:cNvPr>
          <p:cNvSpPr/>
          <p:nvPr/>
        </p:nvSpPr>
        <p:spPr>
          <a:xfrm>
            <a:off x="7055474" y="2418471"/>
            <a:ext cx="444528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5B836786-CE2F-41C7-9497-482685EB18B2}"/>
              </a:ext>
            </a:extLst>
          </p:cNvPr>
          <p:cNvSpPr/>
          <p:nvPr/>
        </p:nvSpPr>
        <p:spPr>
          <a:xfrm>
            <a:off x="6785360" y="2418471"/>
            <a:ext cx="275215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5B785E2D-E94F-442C-B4D5-5AE24455DAA6}"/>
              </a:ext>
            </a:extLst>
          </p:cNvPr>
          <p:cNvSpPr/>
          <p:nvPr/>
        </p:nvSpPr>
        <p:spPr>
          <a:xfrm>
            <a:off x="5956419" y="2418471"/>
            <a:ext cx="826391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2C4CF31-1617-400F-93AD-6C70AABB5062}"/>
              </a:ext>
            </a:extLst>
          </p:cNvPr>
          <p:cNvSpPr/>
          <p:nvPr/>
        </p:nvSpPr>
        <p:spPr>
          <a:xfrm>
            <a:off x="2785929" y="1858334"/>
            <a:ext cx="167100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73A6528E-91A0-41D7-B9C0-24700C466379}"/>
              </a:ext>
            </a:extLst>
          </p:cNvPr>
          <p:cNvSpPr/>
          <p:nvPr/>
        </p:nvSpPr>
        <p:spPr>
          <a:xfrm>
            <a:off x="2618828" y="1858334"/>
            <a:ext cx="167100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DF6B7538-9007-41C1-AD70-FBD0DB1FC00B}"/>
              </a:ext>
            </a:extLst>
          </p:cNvPr>
          <p:cNvSpPr/>
          <p:nvPr/>
        </p:nvSpPr>
        <p:spPr>
          <a:xfrm>
            <a:off x="2486825" y="1858334"/>
            <a:ext cx="132001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665B0071-F857-41EE-B4C3-92DD35DB454B}"/>
              </a:ext>
            </a:extLst>
          </p:cNvPr>
          <p:cNvSpPr/>
          <p:nvPr/>
        </p:nvSpPr>
        <p:spPr>
          <a:xfrm>
            <a:off x="1598063" y="1858334"/>
            <a:ext cx="132001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81701B04-5A74-46FF-8D52-12DA7C92FEDF}"/>
              </a:ext>
            </a:extLst>
          </p:cNvPr>
          <p:cNvSpPr/>
          <p:nvPr/>
        </p:nvSpPr>
        <p:spPr>
          <a:xfrm>
            <a:off x="2247691" y="1858334"/>
            <a:ext cx="209998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39F97B0D-6D16-4668-9BCF-2AF953D6C5C1}"/>
              </a:ext>
            </a:extLst>
          </p:cNvPr>
          <p:cNvSpPr/>
          <p:nvPr/>
        </p:nvSpPr>
        <p:spPr>
          <a:xfrm>
            <a:off x="2023125" y="1858334"/>
            <a:ext cx="209998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C36A9CE1-037D-479F-86ED-55497029F592}"/>
              </a:ext>
            </a:extLst>
          </p:cNvPr>
          <p:cNvSpPr/>
          <p:nvPr/>
        </p:nvSpPr>
        <p:spPr>
          <a:xfrm>
            <a:off x="1734796" y="1858334"/>
            <a:ext cx="269421" cy="462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8542118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C">
            <a:extLst>
              <a:ext uri="{FF2B5EF4-FFF2-40B4-BE49-F238E27FC236}">
                <a16:creationId xmlns:a16="http://schemas.microsoft.com/office/drawing/2014/main" id="{F0EBC00F-4A6D-42B6-935A-D5FD7B848C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14"/>
          <a:stretch/>
        </p:blipFill>
        <p:spPr>
          <a:xfrm>
            <a:off x="1239140" y="230736"/>
            <a:ext cx="9386737" cy="3866972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BAE56C1-9B52-4CE0-86DE-5B74FB429D6F}"/>
              </a:ext>
            </a:extLst>
          </p:cNvPr>
          <p:cNvSpPr txBox="1"/>
          <p:nvPr/>
        </p:nvSpPr>
        <p:spPr>
          <a:xfrm>
            <a:off x="3241108" y="1481732"/>
            <a:ext cx="93326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48ملم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6B1D6FD-E969-4F83-8959-1DE2347FBF4C}"/>
              </a:ext>
            </a:extLst>
          </p:cNvPr>
          <p:cNvSpPr txBox="1"/>
          <p:nvPr/>
        </p:nvSpPr>
        <p:spPr>
          <a:xfrm>
            <a:off x="6608592" y="1992009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7سم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5448331-4577-4C07-9462-6CFDA021D14E}"/>
              </a:ext>
            </a:extLst>
          </p:cNvPr>
          <p:cNvSpPr txBox="1"/>
          <p:nvPr/>
        </p:nvSpPr>
        <p:spPr>
          <a:xfrm>
            <a:off x="5081911" y="2516946"/>
            <a:ext cx="4539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0EE2A41-6F97-48E9-B607-33387488EBFD}"/>
              </a:ext>
            </a:extLst>
          </p:cNvPr>
          <p:cNvSpPr txBox="1"/>
          <p:nvPr/>
        </p:nvSpPr>
        <p:spPr>
          <a:xfrm>
            <a:off x="4980922" y="3028941"/>
            <a:ext cx="6559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3سم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A2EEC4-0729-4BAD-BDDC-A02F732AF68E}"/>
              </a:ext>
            </a:extLst>
          </p:cNvPr>
          <p:cNvSpPr txBox="1"/>
          <p:nvPr/>
        </p:nvSpPr>
        <p:spPr>
          <a:xfrm>
            <a:off x="6454704" y="3552161"/>
            <a:ext cx="96372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8.5سم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C2C469A-770A-4208-A15E-BCB687CDFA62}"/>
              </a:ext>
            </a:extLst>
          </p:cNvPr>
          <p:cNvSpPr txBox="1"/>
          <p:nvPr/>
        </p:nvSpPr>
        <p:spPr>
          <a:xfrm>
            <a:off x="3251528" y="3028941"/>
            <a:ext cx="9124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24سم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EB50515-36BE-476D-9DAC-2704A9F31983}"/>
              </a:ext>
            </a:extLst>
          </p:cNvPr>
          <p:cNvSpPr txBox="1"/>
          <p:nvPr/>
        </p:nvSpPr>
        <p:spPr>
          <a:xfrm>
            <a:off x="3010275" y="3552161"/>
            <a:ext cx="13949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12.75ملم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C0E68FA-AE52-49F6-A958-E67BAAD57928}"/>
              </a:ext>
            </a:extLst>
          </p:cNvPr>
          <p:cNvSpPr txBox="1"/>
          <p:nvPr/>
        </p:nvSpPr>
        <p:spPr>
          <a:xfrm>
            <a:off x="1673605" y="1481732"/>
            <a:ext cx="8306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28ملم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AB8F3A6-F1E3-46DC-AA5B-4BA71DAA403D}"/>
              </a:ext>
            </a:extLst>
          </p:cNvPr>
          <p:cNvSpPr txBox="1"/>
          <p:nvPr/>
        </p:nvSpPr>
        <p:spPr>
          <a:xfrm>
            <a:off x="1684025" y="1992009"/>
            <a:ext cx="8098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22سم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FC40DA3-2887-45E8-A182-0503F43576FC}"/>
              </a:ext>
            </a:extLst>
          </p:cNvPr>
          <p:cNvSpPr txBox="1"/>
          <p:nvPr/>
        </p:nvSpPr>
        <p:spPr>
          <a:xfrm>
            <a:off x="1785014" y="2516946"/>
            <a:ext cx="6078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34م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818F660-E995-474D-BC9C-49FCF8B00B92}"/>
              </a:ext>
            </a:extLst>
          </p:cNvPr>
          <p:cNvSpPr txBox="1"/>
          <p:nvPr/>
        </p:nvSpPr>
        <p:spPr>
          <a:xfrm>
            <a:off x="5932508" y="4703847"/>
            <a:ext cx="28119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المساحة=</a:t>
            </a:r>
            <a:r>
              <a:rPr lang="ar-OM" sz="28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الطول×العرض</a:t>
            </a:r>
            <a:endParaRPr lang="ar-OM" sz="2800" dirty="0"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4E7FC51-CF72-4286-A8C0-6AEC3C962E51}"/>
              </a:ext>
            </a:extLst>
          </p:cNvPr>
          <p:cNvSpPr txBox="1"/>
          <p:nvPr/>
        </p:nvSpPr>
        <p:spPr>
          <a:xfrm>
            <a:off x="1369770" y="4358355"/>
            <a:ext cx="31454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المحيط=2(</a:t>
            </a:r>
            <a:r>
              <a:rPr lang="ar-OM" sz="28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الطول+العرض</a:t>
            </a:r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)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DFCF7710-6C8E-4126-9657-8C49A6EBE78E}"/>
              </a:ext>
            </a:extLst>
          </p:cNvPr>
          <p:cNvSpPr txBox="1"/>
          <p:nvPr/>
        </p:nvSpPr>
        <p:spPr>
          <a:xfrm>
            <a:off x="5932508" y="5280077"/>
            <a:ext cx="28119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الطول=</a:t>
            </a:r>
            <a:r>
              <a:rPr lang="ar-OM" sz="28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المساحة÷العرض</a:t>
            </a:r>
            <a:endParaRPr lang="ar-OM" sz="2800" dirty="0"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4D3ADFF2-508D-400C-80B3-E1A0B6D0D55E}"/>
              </a:ext>
            </a:extLst>
          </p:cNvPr>
          <p:cNvSpPr txBox="1"/>
          <p:nvPr/>
        </p:nvSpPr>
        <p:spPr>
          <a:xfrm>
            <a:off x="5932508" y="5858981"/>
            <a:ext cx="28119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العرض=</a:t>
            </a:r>
            <a:r>
              <a:rPr lang="ar-OM" sz="28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المساحة÷الطول</a:t>
            </a:r>
            <a:endParaRPr lang="ar-OM" sz="2800" dirty="0"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4AD81C8-EABD-4C46-A937-7C9A2743CBCC}"/>
              </a:ext>
            </a:extLst>
          </p:cNvPr>
          <p:cNvSpPr txBox="1"/>
          <p:nvPr/>
        </p:nvSpPr>
        <p:spPr>
          <a:xfrm>
            <a:off x="1071612" y="5757465"/>
            <a:ext cx="34435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الطول=(المحيط÷2) - العرض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56059A9-2525-4B17-8E42-E81C97719BD0}"/>
              </a:ext>
            </a:extLst>
          </p:cNvPr>
          <p:cNvSpPr txBox="1"/>
          <p:nvPr/>
        </p:nvSpPr>
        <p:spPr>
          <a:xfrm>
            <a:off x="1071612" y="6298741"/>
            <a:ext cx="34435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العرض=(المحيط÷2) - الطول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8AC2C11-49BB-441F-9FDF-B36FAFB83125}"/>
              </a:ext>
            </a:extLst>
          </p:cNvPr>
          <p:cNvSpPr txBox="1"/>
          <p:nvPr/>
        </p:nvSpPr>
        <p:spPr>
          <a:xfrm>
            <a:off x="1731510" y="5035400"/>
            <a:ext cx="206017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= </a:t>
            </a:r>
            <a:r>
              <a:rPr lang="ar-OM" sz="2800" dirty="0" err="1">
                <a:latin typeface="AAA GoldenLotus" panose="02000000000000000000" pitchFamily="2" charset="-78"/>
                <a:cs typeface="AAA GoldenLotus" panose="02000000000000000000" pitchFamily="2" charset="-78"/>
              </a:rPr>
              <a:t>الطول+العرض</a:t>
            </a:r>
            <a:endParaRPr lang="ar-OM" sz="2800" dirty="0"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27F7A909-F488-4317-95B6-2C8065354A43}"/>
              </a:ext>
            </a:extLst>
          </p:cNvPr>
          <p:cNvGrpSpPr/>
          <p:nvPr/>
        </p:nvGrpSpPr>
        <p:grpSpPr>
          <a:xfrm>
            <a:off x="3770259" y="4903972"/>
            <a:ext cx="808235" cy="785602"/>
            <a:chOff x="3770259" y="4803157"/>
            <a:chExt cx="808235" cy="785602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D97850F1-05F1-4314-9063-6A5E37347D0B}"/>
                </a:ext>
              </a:extLst>
            </p:cNvPr>
            <p:cNvSpPr txBox="1"/>
            <p:nvPr/>
          </p:nvSpPr>
          <p:spPr>
            <a:xfrm>
              <a:off x="3770259" y="4803157"/>
              <a:ext cx="80823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المحيط</a:t>
              </a:r>
            </a:p>
          </p:txBody>
        </p: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8A97820C-3963-40E0-BB06-4213E3C478A0}"/>
                </a:ext>
              </a:extLst>
            </p:cNvPr>
            <p:cNvCxnSpPr/>
            <p:nvPr/>
          </p:nvCxnSpPr>
          <p:spPr>
            <a:xfrm flipH="1">
              <a:off x="3791689" y="5153465"/>
              <a:ext cx="7234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69BEC4DE-44C1-4067-9AD2-D492D5C7E3F1}"/>
                </a:ext>
              </a:extLst>
            </p:cNvPr>
            <p:cNvSpPr txBox="1"/>
            <p:nvPr/>
          </p:nvSpPr>
          <p:spPr>
            <a:xfrm>
              <a:off x="3970637" y="512709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098116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C">
            <a:extLst>
              <a:ext uri="{FF2B5EF4-FFF2-40B4-BE49-F238E27FC236}">
                <a16:creationId xmlns:a16="http://schemas.microsoft.com/office/drawing/2014/main" id="{7BE935C0-8BAD-4969-AE91-E1B0FDED93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52"/>
          <a:stretch/>
        </p:blipFill>
        <p:spPr>
          <a:xfrm>
            <a:off x="0" y="649036"/>
            <a:ext cx="12192000" cy="1151189"/>
          </a:xfrm>
          <a:prstGeom prst="rect">
            <a:avLst/>
          </a:prstGeom>
        </p:spPr>
      </p:pic>
      <p:pic>
        <p:nvPicPr>
          <p:cNvPr id="7" name="Snagit_SNG86C">
            <a:extLst>
              <a:ext uri="{FF2B5EF4-FFF2-40B4-BE49-F238E27FC236}">
                <a16:creationId xmlns:a16="http://schemas.microsoft.com/office/drawing/2014/main" id="{9C699CCA-BEBE-4860-BC86-25B34EF27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4"/>
          <a:stretch/>
        </p:blipFill>
        <p:spPr>
          <a:xfrm>
            <a:off x="0" y="2895600"/>
            <a:ext cx="12192000" cy="2379914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7A0B74C-A031-4258-8458-0A755B0401A1}"/>
              </a:ext>
            </a:extLst>
          </p:cNvPr>
          <p:cNvSpPr txBox="1"/>
          <p:nvPr/>
        </p:nvSpPr>
        <p:spPr>
          <a:xfrm>
            <a:off x="6014367" y="1886247"/>
            <a:ext cx="28761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مساحةقطعة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السجاد= 3.6م</a:t>
            </a:r>
            <a:r>
              <a:rPr lang="ar-OM" sz="2400" baseline="30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81723D9-D074-4788-94FF-AC6BFE1CC422}"/>
              </a:ext>
            </a:extLst>
          </p:cNvPr>
          <p:cNvSpPr txBox="1"/>
          <p:nvPr/>
        </p:nvSpPr>
        <p:spPr>
          <a:xfrm>
            <a:off x="2401088" y="1338560"/>
            <a:ext cx="29001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قطع السجاد = 36÷3.6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5980706-3D2A-4DD1-B63F-4269CC9FFE92}"/>
              </a:ext>
            </a:extLst>
          </p:cNvPr>
          <p:cNvSpPr txBox="1"/>
          <p:nvPr/>
        </p:nvSpPr>
        <p:spPr>
          <a:xfrm>
            <a:off x="2401088" y="1797851"/>
            <a:ext cx="131318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360÷36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9FF3E15-6F01-4E07-9B0A-15E0299CAF82}"/>
              </a:ext>
            </a:extLst>
          </p:cNvPr>
          <p:cNvSpPr txBox="1"/>
          <p:nvPr/>
        </p:nvSpPr>
        <p:spPr>
          <a:xfrm>
            <a:off x="2628714" y="2259516"/>
            <a:ext cx="1085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10قطع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aphicFrame>
        <p:nvGraphicFramePr>
          <p:cNvPr id="14" name="جدول 14">
            <a:extLst>
              <a:ext uri="{FF2B5EF4-FFF2-40B4-BE49-F238E27FC236}">
                <a16:creationId xmlns:a16="http://schemas.microsoft.com/office/drawing/2014/main" id="{92A18784-66BF-4506-AC4C-8224DD9C3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929046"/>
              </p:ext>
            </p:extLst>
          </p:nvPr>
        </p:nvGraphicFramePr>
        <p:xfrm>
          <a:off x="3678198" y="4984498"/>
          <a:ext cx="2210514" cy="1854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36838">
                  <a:extLst>
                    <a:ext uri="{9D8B030D-6E8A-4147-A177-3AD203B41FA5}">
                      <a16:colId xmlns:a16="http://schemas.microsoft.com/office/drawing/2014/main" val="2021106519"/>
                    </a:ext>
                  </a:extLst>
                </a:gridCol>
                <a:gridCol w="736838">
                  <a:extLst>
                    <a:ext uri="{9D8B030D-6E8A-4147-A177-3AD203B41FA5}">
                      <a16:colId xmlns:a16="http://schemas.microsoft.com/office/drawing/2014/main" val="3634050385"/>
                    </a:ext>
                  </a:extLst>
                </a:gridCol>
                <a:gridCol w="736838">
                  <a:extLst>
                    <a:ext uri="{9D8B030D-6E8A-4147-A177-3AD203B41FA5}">
                      <a16:colId xmlns:a16="http://schemas.microsoft.com/office/drawing/2014/main" val="320712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الطول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العرض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المساحة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727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23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952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585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324442"/>
                  </a:ext>
                </a:extLst>
              </a:tr>
            </a:tbl>
          </a:graphicData>
        </a:graphic>
      </p:graphicFrame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57901D9-E721-4E24-A7A6-E470B252A625}"/>
              </a:ext>
            </a:extLst>
          </p:cNvPr>
          <p:cNvSpPr txBox="1"/>
          <p:nvPr/>
        </p:nvSpPr>
        <p:spPr>
          <a:xfrm>
            <a:off x="1074098" y="5720518"/>
            <a:ext cx="18421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خديجة على صواب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8FFC4501-7364-4856-86D1-4FB4C38DFEFD}"/>
              </a:ext>
            </a:extLst>
          </p:cNvPr>
          <p:cNvSpPr/>
          <p:nvPr/>
        </p:nvSpPr>
        <p:spPr>
          <a:xfrm>
            <a:off x="5244271" y="5400942"/>
            <a:ext cx="538385" cy="247828"/>
          </a:xfrm>
          <a:prstGeom prst="rect">
            <a:avLst/>
          </a:prstGeom>
          <a:solidFill>
            <a:srgbClr val="FF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C3189DCC-AFA3-4F22-AC92-1C0FF1C42E70}"/>
              </a:ext>
            </a:extLst>
          </p:cNvPr>
          <p:cNvSpPr/>
          <p:nvPr/>
        </p:nvSpPr>
        <p:spPr>
          <a:xfrm>
            <a:off x="4514262" y="5400942"/>
            <a:ext cx="538385" cy="247828"/>
          </a:xfrm>
          <a:prstGeom prst="rect">
            <a:avLst/>
          </a:prstGeom>
          <a:solidFill>
            <a:srgbClr val="FF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602732B9-02E8-446A-A227-7ED4D7461D69}"/>
              </a:ext>
            </a:extLst>
          </p:cNvPr>
          <p:cNvSpPr/>
          <p:nvPr/>
        </p:nvSpPr>
        <p:spPr>
          <a:xfrm>
            <a:off x="3800908" y="5400942"/>
            <a:ext cx="538385" cy="247828"/>
          </a:xfrm>
          <a:prstGeom prst="rect">
            <a:avLst/>
          </a:prstGeom>
          <a:solidFill>
            <a:srgbClr val="FF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D35852EE-64FF-4A3E-9434-62000283E2CA}"/>
              </a:ext>
            </a:extLst>
          </p:cNvPr>
          <p:cNvSpPr/>
          <p:nvPr/>
        </p:nvSpPr>
        <p:spPr>
          <a:xfrm>
            <a:off x="5244271" y="5774198"/>
            <a:ext cx="538385" cy="247828"/>
          </a:xfrm>
          <a:prstGeom prst="rect">
            <a:avLst/>
          </a:prstGeom>
          <a:solidFill>
            <a:srgbClr val="FFF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934956EB-15E3-4ACD-BE74-B15DA4538131}"/>
              </a:ext>
            </a:extLst>
          </p:cNvPr>
          <p:cNvSpPr/>
          <p:nvPr/>
        </p:nvSpPr>
        <p:spPr>
          <a:xfrm>
            <a:off x="4514262" y="5774198"/>
            <a:ext cx="538385" cy="247828"/>
          </a:xfrm>
          <a:prstGeom prst="rect">
            <a:avLst/>
          </a:prstGeom>
          <a:solidFill>
            <a:srgbClr val="FFF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6AE235DE-91A5-4339-BDB7-09DE8172B2D9}"/>
              </a:ext>
            </a:extLst>
          </p:cNvPr>
          <p:cNvSpPr/>
          <p:nvPr/>
        </p:nvSpPr>
        <p:spPr>
          <a:xfrm>
            <a:off x="3800908" y="5774198"/>
            <a:ext cx="538385" cy="247828"/>
          </a:xfrm>
          <a:prstGeom prst="rect">
            <a:avLst/>
          </a:prstGeom>
          <a:solidFill>
            <a:srgbClr val="FFF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CEBC1FD7-2EAB-4B68-9F91-621F25E05CB3}"/>
              </a:ext>
            </a:extLst>
          </p:cNvPr>
          <p:cNvSpPr/>
          <p:nvPr/>
        </p:nvSpPr>
        <p:spPr>
          <a:xfrm>
            <a:off x="5244271" y="6147454"/>
            <a:ext cx="538385" cy="247828"/>
          </a:xfrm>
          <a:prstGeom prst="rect">
            <a:avLst/>
          </a:prstGeom>
          <a:solidFill>
            <a:srgbClr val="FF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B41B9534-C3F0-478E-B908-BB1804D8BB5C}"/>
              </a:ext>
            </a:extLst>
          </p:cNvPr>
          <p:cNvSpPr/>
          <p:nvPr/>
        </p:nvSpPr>
        <p:spPr>
          <a:xfrm>
            <a:off x="4514262" y="6147454"/>
            <a:ext cx="538385" cy="247828"/>
          </a:xfrm>
          <a:prstGeom prst="rect">
            <a:avLst/>
          </a:prstGeom>
          <a:solidFill>
            <a:srgbClr val="FF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E320BE4A-67C7-493C-917C-21436A9C1840}"/>
              </a:ext>
            </a:extLst>
          </p:cNvPr>
          <p:cNvSpPr/>
          <p:nvPr/>
        </p:nvSpPr>
        <p:spPr>
          <a:xfrm>
            <a:off x="3800908" y="6147454"/>
            <a:ext cx="538385" cy="247828"/>
          </a:xfrm>
          <a:prstGeom prst="rect">
            <a:avLst/>
          </a:prstGeom>
          <a:solidFill>
            <a:srgbClr val="FF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84D7B565-208A-4548-86A3-FDC87C0F24B3}"/>
              </a:ext>
            </a:extLst>
          </p:cNvPr>
          <p:cNvSpPr/>
          <p:nvPr/>
        </p:nvSpPr>
        <p:spPr>
          <a:xfrm>
            <a:off x="5244271" y="6493076"/>
            <a:ext cx="538385" cy="247828"/>
          </a:xfrm>
          <a:prstGeom prst="rect">
            <a:avLst/>
          </a:prstGeom>
          <a:solidFill>
            <a:srgbClr val="FFF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5BD8350F-5CF3-4C8D-83D2-044CFBCF6BE8}"/>
              </a:ext>
            </a:extLst>
          </p:cNvPr>
          <p:cNvSpPr/>
          <p:nvPr/>
        </p:nvSpPr>
        <p:spPr>
          <a:xfrm>
            <a:off x="4514262" y="6493076"/>
            <a:ext cx="538385" cy="247828"/>
          </a:xfrm>
          <a:prstGeom prst="rect">
            <a:avLst/>
          </a:prstGeom>
          <a:solidFill>
            <a:srgbClr val="FFF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FBC8DFC5-6911-490A-8116-F214B9C5266B}"/>
              </a:ext>
            </a:extLst>
          </p:cNvPr>
          <p:cNvSpPr/>
          <p:nvPr/>
        </p:nvSpPr>
        <p:spPr>
          <a:xfrm>
            <a:off x="3800908" y="6493076"/>
            <a:ext cx="538385" cy="247828"/>
          </a:xfrm>
          <a:prstGeom prst="rect">
            <a:avLst/>
          </a:prstGeom>
          <a:solidFill>
            <a:srgbClr val="FFF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CF7615DE-423F-4CF3-9CC5-A0EEE13E9592}"/>
              </a:ext>
            </a:extLst>
          </p:cNvPr>
          <p:cNvSpPr txBox="1"/>
          <p:nvPr/>
        </p:nvSpPr>
        <p:spPr>
          <a:xfrm>
            <a:off x="4070100" y="532133"/>
            <a:ext cx="7617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0.9م</a:t>
            </a:r>
            <a:endParaRPr lang="ar-OM" sz="2400" baseline="300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995354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6" grpId="0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1" animBg="1"/>
      <p:bldP spid="25" grpId="2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12757</TotalTime>
  <Words>288</Words>
  <Application>Microsoft Office PowerPoint</Application>
  <PresentationFormat>شاشة عريضة</PresentationFormat>
  <Paragraphs>88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6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765</cp:revision>
  <dcterms:created xsi:type="dcterms:W3CDTF">2020-06-10T13:04:58Z</dcterms:created>
  <dcterms:modified xsi:type="dcterms:W3CDTF">2020-06-29T20:40:23Z</dcterms:modified>
</cp:coreProperties>
</file>